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5144579c6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5144579c6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16d0c9bd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16d0c9bd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144579c6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144579c6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5144579c6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5144579c6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144579c6d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144579c6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144579c6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144579c6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178df8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178df8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178df88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5178df88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144579c6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144579c6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178df880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178df880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5144579c6d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5144579c6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144579c6d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144579c6d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chool-education.ec.europa.eu/it/group/wellbeingschoo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ec.europa.eu/education-levels/school-education/pathways-to-school-succes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education.ec.europa.eu/news/new-expert-group-well-being-sch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s.jrc.ec.europa.eu/repository/handle/JRC12091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s://publications.jrc.ec.europa.eu/repository/handle/JRC13000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3"/>
          <p:cNvPicPr preferRelativeResize="0"/>
          <p:nvPr/>
        </p:nvPicPr>
        <p:blipFill>
          <a:blip r:embed="rId3">
            <a:alphaModFix/>
          </a:blip>
          <a:stretch>
            <a:fillRect/>
          </a:stretch>
        </p:blipFill>
        <p:spPr>
          <a:xfrm>
            <a:off x="705325" y="1176575"/>
            <a:ext cx="7886050" cy="279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body" idx="1"/>
          </p:nvPr>
        </p:nvSpPr>
        <p:spPr>
          <a:xfrm>
            <a:off x="231450" y="321450"/>
            <a:ext cx="8563800" cy="4500600"/>
          </a:xfrm>
          <a:prstGeom prst="rect">
            <a:avLst/>
          </a:prstGeom>
        </p:spPr>
        <p:txBody>
          <a:bodyPr spcFirstLastPara="1" wrap="square" lIns="91425" tIns="91425" rIns="91425" bIns="91425" anchor="t" anchorCtr="0">
            <a:normAutofit/>
          </a:bodyPr>
          <a:lstStyle/>
          <a:p>
            <a:pPr marL="0" lvl="0" indent="0" algn="just" rtl="0">
              <a:lnSpc>
                <a:spcPct val="138000"/>
              </a:lnSpc>
              <a:spcBef>
                <a:spcPts val="0"/>
              </a:spcBef>
              <a:spcAft>
                <a:spcPts val="0"/>
              </a:spcAft>
              <a:buNone/>
            </a:pPr>
            <a:endParaRPr sz="1325"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sz="1325"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sz="1325"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sz="1325"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sz="1325"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sz="1325"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r>
              <a:rPr lang="it" sz="1325" b="1">
                <a:solidFill>
                  <a:srgbClr val="000000"/>
                </a:solidFill>
                <a:latin typeface="Arial"/>
                <a:ea typeface="Arial"/>
                <a:cs typeface="Arial"/>
                <a:sym typeface="Arial"/>
              </a:rPr>
              <a:t>Molto interessante è stata anche la Panel discussion del 25 maggio, che ha visto 5 docenti e dirigenti scolastici di diverse scuole europee particolarmente attente al benessere dei propri alunni ed insegnanti confrontarsi sul concetto di benessere e su come questo viene promosso nelle rispettive realtà. </a:t>
            </a:r>
            <a:r>
              <a:rPr lang="it" sz="1432" b="1" u="sng">
                <a:solidFill>
                  <a:srgbClr val="000000"/>
                </a:solidFill>
                <a:latin typeface="Arial"/>
                <a:ea typeface="Arial"/>
                <a:cs typeface="Arial"/>
                <a:sym typeface="Arial"/>
              </a:rPr>
              <a:t>E’ stato evidenziato come il concetto di benessere è ovviamente molto legato al contesto in cui si trova la scuola e al tipo di popolazione studentesca (ad es. percentuale di immigrati, background socio-culturale,  ecc.). Per alcuni ragazzi sentire la scuola come una casa, sentirsi rispettati e sicuri è una priorità.</a:t>
            </a:r>
            <a:endParaRPr sz="1432" b="1" u="sng">
              <a:solidFill>
                <a:srgbClr val="000000"/>
              </a:solidFill>
              <a:latin typeface="Arial"/>
              <a:ea typeface="Arial"/>
              <a:cs typeface="Arial"/>
              <a:sym typeface="Arial"/>
            </a:endParaRPr>
          </a:p>
          <a:p>
            <a:pPr marL="0" lvl="0" indent="0" algn="l" rtl="0">
              <a:lnSpc>
                <a:spcPct val="138000"/>
              </a:lnSpc>
              <a:spcBef>
                <a:spcPts val="0"/>
              </a:spcBef>
              <a:spcAft>
                <a:spcPts val="0"/>
              </a:spcAft>
              <a:buNone/>
            </a:pPr>
            <a:endParaRPr sz="1325" b="1">
              <a:solidFill>
                <a:srgbClr val="000000"/>
              </a:solidFill>
              <a:latin typeface="Arial"/>
              <a:ea typeface="Arial"/>
              <a:cs typeface="Arial"/>
              <a:sym typeface="Arial"/>
            </a:endParaRPr>
          </a:p>
          <a:p>
            <a:pPr marL="0" lvl="0" indent="0" algn="l" rtl="0">
              <a:lnSpc>
                <a:spcPct val="138000"/>
              </a:lnSpc>
              <a:spcBef>
                <a:spcPts val="0"/>
              </a:spcBef>
              <a:spcAft>
                <a:spcPts val="0"/>
              </a:spcAft>
              <a:buNone/>
            </a:pPr>
            <a:r>
              <a:rPr lang="it" sz="1325" b="1">
                <a:solidFill>
                  <a:srgbClr val="000000"/>
                </a:solidFill>
                <a:latin typeface="Arial"/>
                <a:ea typeface="Arial"/>
                <a:cs typeface="Arial"/>
                <a:sym typeface="Arial"/>
              </a:rPr>
              <a:t> </a:t>
            </a:r>
            <a:endParaRPr/>
          </a:p>
        </p:txBody>
      </p:sp>
      <p:pic>
        <p:nvPicPr>
          <p:cNvPr id="184" name="Google Shape;184;p22"/>
          <p:cNvPicPr preferRelativeResize="0"/>
          <p:nvPr/>
        </p:nvPicPr>
        <p:blipFill>
          <a:blip r:embed="rId3">
            <a:alphaModFix/>
          </a:blip>
          <a:stretch>
            <a:fillRect/>
          </a:stretch>
        </p:blipFill>
        <p:spPr>
          <a:xfrm>
            <a:off x="1934075" y="758675"/>
            <a:ext cx="1198225" cy="1198225"/>
          </a:xfrm>
          <a:prstGeom prst="rect">
            <a:avLst/>
          </a:prstGeom>
          <a:noFill/>
          <a:ln>
            <a:noFill/>
          </a:ln>
        </p:spPr>
      </p:pic>
      <p:pic>
        <p:nvPicPr>
          <p:cNvPr id="185" name="Google Shape;185;p22"/>
          <p:cNvPicPr preferRelativeResize="0"/>
          <p:nvPr/>
        </p:nvPicPr>
        <p:blipFill>
          <a:blip r:embed="rId4">
            <a:alphaModFix/>
          </a:blip>
          <a:stretch>
            <a:fillRect/>
          </a:stretch>
        </p:blipFill>
        <p:spPr>
          <a:xfrm>
            <a:off x="4011950" y="321450"/>
            <a:ext cx="2083100" cy="156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body" idx="1"/>
          </p:nvPr>
        </p:nvSpPr>
        <p:spPr>
          <a:xfrm>
            <a:off x="475775" y="321475"/>
            <a:ext cx="8280900" cy="4436100"/>
          </a:xfrm>
          <a:prstGeom prst="rect">
            <a:avLst/>
          </a:prstGeom>
        </p:spPr>
        <p:txBody>
          <a:bodyPr spcFirstLastPara="1" wrap="square" lIns="91425" tIns="91425" rIns="91425" bIns="91425" anchor="t" anchorCtr="0">
            <a:normAutofit fontScale="25000" lnSpcReduction="20000"/>
          </a:bodyPr>
          <a:lstStyle/>
          <a:p>
            <a:pPr marL="0" lvl="0" indent="0" algn="l" rtl="0">
              <a:lnSpc>
                <a:spcPct val="138000"/>
              </a:lnSpc>
              <a:spcBef>
                <a:spcPts val="0"/>
              </a:spcBef>
              <a:spcAft>
                <a:spcPts val="0"/>
              </a:spcAft>
              <a:buNone/>
            </a:pPr>
            <a:r>
              <a:rPr lang="it" sz="4800" b="1" u="sng">
                <a:solidFill>
                  <a:srgbClr val="FF0000"/>
                </a:solidFill>
                <a:latin typeface="Times New Roman"/>
                <a:ea typeface="Times New Roman"/>
                <a:cs typeface="Times New Roman"/>
                <a:sym typeface="Times New Roman"/>
              </a:rPr>
              <a:t>Sono state condivise quindi  buone pratiche come ad esempio l’applicazione del modello PERMA che si compone di:</a:t>
            </a:r>
            <a:endParaRPr sz="4800" b="1" u="sng">
              <a:solidFill>
                <a:srgbClr val="FF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u="sng">
                <a:solidFill>
                  <a:srgbClr val="FF0000"/>
                </a:solidFill>
                <a:latin typeface="Times New Roman"/>
                <a:ea typeface="Times New Roman"/>
                <a:cs typeface="Times New Roman"/>
                <a:sym typeface="Times New Roman"/>
              </a:rPr>
              <a:t>Positive emotion (ad esempio trasmettendo musica durante le pause)</a:t>
            </a:r>
            <a:endParaRPr sz="4800" b="1" u="sng">
              <a:solidFill>
                <a:srgbClr val="FF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endParaRPr sz="4800" b="1" u="sng">
              <a:solidFill>
                <a:srgbClr val="FF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FF"/>
                </a:solidFill>
                <a:latin typeface="Times New Roman"/>
                <a:ea typeface="Times New Roman"/>
                <a:cs typeface="Times New Roman"/>
                <a:sym typeface="Times New Roman"/>
              </a:rPr>
              <a:t>Engagement:</a:t>
            </a:r>
            <a:r>
              <a:rPr lang="it" sz="4800" b="1">
                <a:solidFill>
                  <a:srgbClr val="000000"/>
                </a:solidFill>
                <a:latin typeface="Times New Roman"/>
                <a:ea typeface="Times New Roman"/>
                <a:cs typeface="Times New Roman"/>
                <a:sym typeface="Times New Roman"/>
              </a:rPr>
              <a:t> offrire l’opportunità di svolgere attività motivanti che stimolino la loro partecipazione attiva ( peer learning, attività interdisciplinari)</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FF"/>
                </a:solidFill>
                <a:latin typeface="Times New Roman"/>
                <a:ea typeface="Times New Roman"/>
                <a:cs typeface="Times New Roman"/>
                <a:sym typeface="Times New Roman"/>
              </a:rPr>
              <a:t>Relationship </a:t>
            </a:r>
            <a:r>
              <a:rPr lang="it" sz="4800" b="1">
                <a:solidFill>
                  <a:srgbClr val="000000"/>
                </a:solidFill>
                <a:latin typeface="Times New Roman"/>
                <a:ea typeface="Times New Roman"/>
                <a:cs typeface="Times New Roman"/>
                <a:sym typeface="Times New Roman"/>
              </a:rPr>
              <a:t>(sviluppare il senso di appartenenza creando dei gruppi di interesse oppure eventi in cui sono coinvolti i genitori)</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FF"/>
                </a:solidFill>
                <a:latin typeface="Times New Roman"/>
                <a:ea typeface="Times New Roman"/>
                <a:cs typeface="Times New Roman"/>
                <a:sym typeface="Times New Roman"/>
              </a:rPr>
              <a:t>Meaning  </a:t>
            </a:r>
            <a:r>
              <a:rPr lang="it" sz="4800" b="1">
                <a:solidFill>
                  <a:srgbClr val="000000"/>
                </a:solidFill>
                <a:latin typeface="Times New Roman"/>
                <a:ea typeface="Times New Roman"/>
                <a:cs typeface="Times New Roman"/>
                <a:sym typeface="Times New Roman"/>
              </a:rPr>
              <a:t> (attività in cui ognuno possa esprimere il proprio valore e contribuire alla comunità</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00"/>
                </a:solidFill>
                <a:latin typeface="Times New Roman"/>
                <a:ea typeface="Times New Roman"/>
                <a:cs typeface="Times New Roman"/>
                <a:sym typeface="Times New Roman"/>
              </a:rPr>
              <a:t>ad es. facendo volontariato, organizzando giornate di raccolta rifiuti, gare, progetti eTwinning)</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FF"/>
                </a:solidFill>
                <a:latin typeface="Times New Roman"/>
                <a:ea typeface="Times New Roman"/>
                <a:cs typeface="Times New Roman"/>
                <a:sym typeface="Times New Roman"/>
              </a:rPr>
              <a:t>Accomplishment </a:t>
            </a:r>
            <a:r>
              <a:rPr lang="it" sz="4800" b="1">
                <a:solidFill>
                  <a:srgbClr val="000000"/>
                </a:solidFill>
                <a:latin typeface="Times New Roman"/>
                <a:ea typeface="Times New Roman"/>
                <a:cs typeface="Times New Roman"/>
                <a:sym typeface="Times New Roman"/>
              </a:rPr>
              <a:t> (riconoscere i progressi fatti tramite la valutazione formativa, </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00"/>
                </a:solidFill>
                <a:latin typeface="Times New Roman"/>
                <a:ea typeface="Times New Roman"/>
                <a:cs typeface="Times New Roman"/>
                <a:sym typeface="Times New Roman"/>
              </a:rPr>
              <a:t>esporre i propri lavori , dare riconoscimenti e premi)</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00"/>
                </a:solidFill>
                <a:latin typeface="Times New Roman"/>
                <a:ea typeface="Times New Roman"/>
                <a:cs typeface="Times New Roman"/>
                <a:sym typeface="Times New Roman"/>
              </a:rPr>
              <a:t> </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4800" b="1">
                <a:solidFill>
                  <a:srgbClr val="000000"/>
                </a:solidFill>
                <a:latin typeface="Times New Roman"/>
                <a:ea typeface="Times New Roman"/>
                <a:cs typeface="Times New Roman"/>
                <a:sym typeface="Times New Roman"/>
              </a:rPr>
              <a:t>Jenni Decandia (Finlandia) ha parlato del coinvolgimento degli studenti tramite il modello dei Well-being agents, cioè  degli studenti che collaborano con  i docenti per avviare attività dedite al benessere.</a:t>
            </a:r>
            <a:endParaRPr sz="4800" b="1">
              <a:solidFill>
                <a:srgbClr val="000000"/>
              </a:solidFill>
              <a:latin typeface="Times New Roman"/>
              <a:ea typeface="Times New Roman"/>
              <a:cs typeface="Times New Roman"/>
              <a:sym typeface="Times New Roman"/>
            </a:endParaRPr>
          </a:p>
          <a:p>
            <a:pPr marL="0" lvl="0" indent="0" algn="l" rtl="0">
              <a:lnSpc>
                <a:spcPct val="138000"/>
              </a:lnSpc>
              <a:spcBef>
                <a:spcPts val="0"/>
              </a:spcBef>
              <a:spcAft>
                <a:spcPts val="0"/>
              </a:spcAft>
              <a:buNone/>
            </a:pPr>
            <a:r>
              <a:rPr lang="it" sz="1325" b="1">
                <a:solidFill>
                  <a:srgbClr val="000000"/>
                </a:solidFill>
                <a:latin typeface="Arial"/>
                <a:ea typeface="Arial"/>
                <a:cs typeface="Arial"/>
                <a:sym typeface="Arial"/>
              </a:rPr>
              <a:t> </a:t>
            </a:r>
            <a:endParaRPr/>
          </a:p>
          <a:p>
            <a:pPr marL="0" lvl="0" indent="0" algn="l" rtl="0">
              <a:spcBef>
                <a:spcPts val="0"/>
              </a:spcBef>
              <a:spcAft>
                <a:spcPts val="1200"/>
              </a:spcAft>
              <a:buNone/>
            </a:pPr>
            <a:endParaRPr/>
          </a:p>
        </p:txBody>
      </p:sp>
      <p:pic>
        <p:nvPicPr>
          <p:cNvPr id="191" name="Google Shape;191;p23"/>
          <p:cNvPicPr preferRelativeResize="0"/>
          <p:nvPr/>
        </p:nvPicPr>
        <p:blipFill>
          <a:blip r:embed="rId3">
            <a:alphaModFix/>
          </a:blip>
          <a:stretch>
            <a:fillRect/>
          </a:stretch>
        </p:blipFill>
        <p:spPr>
          <a:xfrm>
            <a:off x="6179392" y="2790349"/>
            <a:ext cx="2474407" cy="1260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body" idx="1"/>
          </p:nvPr>
        </p:nvSpPr>
        <p:spPr>
          <a:xfrm>
            <a:off x="578625" y="475775"/>
            <a:ext cx="8255100" cy="4384500"/>
          </a:xfrm>
          <a:prstGeom prst="rect">
            <a:avLst/>
          </a:prstGeom>
        </p:spPr>
        <p:txBody>
          <a:bodyPr spcFirstLastPara="1" wrap="square" lIns="91425" tIns="91425" rIns="91425" bIns="91425" anchor="t" anchorCtr="0">
            <a:normAutofit lnSpcReduction="10000"/>
          </a:bodyPr>
          <a:lstStyle/>
          <a:p>
            <a:pPr marL="0" lvl="0" indent="0" algn="just" rtl="0">
              <a:lnSpc>
                <a:spcPct val="150000"/>
              </a:lnSpc>
              <a:spcBef>
                <a:spcPts val="0"/>
              </a:spcBef>
              <a:spcAft>
                <a:spcPts val="0"/>
              </a:spcAft>
              <a:buNone/>
            </a:pPr>
            <a:r>
              <a:rPr lang="it" b="1">
                <a:solidFill>
                  <a:srgbClr val="000000"/>
                </a:solidFill>
                <a:latin typeface="Arial"/>
                <a:ea typeface="Arial"/>
                <a:cs typeface="Arial"/>
                <a:sym typeface="Arial"/>
              </a:rPr>
              <a:t>Partecipare a progetti eTwinning ed Erasmus+  rende possibile l’applicazione di questo modello, in quanto gli alunni vengono coinvolti in una serie di attività che vanno a toccare tutti gli ambiti individuati.</a:t>
            </a:r>
            <a:endParaRPr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r>
              <a:rPr lang="it" b="1">
                <a:solidFill>
                  <a:srgbClr val="000000"/>
                </a:solidFill>
                <a:latin typeface="Arial"/>
                <a:ea typeface="Arial"/>
                <a:cs typeface="Arial"/>
                <a:sym typeface="Arial"/>
              </a:rPr>
              <a:t>I partecipanti alla conferenza hanno quindi avuto la possibilità di frequentare dei workshop in cui hanno potuto sperimentare varie attività finalizzate allo sviluppo del benessere e della creatività a scuola come l’approccio DiE, Drama in action.</a:t>
            </a:r>
            <a:endParaRPr b="1">
              <a:solidFill>
                <a:srgbClr val="000000"/>
              </a:solidFill>
              <a:latin typeface="Arial"/>
              <a:ea typeface="Arial"/>
              <a:cs typeface="Arial"/>
              <a:sym typeface="Arial"/>
            </a:endParaRPr>
          </a:p>
          <a:p>
            <a:pPr marL="0" lvl="0" indent="0" algn="just" rtl="0">
              <a:lnSpc>
                <a:spcPct val="138000"/>
              </a:lnSpc>
              <a:spcBef>
                <a:spcPts val="1000"/>
              </a:spcBef>
              <a:spcAft>
                <a:spcPts val="0"/>
              </a:spcAft>
              <a:buNone/>
            </a:pPr>
            <a:r>
              <a:rPr lang="it" b="1">
                <a:solidFill>
                  <a:srgbClr val="000000"/>
                </a:solidFill>
                <a:latin typeface="Arial"/>
                <a:ea typeface="Arial"/>
                <a:cs typeface="Arial"/>
                <a:sym typeface="Arial"/>
              </a:rPr>
              <a:t>Infine, tutti i partecipanti hanno contribuito a stilare una corposa lista di pratiche volte a migliorare il benessere scolastico che vengono attuate nelle scuole di provenienza. Al benessere a scuola è stato recentemente anche dedicato il Gruppo</a:t>
            </a:r>
            <a:r>
              <a:rPr lang="it" b="1">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it"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Wellbeing@school</a:t>
            </a:r>
            <a:r>
              <a:rPr lang="it" b="1">
                <a:solidFill>
                  <a:srgbClr val="000000"/>
                </a:solidFill>
                <a:latin typeface="Arial"/>
                <a:ea typeface="Arial"/>
                <a:cs typeface="Arial"/>
                <a:sym typeface="Arial"/>
              </a:rPr>
              <a:t> su eTwinning a cui tutti i membri della comunità possono iscriversi.</a:t>
            </a:r>
            <a:endParaRPr b="1">
              <a:solidFill>
                <a:srgbClr val="000000"/>
              </a:solidFill>
              <a:latin typeface="Arial"/>
              <a:ea typeface="Arial"/>
              <a:cs typeface="Arial"/>
              <a:sym typeface="Arial"/>
            </a:endParaRPr>
          </a:p>
          <a:p>
            <a:pPr marL="0" lvl="0" indent="0" algn="just" rtl="0">
              <a:lnSpc>
                <a:spcPct val="138000"/>
              </a:lnSpc>
              <a:spcBef>
                <a:spcPts val="1000"/>
              </a:spcBef>
              <a:spcAft>
                <a:spcPts val="0"/>
              </a:spcAft>
              <a:buNone/>
            </a:pPr>
            <a:endParaRPr b="1">
              <a:solidFill>
                <a:srgbClr val="000000"/>
              </a:solidFill>
              <a:latin typeface="Arial"/>
              <a:ea typeface="Arial"/>
              <a:cs typeface="Arial"/>
              <a:sym typeface="Arial"/>
            </a:endParaRPr>
          </a:p>
          <a:p>
            <a:pPr marL="0" lvl="0" indent="0" algn="just" rtl="0">
              <a:lnSpc>
                <a:spcPct val="138000"/>
              </a:lnSpc>
              <a:spcBef>
                <a:spcPts val="1000"/>
              </a:spcBef>
              <a:spcAft>
                <a:spcPts val="0"/>
              </a:spcAft>
              <a:buNone/>
            </a:pPr>
            <a:r>
              <a:rPr lang="it" b="1">
                <a:solidFill>
                  <a:srgbClr val="000000"/>
                </a:solidFill>
                <a:latin typeface="Arial"/>
                <a:ea typeface="Arial"/>
                <a:cs typeface="Arial"/>
                <a:sym typeface="Arial"/>
              </a:rPr>
              <a:t>                            INS. MARY NACCA</a:t>
            </a:r>
            <a:endParaRPr b="1">
              <a:solidFill>
                <a:srgbClr val="000000"/>
              </a:solidFill>
              <a:latin typeface="Arial"/>
              <a:ea typeface="Arial"/>
              <a:cs typeface="Arial"/>
              <a:sym typeface="Arial"/>
            </a:endParaRPr>
          </a:p>
          <a:p>
            <a:pPr marL="0" lvl="0" indent="0" algn="just" rtl="0">
              <a:lnSpc>
                <a:spcPct val="138000"/>
              </a:lnSpc>
              <a:spcBef>
                <a:spcPts val="1000"/>
              </a:spcBef>
              <a:spcAft>
                <a:spcPts val="0"/>
              </a:spcAft>
              <a:buNone/>
            </a:pPr>
            <a:r>
              <a:rPr lang="it" b="1">
                <a:solidFill>
                  <a:srgbClr val="000000"/>
                </a:solidFill>
                <a:latin typeface="Arial"/>
                <a:ea typeface="Arial"/>
                <a:cs typeface="Arial"/>
                <a:sym typeface="Arial"/>
              </a:rPr>
              <a:t>ETWINNING AMBASSADOR ERASMUS+/SCUOLA ABRUZZO</a:t>
            </a:r>
            <a:endParaRPr b="1">
              <a:solidFill>
                <a:srgbClr val="000000"/>
              </a:solidFill>
              <a:latin typeface="Arial"/>
              <a:ea typeface="Arial"/>
              <a:cs typeface="Arial"/>
              <a:sym typeface="Arial"/>
            </a:endParaRPr>
          </a:p>
          <a:p>
            <a:pPr marL="0" lvl="0" indent="0" algn="l" rtl="0">
              <a:spcBef>
                <a:spcPts val="1000"/>
              </a:spcBef>
              <a:spcAft>
                <a:spcPts val="1200"/>
              </a:spcAft>
              <a:buNone/>
            </a:pPr>
            <a:endParaRPr/>
          </a:p>
        </p:txBody>
      </p:sp>
      <p:pic>
        <p:nvPicPr>
          <p:cNvPr id="197" name="Google Shape;197;p24"/>
          <p:cNvPicPr preferRelativeResize="0"/>
          <p:nvPr/>
        </p:nvPicPr>
        <p:blipFill>
          <a:blip r:embed="rId4">
            <a:alphaModFix/>
          </a:blip>
          <a:stretch>
            <a:fillRect/>
          </a:stretch>
        </p:blipFill>
        <p:spPr>
          <a:xfrm>
            <a:off x="5867650" y="3278650"/>
            <a:ext cx="2885000" cy="158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201"/>
        <p:cNvGrpSpPr/>
        <p:nvPr/>
      </p:nvGrpSpPr>
      <p:grpSpPr>
        <a:xfrm>
          <a:off x="0" y="0"/>
          <a:ext cx="0" cy="0"/>
          <a:chOff x="0" y="0"/>
          <a:chExt cx="0" cy="0"/>
        </a:xfrm>
      </p:grpSpPr>
      <p:pic>
        <p:nvPicPr>
          <p:cNvPr id="202" name="Google Shape;202;p25"/>
          <p:cNvPicPr preferRelativeResize="0"/>
          <p:nvPr/>
        </p:nvPicPr>
        <p:blipFill>
          <a:blip r:embed="rId3">
            <a:alphaModFix/>
          </a:blip>
          <a:stretch>
            <a:fillRect/>
          </a:stretch>
        </p:blipFill>
        <p:spPr>
          <a:xfrm>
            <a:off x="3870477" y="3512025"/>
            <a:ext cx="1847375" cy="1354725"/>
          </a:xfrm>
          <a:prstGeom prst="rect">
            <a:avLst/>
          </a:prstGeom>
          <a:noFill/>
          <a:ln>
            <a:noFill/>
          </a:ln>
        </p:spPr>
      </p:pic>
      <p:pic>
        <p:nvPicPr>
          <p:cNvPr id="203" name="Google Shape;203;p25"/>
          <p:cNvPicPr preferRelativeResize="0"/>
          <p:nvPr/>
        </p:nvPicPr>
        <p:blipFill>
          <a:blip r:embed="rId4">
            <a:alphaModFix/>
          </a:blip>
          <a:stretch>
            <a:fillRect/>
          </a:stretch>
        </p:blipFill>
        <p:spPr>
          <a:xfrm>
            <a:off x="6028350" y="2983225"/>
            <a:ext cx="2583480" cy="1354725"/>
          </a:xfrm>
          <a:prstGeom prst="rect">
            <a:avLst/>
          </a:prstGeom>
          <a:noFill/>
          <a:ln>
            <a:noFill/>
          </a:ln>
        </p:spPr>
      </p:pic>
      <p:pic>
        <p:nvPicPr>
          <p:cNvPr id="204" name="Google Shape;204;p25"/>
          <p:cNvPicPr preferRelativeResize="0"/>
          <p:nvPr/>
        </p:nvPicPr>
        <p:blipFill>
          <a:blip r:embed="rId5">
            <a:alphaModFix/>
          </a:blip>
          <a:stretch>
            <a:fillRect/>
          </a:stretch>
        </p:blipFill>
        <p:spPr>
          <a:xfrm>
            <a:off x="549125" y="3150575"/>
            <a:ext cx="3010848" cy="863276"/>
          </a:xfrm>
          <a:prstGeom prst="rect">
            <a:avLst/>
          </a:prstGeom>
          <a:noFill/>
          <a:ln>
            <a:noFill/>
          </a:ln>
        </p:spPr>
      </p:pic>
      <p:pic>
        <p:nvPicPr>
          <p:cNvPr id="205" name="Google Shape;205;p25"/>
          <p:cNvPicPr preferRelativeResize="0"/>
          <p:nvPr/>
        </p:nvPicPr>
        <p:blipFill>
          <a:blip r:embed="rId6">
            <a:alphaModFix/>
          </a:blip>
          <a:stretch>
            <a:fillRect/>
          </a:stretch>
        </p:blipFill>
        <p:spPr>
          <a:xfrm>
            <a:off x="2108800" y="560925"/>
            <a:ext cx="4654875" cy="2216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372900" y="708200"/>
            <a:ext cx="71328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TEMATICHE DELLA CONFERENZA</a:t>
            </a:r>
            <a:endParaRPr/>
          </a:p>
        </p:txBody>
      </p:sp>
      <p:sp>
        <p:nvSpPr>
          <p:cNvPr id="134" name="Google Shape;134;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endParaRPr/>
          </a:p>
          <a:p>
            <a:pPr marL="0" lvl="0" indent="0" algn="just" rtl="0">
              <a:spcBef>
                <a:spcPts val="1200"/>
              </a:spcBef>
              <a:spcAft>
                <a:spcPts val="0"/>
              </a:spcAft>
              <a:buNone/>
            </a:pPr>
            <a:r>
              <a:rPr lang="it" sz="1800" b="1">
                <a:solidFill>
                  <a:srgbClr val="000000"/>
                </a:solidFill>
                <a:latin typeface="Times New Roman"/>
                <a:ea typeface="Times New Roman"/>
                <a:cs typeface="Times New Roman"/>
                <a:sym typeface="Times New Roman"/>
              </a:rPr>
              <a:t>Innescare la creatività e promuovere il benessere a scuola</a:t>
            </a:r>
            <a:r>
              <a:rPr lang="it" sz="1800">
                <a:solidFill>
                  <a:srgbClr val="000000"/>
                </a:solidFill>
                <a:latin typeface="Times New Roman"/>
                <a:ea typeface="Times New Roman"/>
                <a:cs typeface="Times New Roman"/>
                <a:sym typeface="Times New Roman"/>
              </a:rPr>
              <a:t>: queste sono state le due tematiche toccate nell’evento e fortemente interconnesse fra loro  La European eTwinning School Conference si è svolta online dal 24 al 26 maggio. </a:t>
            </a:r>
            <a:endParaRPr sz="18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1800">
                <a:solidFill>
                  <a:srgbClr val="000000"/>
                </a:solidFill>
                <a:latin typeface="Times New Roman"/>
                <a:ea typeface="Times New Roman"/>
                <a:cs typeface="Times New Roman"/>
                <a:sym typeface="Times New Roman"/>
              </a:rPr>
              <a:t>Si è trattato di un evento di formazione e networking riservato alle scuole eTwinning di tutta Europa. </a:t>
            </a:r>
            <a:endParaRPr sz="18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1800">
                <a:solidFill>
                  <a:srgbClr val="000000"/>
                </a:solidFill>
                <a:latin typeface="Times New Roman"/>
                <a:ea typeface="Times New Roman"/>
                <a:cs typeface="Times New Roman"/>
                <a:sym typeface="Times New Roman"/>
              </a:rPr>
              <a:t>La nostra scuola, per il terzo biennio Scuola eTwinning, è stata selezionata per parteciparvi insieme ad altre 11 scuole italiane</a:t>
            </a:r>
            <a:endParaRPr sz="18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35" name="Google Shape;135;p14"/>
          <p:cNvPicPr preferRelativeResize="0"/>
          <p:nvPr/>
        </p:nvPicPr>
        <p:blipFill>
          <a:blip r:embed="rId3">
            <a:alphaModFix/>
          </a:blip>
          <a:stretch>
            <a:fillRect/>
          </a:stretch>
        </p:blipFill>
        <p:spPr>
          <a:xfrm>
            <a:off x="6745942" y="888217"/>
            <a:ext cx="1938000" cy="1282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body" idx="1"/>
          </p:nvPr>
        </p:nvSpPr>
        <p:spPr>
          <a:xfrm>
            <a:off x="677700" y="288150"/>
            <a:ext cx="7899000" cy="4567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it" sz="2000" b="1">
                <a:solidFill>
                  <a:srgbClr val="000000"/>
                </a:solidFill>
                <a:latin typeface="Times New Roman"/>
                <a:ea typeface="Times New Roman"/>
                <a:cs typeface="Times New Roman"/>
                <a:sym typeface="Times New Roman"/>
              </a:rPr>
              <a:t>Il pomeriggio del 24 maggio la Conferenza è stata aperta  dall’intervento di Anna Maria Giannopolou,  capo dell’unità ‘Scuola e Multilnguismo’, Direzione Generale per l’Educazione, la Gioventù, lo sport e la cultura della Commissione Europea, che ha presentato le iniziative</a:t>
            </a:r>
            <a:r>
              <a:rPr lang="it" sz="2000" b="1">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it" sz="2000" b="1"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Pathways to School Success</a:t>
            </a:r>
            <a:r>
              <a:rPr lang="it" sz="2000" b="1">
                <a:solidFill>
                  <a:srgbClr val="000000"/>
                </a:solidFill>
                <a:latin typeface="Times New Roman"/>
                <a:ea typeface="Times New Roman"/>
                <a:cs typeface="Times New Roman"/>
                <a:sym typeface="Times New Roman"/>
              </a:rPr>
              <a:t> (council recommendation del 28 novembre 2022) e l’</a:t>
            </a:r>
            <a:r>
              <a:rPr lang="it" sz="2000" b="1"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Expert group on wellbeing at school.</a:t>
            </a:r>
            <a:endParaRPr sz="2000">
              <a:latin typeface="Times New Roman"/>
              <a:ea typeface="Times New Roman"/>
              <a:cs typeface="Times New Roman"/>
              <a:sym typeface="Times New Roman"/>
            </a:endParaRPr>
          </a:p>
          <a:p>
            <a:pPr marL="0" lvl="0" indent="0" algn="just" rtl="0">
              <a:spcBef>
                <a:spcPts val="1200"/>
              </a:spcBef>
              <a:spcAft>
                <a:spcPts val="0"/>
              </a:spcAft>
              <a:buNone/>
            </a:pPr>
            <a:endParaRPr sz="6649" b="1">
              <a:solidFill>
                <a:srgbClr val="FF0000"/>
              </a:solidFill>
              <a:latin typeface="Arial"/>
              <a:ea typeface="Arial"/>
              <a:cs typeface="Arial"/>
              <a:sym typeface="Aria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1" name="Google Shape;141;p15"/>
          <p:cNvPicPr preferRelativeResize="0"/>
          <p:nvPr/>
        </p:nvPicPr>
        <p:blipFill>
          <a:blip r:embed="rId5">
            <a:alphaModFix/>
          </a:blip>
          <a:stretch>
            <a:fillRect/>
          </a:stretch>
        </p:blipFill>
        <p:spPr>
          <a:xfrm rot="1288720">
            <a:off x="5274835" y="2919784"/>
            <a:ext cx="2402860" cy="15494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body" idx="1"/>
          </p:nvPr>
        </p:nvSpPr>
        <p:spPr>
          <a:xfrm>
            <a:off x="488625" y="308600"/>
            <a:ext cx="8178300" cy="4461900"/>
          </a:xfrm>
          <a:prstGeom prst="rect">
            <a:avLst/>
          </a:prstGeom>
        </p:spPr>
        <p:txBody>
          <a:bodyPr spcFirstLastPara="1" wrap="square" lIns="91425" tIns="91425" rIns="91425" bIns="91425" anchor="t" anchorCtr="0">
            <a:normAutofit fontScale="55000" lnSpcReduction="20000"/>
          </a:bodyPr>
          <a:lstStyle/>
          <a:p>
            <a:pPr marL="0" lvl="0" indent="0" algn="just" rtl="0">
              <a:spcBef>
                <a:spcPts val="0"/>
              </a:spcBef>
              <a:spcAft>
                <a:spcPts val="0"/>
              </a:spcAft>
              <a:buNone/>
            </a:pPr>
            <a:r>
              <a:rPr lang="it" sz="4152">
                <a:solidFill>
                  <a:srgbClr val="000000"/>
                </a:solidFill>
                <a:latin typeface="Times New Roman"/>
                <a:ea typeface="Times New Roman"/>
                <a:cs typeface="Times New Roman"/>
                <a:sym typeface="Times New Roman"/>
              </a:rPr>
              <a:t>La prima iniziativa nasce con l’intento di fronteggiare due dati allarmanti, ovvero l’abbandono scolastico precoce le cui cause sono molteplici. Fra esse rientrano l’ansia, il bullismo, le conseguenze psicologiche legate alla pandemia che hanno ridotto notevolmente il senso di appartenenza al contesto scolastico. </a:t>
            </a:r>
            <a:endParaRPr sz="4152">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4152">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4152">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4152">
                <a:solidFill>
                  <a:srgbClr val="000000"/>
                </a:solidFill>
                <a:latin typeface="Times New Roman"/>
                <a:ea typeface="Times New Roman"/>
                <a:cs typeface="Times New Roman"/>
                <a:sym typeface="Times New Roman"/>
              </a:rPr>
              <a:t>Il secondo dato riguarda il mancato raggiungimento degli obiettivi di base nelle competenze di lettura, scrittura e matematica da parte del 22% della popolazione in età scolare.  </a:t>
            </a:r>
            <a:endParaRPr sz="4152">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pic>
        <p:nvPicPr>
          <p:cNvPr id="147" name="Google Shape;147;p16"/>
          <p:cNvPicPr preferRelativeResize="0"/>
          <p:nvPr/>
        </p:nvPicPr>
        <p:blipFill>
          <a:blip r:embed="rId3">
            <a:alphaModFix/>
          </a:blip>
          <a:stretch>
            <a:fillRect/>
          </a:stretch>
        </p:blipFill>
        <p:spPr>
          <a:xfrm>
            <a:off x="6416525" y="1740575"/>
            <a:ext cx="1787350" cy="1355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25000"/>
          </a:bodyPr>
          <a:lstStyle/>
          <a:p>
            <a:pPr marL="0" lvl="0" indent="0" algn="just" rtl="0">
              <a:spcBef>
                <a:spcPts val="0"/>
              </a:spcBef>
              <a:spcAft>
                <a:spcPts val="0"/>
              </a:spcAft>
              <a:buNone/>
            </a:pPr>
            <a:r>
              <a:rPr lang="it" sz="6149">
                <a:solidFill>
                  <a:srgbClr val="000000"/>
                </a:solidFill>
                <a:latin typeface="Times New Roman"/>
                <a:ea typeface="Times New Roman"/>
                <a:cs typeface="Times New Roman"/>
                <a:sym typeface="Times New Roman"/>
              </a:rPr>
              <a:t>Tramite l’iniziativa Patwhway to School Success la commissione si propone di ridurre al 15% l’insuccesso scolastico entro il 2025 , adottando un approccio sistemico  che coinvolge, oltre la scuola, tutta una serie di attori come genitori, psicologi, associazioni, autorità locali, ecc. attraverso un fattivo e funzionale un lavoro collaborativo il cui obiettivo precipuo è prevenire e intervenire precocemente  per la risoluzione delle problematiche identificate. </a:t>
            </a:r>
            <a:endParaRPr sz="6149">
              <a:solidFill>
                <a:srgbClr val="000000"/>
              </a:solidFill>
              <a:latin typeface="Times New Roman"/>
              <a:ea typeface="Times New Roman"/>
              <a:cs typeface="Times New Roman"/>
              <a:sym typeface="Times New Roman"/>
            </a:endParaRPr>
          </a:p>
          <a:p>
            <a:pPr marL="0" lvl="0" indent="0" algn="just" rtl="0">
              <a:spcBef>
                <a:spcPts val="1200"/>
              </a:spcBef>
              <a:spcAft>
                <a:spcPts val="1200"/>
              </a:spcAft>
              <a:buNone/>
            </a:pPr>
            <a:r>
              <a:rPr lang="it" sz="6149" b="1">
                <a:solidFill>
                  <a:srgbClr val="FF0000"/>
                </a:solidFill>
                <a:latin typeface="Times New Roman"/>
                <a:ea typeface="Times New Roman"/>
                <a:cs typeface="Times New Roman"/>
                <a:sym typeface="Times New Roman"/>
              </a:rPr>
              <a:t>L’iniziativa fornisce idee pratiche a supporto di ogni attore coinvolto.</a:t>
            </a:r>
            <a:endParaRPr>
              <a:latin typeface="Times New Roman"/>
              <a:ea typeface="Times New Roman"/>
              <a:cs typeface="Times New Roman"/>
              <a:sym typeface="Times New Roman"/>
            </a:endParaRPr>
          </a:p>
        </p:txBody>
      </p:sp>
      <p:pic>
        <p:nvPicPr>
          <p:cNvPr id="153" name="Google Shape;153;p17"/>
          <p:cNvPicPr preferRelativeResize="0"/>
          <p:nvPr/>
        </p:nvPicPr>
        <p:blipFill>
          <a:blip r:embed="rId3">
            <a:alphaModFix/>
          </a:blip>
          <a:stretch>
            <a:fillRect/>
          </a:stretch>
        </p:blipFill>
        <p:spPr>
          <a:xfrm>
            <a:off x="6059425" y="330050"/>
            <a:ext cx="2115675" cy="1585900"/>
          </a:xfrm>
          <a:prstGeom prst="rect">
            <a:avLst/>
          </a:prstGeom>
          <a:noFill/>
          <a:ln>
            <a:noFill/>
          </a:ln>
        </p:spPr>
      </p:pic>
      <p:pic>
        <p:nvPicPr>
          <p:cNvPr id="154" name="Google Shape;154;p17"/>
          <p:cNvPicPr preferRelativeResize="0"/>
          <p:nvPr/>
        </p:nvPicPr>
        <p:blipFill>
          <a:blip r:embed="rId4">
            <a:alphaModFix/>
          </a:blip>
          <a:stretch>
            <a:fillRect/>
          </a:stretch>
        </p:blipFill>
        <p:spPr>
          <a:xfrm>
            <a:off x="819150" y="716275"/>
            <a:ext cx="1199675" cy="1199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body" idx="1"/>
          </p:nvPr>
        </p:nvSpPr>
        <p:spPr>
          <a:xfrm>
            <a:off x="372900" y="347175"/>
            <a:ext cx="8512500" cy="4449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400">
                <a:solidFill>
                  <a:srgbClr val="000000"/>
                </a:solidFill>
                <a:latin typeface="Times New Roman"/>
                <a:ea typeface="Times New Roman"/>
                <a:cs typeface="Times New Roman"/>
                <a:sym typeface="Times New Roman"/>
              </a:rPr>
              <a:t>La seconda iniziativa si concentra sul benessere scolastico di alunni ed insegnanti. </a:t>
            </a: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1400">
                <a:solidFill>
                  <a:srgbClr val="000000"/>
                </a:solidFill>
                <a:latin typeface="Times New Roman"/>
                <a:ea typeface="Times New Roman"/>
                <a:cs typeface="Times New Roman"/>
                <a:sym typeface="Times New Roman"/>
              </a:rPr>
              <a:t>Il successo scolastico infatti è strettamente connesso a come le persone che ne fanno parte si sentono all’interno dell’ambiente scolastico.</a:t>
            </a: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1400">
                <a:solidFill>
                  <a:srgbClr val="000000"/>
                </a:solidFill>
                <a:latin typeface="Times New Roman"/>
                <a:ea typeface="Times New Roman"/>
                <a:cs typeface="Times New Roman"/>
                <a:sym typeface="Times New Roman"/>
              </a:rPr>
              <a:t>I dati attualmente in possesso attestano che i</a:t>
            </a:r>
            <a:r>
              <a:rPr lang="it" sz="1400" b="1">
                <a:solidFill>
                  <a:srgbClr val="000000"/>
                </a:solidFill>
                <a:latin typeface="Times New Roman"/>
                <a:ea typeface="Times New Roman"/>
                <a:cs typeface="Times New Roman"/>
                <a:sym typeface="Times New Roman"/>
              </a:rPr>
              <a:t>l 20% degli scolari vive episodi di ansia </a:t>
            </a:r>
            <a:r>
              <a:rPr lang="it" sz="1400">
                <a:solidFill>
                  <a:srgbClr val="000000"/>
                </a:solidFill>
                <a:latin typeface="Times New Roman"/>
                <a:ea typeface="Times New Roman"/>
                <a:cs typeface="Times New Roman"/>
                <a:sym typeface="Times New Roman"/>
              </a:rPr>
              <a:t>durante la propria carriera scolastica e 1 bambino su 5 riferisce di sentirsi infelice e ansioso riguardo al futuro a causa del bullismo, delle sfide poste dal lavoro scolastico e della solitudine. </a:t>
            </a: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1200"/>
              </a:spcAft>
              <a:buNone/>
            </a:pPr>
            <a:endParaRPr sz="1400">
              <a:solidFill>
                <a:srgbClr val="000000"/>
              </a:solidFill>
              <a:latin typeface="Times New Roman"/>
              <a:ea typeface="Times New Roman"/>
              <a:cs typeface="Times New Roman"/>
              <a:sym typeface="Times New Roman"/>
            </a:endParaRPr>
          </a:p>
        </p:txBody>
      </p:sp>
      <p:pic>
        <p:nvPicPr>
          <p:cNvPr id="160" name="Google Shape;160;p18"/>
          <p:cNvPicPr preferRelativeResize="0"/>
          <p:nvPr/>
        </p:nvPicPr>
        <p:blipFill>
          <a:blip r:embed="rId3">
            <a:alphaModFix/>
          </a:blip>
          <a:stretch>
            <a:fillRect/>
          </a:stretch>
        </p:blipFill>
        <p:spPr>
          <a:xfrm>
            <a:off x="1260175" y="3008950"/>
            <a:ext cx="2296501" cy="1722376"/>
          </a:xfrm>
          <a:prstGeom prst="rect">
            <a:avLst/>
          </a:prstGeom>
          <a:noFill/>
          <a:ln>
            <a:noFill/>
          </a:ln>
        </p:spPr>
      </p:pic>
      <p:pic>
        <p:nvPicPr>
          <p:cNvPr id="161" name="Google Shape;161;p18"/>
          <p:cNvPicPr preferRelativeResize="0"/>
          <p:nvPr/>
        </p:nvPicPr>
        <p:blipFill>
          <a:blip r:embed="rId4">
            <a:alphaModFix/>
          </a:blip>
          <a:stretch>
            <a:fillRect/>
          </a:stretch>
        </p:blipFill>
        <p:spPr>
          <a:xfrm rot="727334">
            <a:off x="4198130" y="2420825"/>
            <a:ext cx="3894340" cy="1722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body" idx="1"/>
          </p:nvPr>
        </p:nvSpPr>
        <p:spPr>
          <a:xfrm>
            <a:off x="372900" y="334325"/>
            <a:ext cx="8448300" cy="4487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it" sz="1400">
                <a:solidFill>
                  <a:srgbClr val="000000"/>
                </a:solidFill>
                <a:latin typeface="Times New Roman"/>
                <a:ea typeface="Times New Roman"/>
                <a:cs typeface="Times New Roman"/>
                <a:sym typeface="Times New Roman"/>
              </a:rPr>
              <a:t>Il benessere inoltre riguarda anche gli insegnanti che manifestano sempre più spesso segni di burnout. </a:t>
            </a:r>
            <a:r>
              <a:rPr lang="it" sz="1400" b="1">
                <a:solidFill>
                  <a:srgbClr val="000000"/>
                </a:solidFill>
                <a:latin typeface="Times New Roman"/>
                <a:ea typeface="Times New Roman"/>
                <a:cs typeface="Times New Roman"/>
                <a:sym typeface="Times New Roman"/>
              </a:rPr>
              <a:t>Gli insegnanti riferiscono che il proprio lavoro ha un impatto negativo sulla loro salute mentale e anche su quella fisica</a:t>
            </a:r>
            <a:r>
              <a:rPr lang="it" sz="1400">
                <a:solidFill>
                  <a:srgbClr val="000000"/>
                </a:solidFill>
                <a:latin typeface="Times New Roman"/>
                <a:ea typeface="Times New Roman"/>
                <a:cs typeface="Times New Roman"/>
                <a:sym typeface="Times New Roman"/>
              </a:rPr>
              <a:t>. Gli insegnanti ovvio che non possono essere di supporto agli alunni se per primi non si sentono bene nell’ambiente scolastico. Inoltre lamentano la mancanza di preparazione e di sostegno per contribuire al loro benessere mentale ed emotivo.</a:t>
            </a: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400">
              <a:solidFill>
                <a:srgbClr val="000000"/>
              </a:solidFill>
              <a:latin typeface="Times New Roman"/>
              <a:ea typeface="Times New Roman"/>
              <a:cs typeface="Times New Roman"/>
              <a:sym typeface="Times New Roman"/>
            </a:endParaRPr>
          </a:p>
          <a:p>
            <a:pPr marL="0" lvl="0" indent="0" algn="just" rtl="0">
              <a:spcBef>
                <a:spcPts val="1200"/>
              </a:spcBef>
              <a:spcAft>
                <a:spcPts val="1200"/>
              </a:spcAft>
              <a:buNone/>
            </a:pPr>
            <a:r>
              <a:rPr lang="it" sz="1400">
                <a:solidFill>
                  <a:srgbClr val="000000"/>
                </a:solidFill>
                <a:latin typeface="Times New Roman"/>
                <a:ea typeface="Times New Roman"/>
                <a:cs typeface="Times New Roman"/>
                <a:sym typeface="Times New Roman"/>
              </a:rPr>
              <a:t>Il gruppo di esperti sul Benessere a scuola lavorerà per un anno circa al fine  di sviluppare delle linee guida relative ad un approccio che promuova il benessere a scuola, proporre un toolkit per l’autodiagnosi e il miglioramento sul benessere a scuola, proporre delle raccomandazioni per attività dedicate a promuovere la consapevolezza su queste tematiche a livello nazione ed europeo.</a:t>
            </a:r>
            <a:endParaRPr/>
          </a:p>
        </p:txBody>
      </p:sp>
      <p:pic>
        <p:nvPicPr>
          <p:cNvPr id="167" name="Google Shape;167;p19"/>
          <p:cNvPicPr preferRelativeResize="0"/>
          <p:nvPr/>
        </p:nvPicPr>
        <p:blipFill>
          <a:blip r:embed="rId3">
            <a:alphaModFix/>
          </a:blip>
          <a:stretch>
            <a:fillRect/>
          </a:stretch>
        </p:blipFill>
        <p:spPr>
          <a:xfrm>
            <a:off x="4371973" y="1534975"/>
            <a:ext cx="2931775" cy="17833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body" idx="1"/>
          </p:nvPr>
        </p:nvSpPr>
        <p:spPr>
          <a:xfrm>
            <a:off x="356225" y="437250"/>
            <a:ext cx="8464800" cy="42690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it" b="1">
                <a:solidFill>
                  <a:srgbClr val="000000"/>
                </a:solidFill>
                <a:latin typeface="Times New Roman"/>
                <a:ea typeface="Times New Roman"/>
                <a:cs typeface="Times New Roman"/>
                <a:sym typeface="Times New Roman"/>
              </a:rPr>
              <a:t>A seguire  la dott.ssa Arianna Sala ha presentato il</a:t>
            </a:r>
            <a:r>
              <a:rPr lang="it" b="1">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it" b="1" u="sng">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LifeComp</a:t>
            </a:r>
            <a:r>
              <a:rPr lang="it" b="1">
                <a:solidFill>
                  <a:srgbClr val="000000"/>
                </a:solidFill>
                <a:latin typeface="Times New Roman"/>
                <a:ea typeface="Times New Roman"/>
                <a:cs typeface="Times New Roman"/>
                <a:sym typeface="Times New Roman"/>
              </a:rPr>
              <a:t> ovvero </a:t>
            </a:r>
            <a:r>
              <a:rPr lang="it" b="1">
                <a:solidFill>
                  <a:srgbClr val="333333"/>
                </a:solidFill>
                <a:latin typeface="Times New Roman"/>
                <a:ea typeface="Times New Roman"/>
                <a:cs typeface="Times New Roman"/>
                <a:sym typeface="Times New Roman"/>
              </a:rPr>
              <a:t>l’European Framework for Personal, Social and Learning to Learn Key Competence (2020) di cui è autrice. </a:t>
            </a:r>
            <a:endParaRPr b="1">
              <a:solidFill>
                <a:srgbClr val="333333"/>
              </a:solidFill>
              <a:latin typeface="Times New Roman"/>
              <a:ea typeface="Times New Roman"/>
              <a:cs typeface="Times New Roman"/>
              <a:sym typeface="Times New Roman"/>
            </a:endParaRPr>
          </a:p>
          <a:p>
            <a:pPr marL="0" lvl="0" indent="0" algn="just" rtl="0">
              <a:spcBef>
                <a:spcPts val="1200"/>
              </a:spcBef>
              <a:spcAft>
                <a:spcPts val="0"/>
              </a:spcAft>
              <a:buNone/>
            </a:pPr>
            <a:r>
              <a:rPr lang="it" b="1">
                <a:solidFill>
                  <a:srgbClr val="333333"/>
                </a:solidFill>
                <a:latin typeface="Times New Roman"/>
                <a:ea typeface="Times New Roman"/>
                <a:cs typeface="Times New Roman"/>
                <a:sym typeface="Times New Roman"/>
              </a:rPr>
              <a:t>Il LifeComp fa seguito alla Ra</a:t>
            </a:r>
            <a:r>
              <a:rPr lang="it" b="1">
                <a:solidFill>
                  <a:srgbClr val="494949"/>
                </a:solidFill>
                <a:latin typeface="Times New Roman"/>
                <a:ea typeface="Times New Roman"/>
                <a:cs typeface="Times New Roman"/>
                <a:sym typeface="Times New Roman"/>
              </a:rPr>
              <a:t>ccomandazione del Consiglio dell' Unione europea del 22 maggio 2018 che individua le già note 8 competenze chiave che permettono alle persone di realizzarsi sotto il profilo personale, occupazionale e sociale in un mondo in costante cambiamento, ed </a:t>
            </a:r>
            <a:r>
              <a:rPr lang="it" b="1">
                <a:solidFill>
                  <a:srgbClr val="333333"/>
                </a:solidFill>
                <a:latin typeface="Times New Roman"/>
                <a:ea typeface="Times New Roman"/>
                <a:cs typeface="Times New Roman"/>
                <a:sym typeface="Times New Roman"/>
              </a:rPr>
              <a:t>offre un quadro concettuale di 3 competenze  (personali, sociali e imparare ad imparare) ciascuna ripartita, a sua volta, in 3 competenze. </a:t>
            </a:r>
            <a:endParaRPr b="1">
              <a:solidFill>
                <a:srgbClr val="333333"/>
              </a:solidFill>
              <a:latin typeface="Times New Roman"/>
              <a:ea typeface="Times New Roman"/>
              <a:cs typeface="Times New Roman"/>
              <a:sym typeface="Times New Roman"/>
            </a:endParaRPr>
          </a:p>
          <a:p>
            <a:pPr marL="0" lvl="0" indent="0" algn="just" rtl="0">
              <a:spcBef>
                <a:spcPts val="1200"/>
              </a:spcBef>
              <a:spcAft>
                <a:spcPts val="0"/>
              </a:spcAft>
              <a:buNone/>
            </a:pPr>
            <a:endParaRPr b="1">
              <a:solidFill>
                <a:srgbClr val="333333"/>
              </a:solidFill>
              <a:latin typeface="Arial"/>
              <a:ea typeface="Arial"/>
              <a:cs typeface="Arial"/>
              <a:sym typeface="Arial"/>
            </a:endParaRPr>
          </a:p>
          <a:p>
            <a:pPr marL="0" lvl="0" indent="0" algn="just" rtl="0">
              <a:spcBef>
                <a:spcPts val="1200"/>
              </a:spcBef>
              <a:spcAft>
                <a:spcPts val="0"/>
              </a:spcAft>
              <a:buNone/>
            </a:pPr>
            <a:endParaRPr b="1">
              <a:solidFill>
                <a:srgbClr val="333333"/>
              </a:solidFill>
              <a:latin typeface="Arial"/>
              <a:ea typeface="Arial"/>
              <a:cs typeface="Arial"/>
              <a:sym typeface="Arial"/>
            </a:endParaRPr>
          </a:p>
          <a:p>
            <a:pPr marL="0" lvl="0" indent="0" algn="just" rtl="0">
              <a:spcBef>
                <a:spcPts val="1200"/>
              </a:spcBef>
              <a:spcAft>
                <a:spcPts val="0"/>
              </a:spcAft>
              <a:buNone/>
            </a:pPr>
            <a:r>
              <a:rPr lang="it" b="1">
                <a:solidFill>
                  <a:srgbClr val="333333"/>
                </a:solidFill>
                <a:latin typeface="Arial"/>
                <a:ea typeface="Arial"/>
                <a:cs typeface="Arial"/>
                <a:sym typeface="Arial"/>
              </a:rPr>
              <a:t> </a:t>
            </a:r>
            <a:endParaRPr b="1">
              <a:solidFill>
                <a:srgbClr val="333333"/>
              </a:solidFill>
              <a:latin typeface="Arial"/>
              <a:ea typeface="Arial"/>
              <a:cs typeface="Arial"/>
              <a:sym typeface="Arial"/>
            </a:endParaRPr>
          </a:p>
          <a:p>
            <a:pPr marL="0" lvl="0" indent="0" algn="just" rtl="0">
              <a:spcBef>
                <a:spcPts val="1200"/>
              </a:spcBef>
              <a:spcAft>
                <a:spcPts val="0"/>
              </a:spcAft>
              <a:buNone/>
            </a:pPr>
            <a:endParaRPr sz="1400" b="1">
              <a:solidFill>
                <a:srgbClr val="333333"/>
              </a:solidFill>
              <a:latin typeface="Times New Roman"/>
              <a:ea typeface="Times New Roman"/>
              <a:cs typeface="Times New Roman"/>
              <a:sym typeface="Times New Roman"/>
            </a:endParaRPr>
          </a:p>
          <a:p>
            <a:pPr marL="0" lvl="0" indent="0" algn="just" rtl="0">
              <a:spcBef>
                <a:spcPts val="1200"/>
              </a:spcBef>
              <a:spcAft>
                <a:spcPts val="1200"/>
              </a:spcAft>
              <a:buNone/>
            </a:pPr>
            <a:r>
              <a:rPr lang="it" sz="1400" b="1">
                <a:solidFill>
                  <a:srgbClr val="333333"/>
                </a:solidFill>
                <a:latin typeface="Times New Roman"/>
                <a:ea typeface="Times New Roman"/>
                <a:cs typeface="Times New Roman"/>
                <a:sym typeface="Times New Roman"/>
              </a:rPr>
              <a:t>Le competenze personali (</a:t>
            </a:r>
            <a:r>
              <a:rPr lang="it" sz="1400" b="1" i="1">
                <a:solidFill>
                  <a:srgbClr val="333333"/>
                </a:solidFill>
                <a:latin typeface="Times New Roman"/>
                <a:ea typeface="Times New Roman"/>
                <a:cs typeface="Times New Roman"/>
                <a:sym typeface="Times New Roman"/>
              </a:rPr>
              <a:t>learning to be</a:t>
            </a:r>
            <a:r>
              <a:rPr lang="it" sz="1400" b="1">
                <a:solidFill>
                  <a:srgbClr val="333333"/>
                </a:solidFill>
                <a:latin typeface="Times New Roman"/>
                <a:ea typeface="Times New Roman"/>
                <a:cs typeface="Times New Roman"/>
                <a:sym typeface="Times New Roman"/>
              </a:rPr>
              <a:t>) riguardano il benessere, la capacità di autoregolazione, la flessibilità, le competenze sociali (</a:t>
            </a:r>
            <a:r>
              <a:rPr lang="it" sz="1400" b="1" i="1">
                <a:solidFill>
                  <a:srgbClr val="333333"/>
                </a:solidFill>
                <a:latin typeface="Times New Roman"/>
                <a:ea typeface="Times New Roman"/>
                <a:cs typeface="Times New Roman"/>
                <a:sym typeface="Times New Roman"/>
              </a:rPr>
              <a:t>learning to live together</a:t>
            </a:r>
            <a:r>
              <a:rPr lang="it" sz="1400" b="1">
                <a:solidFill>
                  <a:srgbClr val="333333"/>
                </a:solidFill>
                <a:latin typeface="Times New Roman"/>
                <a:ea typeface="Times New Roman"/>
                <a:cs typeface="Times New Roman"/>
                <a:sym typeface="Times New Roman"/>
              </a:rPr>
              <a:t>) riguardano l’empatia, la comunicazione e la collaborazione e l’imparare ad imparare (</a:t>
            </a:r>
            <a:r>
              <a:rPr lang="it" sz="1400" b="1" i="1">
                <a:solidFill>
                  <a:srgbClr val="333333"/>
                </a:solidFill>
                <a:latin typeface="Times New Roman"/>
                <a:ea typeface="Times New Roman"/>
                <a:cs typeface="Times New Roman"/>
                <a:sym typeface="Times New Roman"/>
              </a:rPr>
              <a:t>learning to learn</a:t>
            </a:r>
            <a:r>
              <a:rPr lang="it" sz="1400" b="1">
                <a:solidFill>
                  <a:srgbClr val="333333"/>
                </a:solidFill>
                <a:latin typeface="Times New Roman"/>
                <a:ea typeface="Times New Roman"/>
                <a:cs typeface="Times New Roman"/>
                <a:sym typeface="Times New Roman"/>
              </a:rPr>
              <a:t>) riguarda un atteggiamento mentale improntato alla crescita, il pensiero critico, e la capacità </a:t>
            </a:r>
            <a:r>
              <a:rPr lang="it" sz="1400" b="1">
                <a:solidFill>
                  <a:srgbClr val="000000"/>
                </a:solidFill>
                <a:latin typeface="Times New Roman"/>
                <a:ea typeface="Times New Roman"/>
                <a:cs typeface="Times New Roman"/>
                <a:sym typeface="Times New Roman"/>
              </a:rPr>
              <a:t>di gestire il proprio apprendimento. </a:t>
            </a:r>
            <a:endParaRPr sz="1400" b="1">
              <a:latin typeface="Times New Roman"/>
              <a:ea typeface="Times New Roman"/>
              <a:cs typeface="Times New Roman"/>
              <a:sym typeface="Times New Roman"/>
            </a:endParaRPr>
          </a:p>
        </p:txBody>
      </p:sp>
      <p:pic>
        <p:nvPicPr>
          <p:cNvPr id="173" name="Google Shape;173;p20"/>
          <p:cNvPicPr preferRelativeResize="0"/>
          <p:nvPr/>
        </p:nvPicPr>
        <p:blipFill>
          <a:blip r:embed="rId4">
            <a:alphaModFix/>
          </a:blip>
          <a:stretch>
            <a:fillRect/>
          </a:stretch>
        </p:blipFill>
        <p:spPr>
          <a:xfrm>
            <a:off x="4687725" y="2044550"/>
            <a:ext cx="2370375" cy="1244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body" idx="1"/>
          </p:nvPr>
        </p:nvSpPr>
        <p:spPr>
          <a:xfrm>
            <a:off x="424350" y="424350"/>
            <a:ext cx="8293800" cy="4333500"/>
          </a:xfrm>
          <a:prstGeom prst="rect">
            <a:avLst/>
          </a:prstGeom>
        </p:spPr>
        <p:txBody>
          <a:bodyPr spcFirstLastPara="1" wrap="square" lIns="91425" tIns="91425" rIns="91425" bIns="91425" anchor="t" anchorCtr="0">
            <a:normAutofit fontScale="92500" lnSpcReduction="20000"/>
          </a:bodyPr>
          <a:lstStyle/>
          <a:p>
            <a:pPr marL="0" lvl="0" indent="0" algn="just" rtl="0">
              <a:lnSpc>
                <a:spcPct val="138000"/>
              </a:lnSpc>
              <a:spcBef>
                <a:spcPts val="0"/>
              </a:spcBef>
              <a:spcAft>
                <a:spcPts val="0"/>
              </a:spcAft>
              <a:buNone/>
            </a:pPr>
            <a:r>
              <a:rPr lang="it" b="1">
                <a:solidFill>
                  <a:srgbClr val="000000"/>
                </a:solidFill>
                <a:latin typeface="Arial"/>
                <a:ea typeface="Arial"/>
                <a:cs typeface="Arial"/>
                <a:sym typeface="Arial"/>
              </a:rPr>
              <a:t>Tramite la bella metafora del RESPIRO, la dott.ssa Sala ha fatto intendere come queste competenze sono qualcosa che l’individuo possiede in modo innato, ma che è necessario esercitare di continuo così da ottenere risultati specifici, proprio come facciamo quando respiriamo. </a:t>
            </a:r>
            <a:endParaRPr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endParaRPr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r>
              <a:rPr lang="it" b="1">
                <a:solidFill>
                  <a:srgbClr val="000000"/>
                </a:solidFill>
                <a:latin typeface="Arial"/>
                <a:ea typeface="Arial"/>
                <a:cs typeface="Arial"/>
                <a:sym typeface="Arial"/>
              </a:rPr>
              <a:t>E’  importante integrare l’insegnamento di queste competenze nel curriculum. perché se promosse in modo sistematico si nota un miglioramento del successo scolastico, una diminuzione dell’abbandono precoce, un aumento del benessere e della salute, una miglioramento a livello comportamentale (diminuzione della violenza e del bullismo) e, sul lungo periodo, tali competenze hanno un impatto positivo sulle scelte e i risultati post-scolastici.</a:t>
            </a:r>
            <a:endParaRPr b="1">
              <a:solidFill>
                <a:srgbClr val="000000"/>
              </a:solidFill>
              <a:latin typeface="Arial"/>
              <a:ea typeface="Arial"/>
              <a:cs typeface="Arial"/>
              <a:sym typeface="Arial"/>
            </a:endParaRPr>
          </a:p>
          <a:p>
            <a:pPr marL="0" lvl="0" indent="0" algn="just" rtl="0">
              <a:lnSpc>
                <a:spcPct val="138000"/>
              </a:lnSpc>
              <a:spcBef>
                <a:spcPts val="0"/>
              </a:spcBef>
              <a:spcAft>
                <a:spcPts val="0"/>
              </a:spcAft>
              <a:buNone/>
            </a:pPr>
            <a:r>
              <a:rPr lang="it" b="1">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marL="0" lvl="0" indent="0" algn="just" rtl="0">
              <a:lnSpc>
                <a:spcPct val="150000"/>
              </a:lnSpc>
              <a:spcBef>
                <a:spcPts val="1200"/>
              </a:spcBef>
              <a:spcAft>
                <a:spcPts val="0"/>
              </a:spcAft>
              <a:buNone/>
            </a:pPr>
            <a:endParaRPr b="1">
              <a:solidFill>
                <a:srgbClr val="000000"/>
              </a:solidFill>
              <a:latin typeface="Arial"/>
              <a:ea typeface="Arial"/>
              <a:cs typeface="Arial"/>
              <a:sym typeface="Arial"/>
            </a:endParaRPr>
          </a:p>
          <a:p>
            <a:pPr marL="0" lvl="0" indent="0" algn="just" rtl="0">
              <a:lnSpc>
                <a:spcPct val="150000"/>
              </a:lnSpc>
              <a:spcBef>
                <a:spcPts val="1200"/>
              </a:spcBef>
              <a:spcAft>
                <a:spcPts val="0"/>
              </a:spcAft>
              <a:buNone/>
            </a:pPr>
            <a:r>
              <a:rPr lang="it" b="1">
                <a:solidFill>
                  <a:srgbClr val="000000"/>
                </a:solidFill>
                <a:latin typeface="Arial"/>
                <a:ea typeface="Arial"/>
                <a:cs typeface="Arial"/>
                <a:sym typeface="Arial"/>
              </a:rPr>
              <a:t>Al fine di agevolare l’integrazione di queste competenze nell’insegnamento quotidiano è stato redatto il manuale</a:t>
            </a:r>
            <a:r>
              <a:rPr lang="it" b="1">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it"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LifeComp into Action</a:t>
            </a:r>
            <a:r>
              <a:rPr lang="it" b="1">
                <a:solidFill>
                  <a:srgbClr val="000000"/>
                </a:solidFill>
                <a:latin typeface="Arial"/>
                <a:ea typeface="Arial"/>
                <a:cs typeface="Arial"/>
                <a:sym typeface="Arial"/>
              </a:rPr>
              <a:t>, sviluppato insieme ad insegnanti ed educatori,  che offre una serie di linee guide, spunti e metodologie. </a:t>
            </a:r>
            <a:endParaRPr b="1">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Presentazione su schermo (16:9)</PresentationFormat>
  <Paragraphs>70</Paragraphs>
  <Slides>13</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Calibri</vt:lpstr>
      <vt:lpstr>Arial</vt:lpstr>
      <vt:lpstr>Nunito</vt:lpstr>
      <vt:lpstr>Times New Roman</vt:lpstr>
      <vt:lpstr>Shift</vt:lpstr>
      <vt:lpstr>Presentazione standard di PowerPoint</vt:lpstr>
      <vt:lpstr>TEMATICHE DELLA CONFERENZA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argoli</dc:creator>
  <cp:lastModifiedBy>argoli</cp:lastModifiedBy>
  <cp:revision>1</cp:revision>
  <dcterms:modified xsi:type="dcterms:W3CDTF">2023-06-16T17:14:03Z</dcterms:modified>
</cp:coreProperties>
</file>