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mfortaa" panose="020B0604020202020204" charset="0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Lora" panose="020B0604020202020204" charset="0"/>
      <p:regular r:id="rId21"/>
      <p:bold r:id="rId22"/>
      <p:italic r:id="rId23"/>
      <p:boldItalic r:id="rId24"/>
    </p:embeddedFont>
    <p:embeddedFont>
      <p:font typeface="Maven Pro" panose="020B0604020202020204" charset="0"/>
      <p:regular r:id="rId25"/>
      <p:bold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Roboto Black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e27e71e5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e27e71e5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41d85ee4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41d85ee4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1ffdd75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41ffdd75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1d85ee4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41d85ee4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13aa6963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13aa6963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13aa696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413aa696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13aa69634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413aa69634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13aa69634_0_2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413aa69634_0_2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13aa69634_0_2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413aa69634_0_2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13aa69634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413aa69634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e27f0bc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e27f0bc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52400"/>
            <a:ext cx="34211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425" y="152400"/>
            <a:ext cx="54086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>
            <a:spLocks noGrp="1"/>
          </p:cNvSpPr>
          <p:nvPr>
            <p:ph type="ctrTitle"/>
          </p:nvPr>
        </p:nvSpPr>
        <p:spPr>
          <a:xfrm>
            <a:off x="316500" y="295000"/>
            <a:ext cx="6819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</a:rPr>
              <a:t>Le possibilità di eTwinning per i futuri insegnanti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1"/>
          </p:nvPr>
        </p:nvSpPr>
        <p:spPr>
          <a:xfrm>
            <a:off x="316500" y="1685200"/>
            <a:ext cx="5838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2040" b="1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it" sz="2040" i="1" u="sng">
                <a:latin typeface="Roboto"/>
                <a:ea typeface="Roboto"/>
                <a:cs typeface="Roboto"/>
                <a:sym typeface="Roboto"/>
              </a:rPr>
              <a:t>I progetti di mobilità eTwinning ed Erasmus+ consentono ai futuri insegnanti di dare inizio a progettualità e poi continuare a collaborare agli stessi percorsi una volta che sono insegnanti per molti anni. </a:t>
            </a:r>
            <a:endParaRPr sz="2040" i="1" u="sng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2040" b="1">
                <a:latin typeface="Roboto"/>
                <a:ea typeface="Roboto"/>
                <a:cs typeface="Roboto"/>
                <a:sym typeface="Roboto"/>
              </a:rPr>
              <a:t>Sono ponti per oggi e domani”</a:t>
            </a:r>
            <a:endParaRPr sz="204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04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2040"/>
              <a:t>Richard Powers</a:t>
            </a:r>
            <a:endParaRPr sz="20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640"/>
          </a:p>
        </p:txBody>
      </p:sp>
      <p:pic>
        <p:nvPicPr>
          <p:cNvPr id="355" name="Google Shape;3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850" y="3123125"/>
            <a:ext cx="2684700" cy="17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2025" y="1162600"/>
            <a:ext cx="2684700" cy="150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>
            <a:spLocks noGrp="1"/>
          </p:cNvSpPr>
          <p:nvPr>
            <p:ph type="ctrTitle"/>
          </p:nvPr>
        </p:nvSpPr>
        <p:spPr>
          <a:xfrm>
            <a:off x="824000" y="1613824"/>
            <a:ext cx="385800" cy="291300"/>
          </a:xfrm>
          <a:prstGeom prst="rect">
            <a:avLst/>
          </a:prstGeom>
        </p:spPr>
        <p:txBody>
          <a:bodyPr spcFirstLastPara="1" wrap="square" lIns="91425" tIns="91425" rIns="184950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Alla conferenza di Bonn, dal titolo ”Best practice results from Erasmus+ A European conference on Dissemination and Impact in the School Sector”, hanno partecipato oltre 220 docenti e rappresentanti delle Agenzie nazionali Erasmus+ di 33 paesi europei.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delegazione italiana, accompagnata da Laura Natali, dell’Agenzia nazionale Erasmus+ Indire, era composta da rappresentanti di cinq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sa come buone pratiche. Ogni progetto è stato al centro della discussione di workshop tematici dedicati a tematiche chiave per l’istruzione in dimensione europea quali il multilinguismo, la formazione degli insegnanti, competenze interculturali civiche e sociali per i giovani, pensiero critico e media literacy per i giovani, competenze di base.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 rot="-147323">
            <a:off x="1468326" y="2036936"/>
            <a:ext cx="3102148" cy="2648129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6000" tIns="216000" rIns="91425" bIns="900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38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 </a:t>
            </a: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ction</a:t>
            </a:r>
            <a:endParaRPr sz="238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38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 </a:t>
            </a: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ulture</a:t>
            </a:r>
            <a:endParaRPr sz="238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38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 </a:t>
            </a: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eamwork</a:t>
            </a:r>
            <a:endParaRPr sz="238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380" b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I </a:t>
            </a: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nspiration</a:t>
            </a:r>
            <a:endParaRPr sz="238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38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V</a:t>
            </a: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itality</a:t>
            </a:r>
            <a:br>
              <a:rPr lang="it" sz="2380" b="1">
                <a:latin typeface="Comfortaa"/>
                <a:ea typeface="Comfortaa"/>
                <a:cs typeface="Comfortaa"/>
                <a:sym typeface="Comfortaa"/>
              </a:rPr>
            </a:b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" sz="2380" b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it" sz="2380" b="1">
                <a:latin typeface="Comfortaa"/>
                <a:ea typeface="Comfortaa"/>
                <a:cs typeface="Comfortaa"/>
                <a:sym typeface="Comfortaa"/>
              </a:rPr>
              <a:t>xercise</a:t>
            </a:r>
            <a:endParaRPr sz="238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879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3" name="Google Shape;3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50" y="106150"/>
            <a:ext cx="3031851" cy="15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9050" y="106150"/>
            <a:ext cx="3582524" cy="23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3"/>
          <p:cNvSpPr txBox="1"/>
          <p:nvPr/>
        </p:nvSpPr>
        <p:spPr>
          <a:xfrm>
            <a:off x="5388425" y="3482250"/>
            <a:ext cx="378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6" name="Google Shape;3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9053" y="2853144"/>
            <a:ext cx="3582524" cy="203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25" y="58625"/>
            <a:ext cx="72598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26140">
            <a:off x="7670561" y="1155050"/>
            <a:ext cx="1346132" cy="8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9675" y="3835325"/>
            <a:ext cx="2967276" cy="11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1469" y="2724419"/>
            <a:ext cx="1300175" cy="88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46400" y="171200"/>
            <a:ext cx="4952100" cy="30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TCA (Transnational Cooperation Activity) </a:t>
            </a:r>
            <a:endParaRPr sz="2000" b="1"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“</a:t>
            </a:r>
            <a:r>
              <a:rPr lang="it" sz="2000" b="1" i="1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Schools go green and digital – and Erasmus+ supports teaching excellence!” – </a:t>
            </a:r>
            <a:endParaRPr sz="2000" b="1" i="1"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1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 European Conference on the challenges of schools in the in the face of climate change and digitalization</a:t>
            </a:r>
            <a:r>
              <a:rPr lang="it" sz="2000" b="1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“</a:t>
            </a:r>
            <a:endParaRPr sz="2000" b="1">
              <a:solidFill>
                <a:srgbClr val="6AA84F"/>
              </a:solidFill>
            </a:endParaRPr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215925" y="4230900"/>
            <a:ext cx="8616300" cy="764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i="1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Una conferenza europea sulle sfide delle scuole europee di fronte al cambiamento climatico e alla digitalizzazione</a:t>
            </a:r>
            <a:endParaRPr sz="1800" b="1" i="1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100" y="70925"/>
            <a:ext cx="4122276" cy="40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ctrTitle"/>
          </p:nvPr>
        </p:nvSpPr>
        <p:spPr>
          <a:xfrm>
            <a:off x="1428750" y="337025"/>
            <a:ext cx="6286500" cy="14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200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Tematiche e obiettivi dell’evento</a:t>
            </a:r>
            <a:endParaRPr sz="3200" b="1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1"/>
          </p:nvPr>
        </p:nvSpPr>
        <p:spPr>
          <a:xfrm>
            <a:off x="375450" y="936375"/>
            <a:ext cx="8520600" cy="3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1800" b="1">
                <a:solidFill>
                  <a:srgbClr val="38761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Considerando il cambiamento climatico e il ritmo della digitalizzazione le scuole stanno affrontando grandi sfide. </a:t>
            </a:r>
            <a:endParaRPr sz="1800" b="1">
              <a:solidFill>
                <a:srgbClr val="38761D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1800" b="1">
                <a:solidFill>
                  <a:srgbClr val="38761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La conferenza si è concentrata in particolare sulle seguenti domande:</a:t>
            </a:r>
            <a:endParaRPr sz="1800" b="1">
              <a:solidFill>
                <a:srgbClr val="38761D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lang="it" sz="1800" b="1">
                <a:solidFill>
                  <a:srgbClr val="38761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Di quali conoscenze hanno bisogno gli insegnanti per rispondere alle sfide e in che modo Erasmus+ può contribuire ad acquisirle?</a:t>
            </a:r>
            <a:endParaRPr sz="1800" b="1">
              <a:solidFill>
                <a:srgbClr val="38761D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lang="it" sz="1800" b="1">
                <a:solidFill>
                  <a:srgbClr val="38761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Quali condizioni sono necessarie per creare un ambiente di apprendimento ottimale e inclusivo nelle scuole?</a:t>
            </a:r>
            <a:endParaRPr sz="1800" b="1">
              <a:solidFill>
                <a:srgbClr val="38761D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lang="it" sz="1800" b="1">
                <a:solidFill>
                  <a:srgbClr val="38761D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Come possono contribuire a questo obiettivo i progetti Erasmus+ ed eTwinning?</a:t>
            </a:r>
            <a:endParaRPr sz="1800" b="1">
              <a:solidFill>
                <a:srgbClr val="38761D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SzPts val="275"/>
              <a:buNone/>
            </a:pPr>
            <a:endParaRPr sz="1800" b="1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ctrTitle"/>
          </p:nvPr>
        </p:nvSpPr>
        <p:spPr>
          <a:xfrm>
            <a:off x="281800" y="1833625"/>
            <a:ext cx="3544500" cy="9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Sostenibilità    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56350" y="2168775"/>
            <a:ext cx="42984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Implementare la tutela dell’ambiente in ambito scolastico per formare cittadini responsabili</a:t>
            </a:r>
            <a:endParaRPr sz="24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4294967295"/>
          </p:nvPr>
        </p:nvSpPr>
        <p:spPr>
          <a:xfrm>
            <a:off x="4946950" y="182525"/>
            <a:ext cx="3430500" cy="3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-gestione dei rifiuti</a:t>
            </a:r>
            <a:endParaRPr sz="2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-trasporti alternativi</a:t>
            </a:r>
            <a:endParaRPr sz="2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-riduzione dell’impronta ambientale</a:t>
            </a:r>
            <a:endParaRPr sz="2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624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it" sz="1724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riduzione emissioni gas serra,riduzione produzione dei rifiuti; mezzi di trasporto sostenibili come bici,mezzi pubblici; evitare plastica monouso; ridurre consumo di carne e prodotti animali; compostaggio)</a:t>
            </a:r>
            <a:endParaRPr sz="1724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451" y="3812525"/>
            <a:ext cx="3544499" cy="126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400" y="256073"/>
            <a:ext cx="2769750" cy="149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ctrTitle"/>
          </p:nvPr>
        </p:nvSpPr>
        <p:spPr>
          <a:xfrm>
            <a:off x="113450" y="69883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Tecnologie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7"/>
          <p:cNvSpPr txBox="1">
            <a:spLocks noGrp="1"/>
          </p:cNvSpPr>
          <p:nvPr>
            <p:ph type="subTitle" idx="1"/>
          </p:nvPr>
        </p:nvSpPr>
        <p:spPr>
          <a:xfrm>
            <a:off x="4021500" y="481825"/>
            <a:ext cx="3955500" cy="4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-</a:t>
            </a:r>
            <a:r>
              <a:rPr lang="it" sz="3478"/>
              <a:t>piattaforme di apprendimento on line </a:t>
            </a:r>
            <a:r>
              <a:rPr lang="it" sz="142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(consentono ai discenti di imparare ovunque si trovino seguendo il proprio ritmo.Offrono videolezioni,quiz ed altro)</a:t>
            </a:r>
            <a:endParaRPr sz="162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78"/>
              <a:t>-strumenti interattivi </a:t>
            </a:r>
            <a:r>
              <a:rPr lang="it" sz="1448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(si parte dalle semplici attività di trascinamento per arrivare alla realtà aumentata e alla realtà virtuale)</a:t>
            </a:r>
            <a:endParaRPr sz="1448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78"/>
              <a:t>-gaming</a:t>
            </a:r>
            <a:r>
              <a:rPr lang="it" sz="3478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1528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(crea esperienze immersive e coinvolgenti, sviluppa il problem solving, il pensiero critico,la creatività e la collaborazione aumentando la motivazione)</a:t>
            </a:r>
            <a:endParaRPr sz="1528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78"/>
              <a:t>-rendono l’istruzione più efficace</a:t>
            </a:r>
            <a:endParaRPr sz="3478"/>
          </a:p>
        </p:txBody>
      </p:sp>
      <p:cxnSp>
        <p:nvCxnSpPr>
          <p:cNvPr id="307" name="Google Shape;307;p17"/>
          <p:cNvCxnSpPr/>
          <p:nvPr/>
        </p:nvCxnSpPr>
        <p:spPr>
          <a:xfrm rot="10800000" flipH="1">
            <a:off x="2660000" y="1210150"/>
            <a:ext cx="1412100" cy="4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17"/>
          <p:cNvCxnSpPr/>
          <p:nvPr/>
        </p:nvCxnSpPr>
        <p:spPr>
          <a:xfrm>
            <a:off x="2584350" y="1664075"/>
            <a:ext cx="1374000" cy="65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p17"/>
          <p:cNvCxnSpPr/>
          <p:nvPr/>
        </p:nvCxnSpPr>
        <p:spPr>
          <a:xfrm>
            <a:off x="2546525" y="1815350"/>
            <a:ext cx="1437300" cy="14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" name="Google Shape;310;p17"/>
          <p:cNvCxnSpPr/>
          <p:nvPr/>
        </p:nvCxnSpPr>
        <p:spPr>
          <a:xfrm>
            <a:off x="2483500" y="1928825"/>
            <a:ext cx="1613700" cy="230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1" name="Google Shape;3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00" y="2401050"/>
            <a:ext cx="1688850" cy="10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244" y="3663102"/>
            <a:ext cx="1873084" cy="10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ctrTitle"/>
          </p:nvPr>
        </p:nvSpPr>
        <p:spPr>
          <a:xfrm>
            <a:off x="311100" y="285300"/>
            <a:ext cx="3718800" cy="19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Eccellenza dei docenti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1"/>
          </p:nvPr>
        </p:nvSpPr>
        <p:spPr>
          <a:xfrm>
            <a:off x="193900" y="1992950"/>
            <a:ext cx="38472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-"/>
            </a:pPr>
            <a:r>
              <a:rPr lang="it" sz="27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finanziamenti</a:t>
            </a:r>
            <a:endParaRPr sz="2700" b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-"/>
            </a:pPr>
            <a:r>
              <a:rPr lang="it" sz="27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formazione</a:t>
            </a:r>
            <a:endParaRPr sz="2700" b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-"/>
            </a:pPr>
            <a:r>
              <a:rPr lang="it" sz="27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networking</a:t>
            </a:r>
            <a:endParaRPr sz="2700" b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-"/>
            </a:pPr>
            <a:r>
              <a:rPr lang="it" sz="27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condivisione delle migliori pratiche</a:t>
            </a:r>
            <a:endParaRPr sz="2700" b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4308225" y="285300"/>
            <a:ext cx="37188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Erasmus permette agli insegnanti di partecipare a corsi di formazione (o avere esperienze di lavoro ) all’estero al fine di acquisire nuove competenze ( strumenti didattici e/o nuove tecnologie) e migliorare la conoscenza di lingue e culture altre.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Grazie alle cooperazioni transnazionali vengono implementate pratiche didattiche innovative che permettono la promozione dell’eccellenza docente a livello europeo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747" y="3458297"/>
            <a:ext cx="1621075" cy="16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>
            <a:spLocks noGrp="1"/>
          </p:cNvSpPr>
          <p:nvPr>
            <p:ph type="ctrTitle"/>
          </p:nvPr>
        </p:nvSpPr>
        <p:spPr>
          <a:xfrm>
            <a:off x="316500" y="332626"/>
            <a:ext cx="4255500" cy="18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Collaborazioni fra istituzioni scolastiche e territorio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1"/>
          </p:nvPr>
        </p:nvSpPr>
        <p:spPr>
          <a:xfrm>
            <a:off x="148650" y="1998450"/>
            <a:ext cx="4591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640" b="1">
                <a:solidFill>
                  <a:srgbClr val="FF0000"/>
                </a:solidFill>
              </a:rPr>
              <a:t>Includere nel processo osmotico tra scuola e famiglia IL TERRITORIO: completamento del lavoro attivo degli STUDENTI quali  VERI AGENTI DEL CAMBIAMENTO</a:t>
            </a:r>
            <a:endParaRPr sz="1640" b="1">
              <a:solidFill>
                <a:srgbClr val="FF0000"/>
              </a:solidFill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5122200" y="553750"/>
            <a:ext cx="3791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PROGETTI I CITTADINANZA ATTIVA: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coinvolgono gli studenti (con attività di volontaiato o partecipazioni ad eventi locali) nella vita civica della comunità.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STAGE E TIROCINI: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consentono di sviluppare competenze professionali collaborando con imprese e organizzazioni locali.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PARTNERSHIP CON ORGANIZZAZIONI LOCALI: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collaborazioni con biblioteche,musei,centri culturali,associazioni per promuovere attività educative e culturali per gli studenti e la comunità.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0" y="3398625"/>
            <a:ext cx="2031025" cy="12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150" y="3640675"/>
            <a:ext cx="2250850" cy="131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Well -being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1"/>
          </p:nvPr>
        </p:nvSpPr>
        <p:spPr>
          <a:xfrm>
            <a:off x="824000" y="2779400"/>
            <a:ext cx="2147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it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fisico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-mentale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4131850" y="191675"/>
            <a:ext cx="49305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KA1: mobilità individuale per scopi di apprendimento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-corsi sulla gestione dello stress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-promozione del benessere fisico e mentale degli insegnanti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KA2: partenariati nel settore dell’istruzione che consentono la collaborazione fra scuole e organizzazioni di collaborare su progetti specifici per promuovere il benessere degli insegnanti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-sessioni di yoga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-meditazione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-attività all’aperto.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KA3: sostegno alle riforme politiche nel settore dell’istruzione,che include la promozione di strategie di benessere degli insegnanti all’ interno dei sistemi scolastici europei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30320" cy="175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86800"/>
            <a:ext cx="2470578" cy="161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 txBox="1">
            <a:spLocks noGrp="1"/>
          </p:cNvSpPr>
          <p:nvPr>
            <p:ph type="ctrTitle"/>
          </p:nvPr>
        </p:nvSpPr>
        <p:spPr>
          <a:xfrm>
            <a:off x="179225" y="251023"/>
            <a:ext cx="38946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>
                <a:solidFill>
                  <a:srgbClr val="0000FF"/>
                </a:solidFill>
                <a:latin typeface="Roboto Black"/>
                <a:ea typeface="Roboto Black"/>
                <a:cs typeface="Roboto Black"/>
                <a:sym typeface="Roboto Black"/>
              </a:rPr>
              <a:t>Erasmus eTwinning sinergy</a:t>
            </a:r>
            <a:endParaRPr b="0">
              <a:solidFill>
                <a:srgbClr val="0000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1"/>
          </p:nvPr>
        </p:nvSpPr>
        <p:spPr>
          <a:xfrm>
            <a:off x="179225" y="1925775"/>
            <a:ext cx="42555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1860" b="1">
                <a:solidFill>
                  <a:srgbClr val="0000FF"/>
                </a:solidFill>
              </a:rPr>
              <a:t>eTwinning perchè?</a:t>
            </a:r>
            <a:endParaRPr sz="186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1860" b="1">
                <a:solidFill>
                  <a:srgbClr val="0000FF"/>
                </a:solidFill>
              </a:rPr>
              <a:t>Perchè funziona con ALUNNI-DOCENTI-SCUOLA</a:t>
            </a:r>
            <a:endParaRPr sz="1860" b="1">
              <a:solidFill>
                <a:srgbClr val="0000FF"/>
              </a:solidFill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8414">
            <a:off x="4016921" y="395752"/>
            <a:ext cx="1110160" cy="93196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3414350" y="1820925"/>
            <a:ext cx="54219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EDUCATIONAL BENEFITS OF ETWINNING PROJECT</a:t>
            </a:r>
            <a:endParaRPr sz="16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-metodi innovativi di collaborazione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-uso significativo e creativo dei media</a:t>
            </a:r>
            <a:endParaRPr sz="19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-lezione basata su progetto/esperienza di progetto internazionale</a:t>
            </a:r>
            <a:endParaRPr sz="19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-entusiasmante e motivante per gli studenti</a:t>
            </a:r>
            <a:endParaRPr sz="19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-autentico apprendimento delle lingue straniere</a:t>
            </a:r>
            <a:endParaRPr sz="19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-sviluppare competenze informatiche e comunicative</a:t>
            </a:r>
            <a:endParaRPr sz="19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7" name="Google Shape;3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4650" y="340600"/>
            <a:ext cx="3252947" cy="9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26975"/>
            <a:ext cx="2415382" cy="18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Presentazione su schermo 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Roboto</vt:lpstr>
      <vt:lpstr>Arial</vt:lpstr>
      <vt:lpstr>Nunito</vt:lpstr>
      <vt:lpstr>Comfortaa</vt:lpstr>
      <vt:lpstr>Maven Pro</vt:lpstr>
      <vt:lpstr>Lora</vt:lpstr>
      <vt:lpstr>Roboto Black</vt:lpstr>
      <vt:lpstr>Comic Sans MS</vt:lpstr>
      <vt:lpstr>Momentum</vt:lpstr>
      <vt:lpstr>Presentazione standard di PowerPoint</vt:lpstr>
      <vt:lpstr> TCA (Transnational Cooperation Activity)    “Schools go green and digital – and Erasmus+ supports teaching excellence!” –   A European Conference on the challenges of schools in the in the face of climate change and digitalization“</vt:lpstr>
      <vt:lpstr>Tematiche e obiettivi dell’evento </vt:lpstr>
      <vt:lpstr>Sostenibilità    </vt:lpstr>
      <vt:lpstr>Tecnologie</vt:lpstr>
      <vt:lpstr>Eccellenza dei docenti</vt:lpstr>
      <vt:lpstr>Collaborazioni fra istituzioni scolastiche e territorio</vt:lpstr>
      <vt:lpstr>Well -being</vt:lpstr>
      <vt:lpstr>Erasmus eTwinning sinergy</vt:lpstr>
      <vt:lpstr>Le possibilità di eTwinning per i futuri insegnanti</vt:lpstr>
      <vt:lpstr>Alla conferenza di Bonn, dal titolo ”Best practice results from Erasmus+ A European conference on Dissemination and Impact in the School Sector”, hanno partecipato oltre 220 docenti e rappresentanti delle Agenzie nazionali Erasmus+ di 33 paesi europei. La delegazione italiana, accompagnata da Laura Natali, dell’Agenzia nazionale Erasmus+ Indire, era composta da rappresentanti di cinq sa come buone pratiche. Ogni progetto è stato al centro della discussione di workshop tematici dedicati a tematiche chiave per l’istruzione in dimensione europea quali il multilinguismo, la formazione degli insegnanti, competenze interculturali civiche e sociali per i giovani, pensiero critico e media literacy per i giovani, competenze di base.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argoli</dc:creator>
  <cp:lastModifiedBy>argoli</cp:lastModifiedBy>
  <cp:revision>1</cp:revision>
  <dcterms:modified xsi:type="dcterms:W3CDTF">2023-05-18T16:37:29Z</dcterms:modified>
</cp:coreProperties>
</file>