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8" r:id="rId5"/>
    <p:sldId id="339" r:id="rId6"/>
    <p:sldId id="257" r:id="rId7"/>
    <p:sldId id="326" r:id="rId8"/>
    <p:sldId id="327" r:id="rId9"/>
    <p:sldId id="328" r:id="rId10"/>
    <p:sldId id="329" r:id="rId11"/>
    <p:sldId id="330" r:id="rId12"/>
    <p:sldId id="331" r:id="rId13"/>
    <p:sldId id="332" r:id="rId14"/>
    <p:sldId id="333" r:id="rId15"/>
    <p:sldId id="336" r:id="rId16"/>
    <p:sldId id="337" r:id="rId17"/>
    <p:sldId id="338" r:id="rId18"/>
    <p:sldId id="340" r:id="rId19"/>
    <p:sldId id="342" r:id="rId20"/>
    <p:sldId id="343" r:id="rId21"/>
    <p:sldId id="344" r:id="rId22"/>
    <p:sldId id="345" r:id="rId23"/>
    <p:sldId id="346" r:id="rId24"/>
    <p:sldId id="347" r:id="rId25"/>
    <p:sldId id="348" r:id="rId26"/>
    <p:sldId id="350" r:id="rId27"/>
    <p:sldId id="352" r:id="rId28"/>
    <p:sldId id="353" r:id="rId29"/>
    <p:sldId id="354" r:id="rId30"/>
    <p:sldId id="355" r:id="rId31"/>
    <p:sldId id="356" r:id="rId32"/>
    <p:sldId id="357" r:id="rId33"/>
    <p:sldId id="359" r:id="rId34"/>
    <p:sldId id="360" r:id="rId35"/>
    <p:sldId id="361" r:id="rId36"/>
    <p:sldId id="362" r:id="rId37"/>
    <p:sldId id="363" r:id="rId38"/>
    <p:sldId id="365" r:id="rId39"/>
    <p:sldId id="367" r:id="rId40"/>
    <p:sldId id="368" r:id="rId41"/>
    <p:sldId id="276" r:id="rId42"/>
    <p:sldId id="277" r:id="rId43"/>
    <p:sldId id="325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4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Stile medio 4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Stile medio 4 - Color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71"/>
    <p:restoredTop sz="94712"/>
  </p:normalViewPr>
  <p:slideViewPr>
    <p:cSldViewPr snapToGrid="0" snapToObjects="1">
      <p:cViewPr varScale="1">
        <p:scale>
          <a:sx n="120" d="100"/>
          <a:sy n="120" d="100"/>
        </p:scale>
        <p:origin x="52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DED2F-BE56-5A49-9BE2-C57B23AA204C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09A69-7F43-274F-888A-3312E701220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7459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209A69-7F43-274F-888A-3312E701220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787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67A166-DBF2-83CD-8C62-F4BDC45C51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0EBAE95-8934-81DF-6BDE-8AA37743F2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495D962-B88B-4D7D-784C-66824CB62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E4B7620-E560-05AE-64F1-60F2DD867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89DC8D6-2105-9068-8731-327B21089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60929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00E18C-11BE-D2ED-32B8-E172A6419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BFBA89-15CB-B214-35B9-65DA95952C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7EE045C-6C01-511D-A9BB-B721CC3470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E69D945-DB88-6B3E-4F7F-296A17757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EAC538-B849-6E8C-4AEA-86222FEB3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3561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0994131-1EDE-7237-934C-0FB6D1628F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AE785D8-7D80-1D89-4C9B-875E0BEAE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4F5375C-8F29-E3DD-CB79-FA3A5F57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B41DEEA-2047-C7FD-7954-BDAA1FD2D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C20B67-7216-927C-B1F7-D94B0963F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8023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435E49-3AE2-5633-9348-7EBA23382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5CEF25-D1DF-465E-29EA-8B4C8B6B5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0A2EB3-D150-AC42-949B-BE693C36D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2327AF6-8A2E-9A6B-83B8-F87BE4655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EB4FA7-A216-C29D-8A68-6F5A4F5C6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380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71427B-24C5-7987-E594-492E61E30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B6D429F-1D12-E228-88AE-45BC487AF2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5B39A1-DFCC-0054-6265-8E3C873E8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69EA901-FA59-5AE1-CCF5-1AF25AE3B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324E4DE-E66A-984E-D564-84F4AB161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142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B56A30-5FC3-B229-4713-E51F3BF2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D5D96D-3B08-19D1-E59C-66A8B55EB3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9C8A8D-EC34-7628-F50D-A0F2682AF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E7EF5D-D5A3-8B85-124B-C71F29111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BE8E6B7-BE39-4BAE-6967-A497D1110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1175F81-0C39-A19C-7237-CBB310055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9653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07025D-764D-B7F8-852A-38B1BB4CA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1ED70AB-CC39-1CCD-BAD2-173E6C912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29FEB07-40BB-9331-D2AF-3F6E51F19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4ADB80E-06D0-989B-6F02-3EDAFDDAD0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6E2FE76-2E47-8E2E-1334-BB12E68990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C519269-18EE-AEDE-FE43-584955C73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FC4D27F-567D-5B20-D867-4A49029BC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4F84D17-8102-D661-BA72-091EA5009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6499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135B4C-44E3-62F9-B2EF-BDB7DD9B7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1D6DBCC-0A90-98A9-8E49-D7335A258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469BC11-1F19-11F9-DC52-F5D6A7227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072078-2B3F-F256-1E6E-C2DA25BC8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8898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C838A95-69FA-E3ED-7105-047F999B5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B07BBA5-89FB-4AAB-3B70-471109EB3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C5F9B52-4353-86D5-7D90-1E64AA2AB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994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5ECF9AA-F6B6-33E7-A59F-4F8C7371A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15467DF-1E38-618D-2DEC-D207AEFDB0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322E52-48DE-9C37-481C-63B461521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F5BF73B-ED8D-D29A-7208-FFEC130F1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76424CF-9148-5A5B-9E32-97659DD61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FB8DBB-1EFD-824C-D456-194694FF4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0112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77335-238F-1701-651A-FD681474F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083867ED-AF93-638C-95C5-D7A33F52D4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652065B-4506-8334-4571-E7F33E909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563A23-AC92-CFBC-53F4-E6F4BFE6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E538587-1F84-C976-A940-2F2E31438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D2C6A0A-E84A-1231-164B-CB325C729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527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E6D706-F31D-7534-FDA9-2D5CFEC3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8C3C3D6-3A0E-DF3E-3E43-9D56FAB58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2A0ACA9-2184-4FCC-47F6-DDD68DC4BA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4513F-9B22-6945-A362-ECF452347F08}" type="datetimeFigureOut">
              <a:rPr lang="it-IT" smtClean="0"/>
              <a:t>28/11/22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5C56850-2652-2C94-B21B-4A0D5CD5D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4DDAF9-36A5-D307-014F-946EDA5BEC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56C69-033C-0C46-86B9-D0022818331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109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hooleducationgateway.eu/it/pub/teacher_academy/catalogue.cfm" TargetMode="External"/><Relationship Id="rId2" Type="http://schemas.openxmlformats.org/officeDocument/2006/relationships/hyperlink" Target="https://www.erasmusplus.it/scuola/risorse-e-strumenti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chool-education.ec.europa.eu/en" TargetMode="External"/><Relationship Id="rId4" Type="http://schemas.openxmlformats.org/officeDocument/2006/relationships/hyperlink" Target="https://www.erasmusplus.it/scuola/etwinning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mailto:accreditamentoscuola@indire.it" TargetMode="External"/><Relationship Id="rId2" Type="http://schemas.openxmlformats.org/officeDocument/2006/relationships/hyperlink" Target="http://www.erasmusplus.it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mailto:accreditamentoscuola@indire.it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762015737162136/" TargetMode="External"/><Relationship Id="rId5" Type="http://schemas.openxmlformats.org/officeDocument/2006/relationships/hyperlink" Target="https://www.facebook.com/etwcampania/" TargetMode="Externa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egnaposto contenuto 12" descr="Immagine che contiene testo, elettronico, screenshot&#10;&#10;Descrizione generata automaticamente">
            <a:extLst>
              <a:ext uri="{FF2B5EF4-FFF2-40B4-BE49-F238E27FC236}">
                <a16:creationId xmlns:a16="http://schemas.microsoft.com/office/drawing/2014/main" id="{E001E88F-8488-2A1B-F350-6A35B99BE7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38986" y="0"/>
            <a:ext cx="12230986" cy="685800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6DDBF22-FACB-8D3E-A801-CE37DFAE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697" y="1117272"/>
            <a:ext cx="7845552" cy="3114486"/>
          </a:xfrm>
        </p:spPr>
        <p:txBody>
          <a:bodyPr>
            <a:normAutofit/>
          </a:bodyPr>
          <a:lstStyle/>
          <a:p>
            <a:pPr algn="ctr">
              <a:spcBef>
                <a:spcPts val="94"/>
              </a:spcBef>
            </a:pPr>
            <a:r>
              <a:rPr lang="it-IT" sz="4000" b="1" spc="-15" dirty="0">
                <a:solidFill>
                  <a:schemeClr val="bg1"/>
                </a:solidFill>
                <a:latin typeface="Cambria"/>
                <a:cs typeface="Cambria"/>
              </a:rPr>
              <a:t>Webinar</a:t>
            </a:r>
            <a:br>
              <a:rPr lang="it-IT" sz="3600" dirty="0">
                <a:solidFill>
                  <a:schemeClr val="bg1"/>
                </a:solidFill>
                <a:latin typeface="Cambria"/>
                <a:cs typeface="Cambria"/>
              </a:rPr>
            </a:br>
            <a:br>
              <a:rPr lang="it-IT" sz="3200" b="1" dirty="0">
                <a:solidFill>
                  <a:srgbClr val="17448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it-IT" sz="3200" b="1" dirty="0">
                <a:solidFill>
                  <a:srgbClr val="17448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LA NUOVA PIATTAFORMA ETWINNING</a:t>
            </a:r>
            <a:br>
              <a:rPr lang="it-IT" sz="3200" b="1" dirty="0">
                <a:solidFill>
                  <a:srgbClr val="17448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r>
              <a:rPr lang="it-IT" sz="2000" spc="-5" dirty="0">
                <a:solidFill>
                  <a:srgbClr val="C00000"/>
                </a:solidFill>
              </a:rPr>
              <a:t>GUIDA PRATICA </a:t>
            </a:r>
            <a:r>
              <a:rPr lang="it-IT" sz="2000" dirty="0">
                <a:solidFill>
                  <a:srgbClr val="C00000"/>
                </a:solidFill>
              </a:rPr>
              <a:t>ALL’USO DI EUROPEAN SCHOOL EDUCATION PLATFORM</a:t>
            </a:r>
            <a:br>
              <a:rPr lang="it-IT" sz="3200" b="1" dirty="0">
                <a:solidFill>
                  <a:srgbClr val="174489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</a:br>
            <a:br>
              <a:rPr lang="it-IT" sz="2200" b="1" dirty="0">
                <a:solidFill>
                  <a:srgbClr val="17448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br>
              <a:rPr lang="it-IT" sz="2200" b="1" dirty="0">
                <a:solidFill>
                  <a:srgbClr val="174489"/>
                </a:solidFill>
                <a:latin typeface="Roboto Medium" panose="02000000000000000000" pitchFamily="2" charset="0"/>
                <a:ea typeface="Roboto Medium" panose="02000000000000000000" pitchFamily="2" charset="0"/>
              </a:rPr>
            </a:br>
            <a:endParaRPr lang="it-IT" sz="2200" b="1" dirty="0">
              <a:solidFill>
                <a:srgbClr val="002060"/>
              </a:solidFill>
              <a:latin typeface="+mn-lt"/>
              <a:ea typeface="Roboto Medium" panose="02000000000000000000" pitchFamily="2" charset="0"/>
            </a:endParaRPr>
          </a:p>
        </p:txBody>
      </p:sp>
      <p:sp>
        <p:nvSpPr>
          <p:cNvPr id="3" name="object 7">
            <a:extLst>
              <a:ext uri="{FF2B5EF4-FFF2-40B4-BE49-F238E27FC236}">
                <a16:creationId xmlns:a16="http://schemas.microsoft.com/office/drawing/2014/main" id="{8E9FFC33-FEED-CBA1-DD73-AB0398355374}"/>
              </a:ext>
            </a:extLst>
          </p:cNvPr>
          <p:cNvSpPr txBox="1"/>
          <p:nvPr/>
        </p:nvSpPr>
        <p:spPr>
          <a:xfrm>
            <a:off x="4805918" y="6053010"/>
            <a:ext cx="4836677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it-IT" sz="1600" spc="-10" dirty="0">
                <a:solidFill>
                  <a:srgbClr val="0070C0"/>
                </a:solidFill>
                <a:cs typeface="Arial"/>
              </a:rPr>
              <a:t>A cura di  </a:t>
            </a:r>
            <a:r>
              <a:rPr lang="it-IT" spc="-10" dirty="0">
                <a:solidFill>
                  <a:srgbClr val="0070C0"/>
                </a:solidFill>
                <a:cs typeface="Arial"/>
              </a:rPr>
              <a:t>Mariella Nica</a:t>
            </a:r>
            <a:endParaRPr sz="1850" dirty="0">
              <a:solidFill>
                <a:srgbClr val="0070C0"/>
              </a:solidFill>
              <a:cs typeface="Arial"/>
            </a:endParaRPr>
          </a:p>
          <a:p>
            <a:pPr marL="59690" marR="50165" algn="ctr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solidFill>
                  <a:srgbClr val="0070C0"/>
                </a:solidFill>
                <a:cs typeface="Arial"/>
              </a:rPr>
              <a:t>A</a:t>
            </a:r>
            <a:r>
              <a:rPr lang="it-IT" sz="1800" dirty="0" err="1">
                <a:solidFill>
                  <a:srgbClr val="0070C0"/>
                </a:solidFill>
                <a:cs typeface="Arial"/>
              </a:rPr>
              <a:t>mbasciatrice</a:t>
            </a:r>
            <a:r>
              <a:rPr lang="it-IT" sz="1800" spc="-70" dirty="0">
                <a:solidFill>
                  <a:srgbClr val="0070C0"/>
                </a:solidFill>
                <a:cs typeface="Arial"/>
              </a:rPr>
              <a:t> </a:t>
            </a:r>
            <a:r>
              <a:rPr sz="1800" spc="-5" dirty="0">
                <a:solidFill>
                  <a:srgbClr val="0070C0"/>
                </a:solidFill>
                <a:cs typeface="Arial"/>
              </a:rPr>
              <a:t>Erasmus+</a:t>
            </a:r>
            <a:r>
              <a:rPr lang="it-IT" sz="1800" spc="-5">
                <a:solidFill>
                  <a:srgbClr val="0070C0"/>
                </a:solidFill>
                <a:cs typeface="Arial"/>
              </a:rPr>
              <a:t>  </a:t>
            </a:r>
            <a:r>
              <a:rPr lang="it-IT" sz="1800" spc="-5" dirty="0">
                <a:solidFill>
                  <a:srgbClr val="0070C0"/>
                </a:solidFill>
                <a:cs typeface="Arial"/>
              </a:rPr>
              <a:t>USR Campania</a:t>
            </a:r>
            <a:endParaRPr sz="1800" dirty="0">
              <a:solidFill>
                <a:srgbClr val="0070C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382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7228F998-4C7B-1F94-0E53-96861C368E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2958" y="-489057"/>
            <a:ext cx="9895367" cy="78361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9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9E9178F-49DC-96E7-D5CE-F6820750D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4973" y="1010093"/>
            <a:ext cx="9887027" cy="575121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462" y="-116405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3867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693E7E6-E44B-7564-22D0-30019B05B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968" y="1202469"/>
            <a:ext cx="11287199" cy="565553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5913" y="-162814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614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700" y="106879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A5BB6425-9936-1FDF-0857-36F5A2F58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434" y="1552353"/>
            <a:ext cx="10588907" cy="530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697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7206" y="0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894E9DB-CA44-0341-E8B2-6D9E91FE3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2411" y="1679944"/>
            <a:ext cx="10773298" cy="539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07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6332" y="18130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98D9988-29F5-B030-6650-7039EAEC2A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326" y="1722474"/>
            <a:ext cx="10249383" cy="513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009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456509F-CA2C-B79C-1282-2FE100BEC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294" y="1669312"/>
            <a:ext cx="10582313" cy="530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588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C0EDC0D-BB50-F2CF-D3BD-7D49242C8B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906" y="1690577"/>
            <a:ext cx="10561094" cy="52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311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06F46B7-EB1D-F1C4-0AE7-671C3A616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894" y="1360968"/>
            <a:ext cx="11140631" cy="558209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750" y="-212098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234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063" y="-233363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A23016B-1EA8-8233-1C5A-72B83DA39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3403" y="1723837"/>
            <a:ext cx="10586188" cy="530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6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0815" y="0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DF450BB0-FB4D-49D7-E01B-7DF8DD8B4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13" y="1031359"/>
            <a:ext cx="10907290" cy="596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39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C3862C-5F91-3FD8-4F79-B412A02DB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613" y="1492988"/>
            <a:ext cx="10707387" cy="536501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F8A11ED3-765F-6973-456B-AA7FD1614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574" y="234470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459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3383" y="-148303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DFE0D7-4077-A3FB-848C-590D0ED74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341" y="1780068"/>
            <a:ext cx="10495182" cy="525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269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D00080-CC0F-FFFB-0CE7-F3A8A8327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0592" y="1935679"/>
            <a:ext cx="9823873" cy="492232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4918" y="-222731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340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495" y="96246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BD9011A-3D20-DA63-733A-742C65BDCF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9163" y="1588688"/>
            <a:ext cx="9852837" cy="532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342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4292" y="0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B0397C9F-DA4C-2A25-881B-614CA2F05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2247" y="1584250"/>
            <a:ext cx="10959753" cy="527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8828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0881" y="0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875C364-9135-ECFE-72FA-0F65E7AEA1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744" y="1871330"/>
            <a:ext cx="10292256" cy="498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108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34B0C16-21CA-4AE2-E2F1-FD9850EE4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0915" y="2046320"/>
            <a:ext cx="9931085" cy="48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7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9662D10F-90AE-751B-CD59-350DF98BF1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7800" y="1860698"/>
            <a:ext cx="10314200" cy="499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4837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8713" y="74981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20FCA26-E345-9529-36C3-A7ABD463FB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464" y="1679944"/>
            <a:ext cx="10687268" cy="517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06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820" y="106879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B7624D80-CAEC-274C-6DF5-F156F9BC5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6404" y="1743740"/>
            <a:ext cx="10555596" cy="511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22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13109045-B682-91AB-056E-CB32D6C5A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9442" y="1038620"/>
            <a:ext cx="10632558" cy="58193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8444" y="0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6ABB8A70-4746-C0C7-AFA0-3B78A6E22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78" y="1690577"/>
            <a:ext cx="10665322" cy="5167423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8EAE72-6101-AA8C-DBA4-C44DCE4D80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6723" y="0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2250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465AB46-B477-12C8-0F0E-A8E107E8FB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8898" y="1648047"/>
            <a:ext cx="10753102" cy="520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659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7E8EDDB-8F0B-F6F2-95C5-D3BE355E3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8348" y="1754372"/>
            <a:ext cx="10533652" cy="510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99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123" y="0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CBA8F40-2332-2093-59A1-D274FDDCA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6128" y="1796902"/>
            <a:ext cx="10445872" cy="506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074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8081" y="170675"/>
            <a:ext cx="2584488" cy="136528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ADB9448-69DB-7B2C-5244-A1BD75B4D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425" y="1818167"/>
            <a:ext cx="10165575" cy="503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131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37BF7D-20F0-CA85-63CE-577C7CD504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911" y="1733107"/>
            <a:ext cx="10358090" cy="512489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733" y="149409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8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CB6F54E-A6B8-D424-69B3-5AA766FDD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19" y="1387905"/>
            <a:ext cx="10161181" cy="54700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446" y="0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0055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1DFF311-FF20-62A0-8908-FCB5E1316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060" y="1048920"/>
            <a:ext cx="9820940" cy="580908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7179" y="-158936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423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79B69-073E-0831-6C2B-7B0D77DEC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2152060"/>
            <a:ext cx="11541303" cy="4351338"/>
          </a:xfrm>
        </p:spPr>
        <p:txBody>
          <a:bodyPr>
            <a:noAutofit/>
          </a:bodyPr>
          <a:lstStyle/>
          <a:p>
            <a:pPr algn="l" rtl="0" fontAlgn="base">
              <a:buFont typeface="Wingdings" panose="05000000000000000000" pitchFamily="2" charset="2"/>
              <a:buChar char="§"/>
            </a:pP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Sito Agenzia Erasmus+ INDIRE: 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https://www.erasmusplus.it/scuola/risorse-e-strumenti/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base">
              <a:buFont typeface="Wingdings" panose="05000000000000000000" pitchFamily="2" charset="2"/>
              <a:buChar char="§"/>
            </a:pP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Portale europeo 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School </a:t>
            </a:r>
            <a:r>
              <a:rPr lang="it-IT" sz="2200" b="1" dirty="0" err="1">
                <a:latin typeface="Roboto" panose="02000000000000000000" pitchFamily="2" charset="0"/>
                <a:ea typeface="Roboto" panose="02000000000000000000" pitchFamily="2" charset="0"/>
              </a:rPr>
              <a:t>Education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 Gateway 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per trovare opportunità di formazione: 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https://www.schooleducationgateway.eu/it/pub/teacher_academy/catalogue.cfm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l" rtl="0" fontAlgn="base">
              <a:buFont typeface="Wingdings" panose="05000000000000000000" pitchFamily="2" charset="2"/>
              <a:buChar char="§"/>
            </a:pP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eTwinning 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per collaborare con altre scuole e trovare scuole straniere ospitanti per le mobilità dello staff e degli alunni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  <a:hlinkClick r:id="rId4"/>
              </a:rPr>
              <a:t>https://www.erasmusplus.it/scuola/etwinning/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algn="l" rtl="0" fontAlgn="base">
              <a:buFont typeface="Wingdings" panose="05000000000000000000" pitchFamily="2" charset="2"/>
              <a:buChar char="§"/>
            </a:pPr>
            <a:endParaRPr lang="it-IT" sz="2200" b="1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1371600" lvl="3" indent="0" fontAlgn="base">
              <a:buNone/>
            </a:pP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La</a:t>
            </a:r>
            <a:r>
              <a:rPr lang="it-IT" sz="2200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European</a:t>
            </a:r>
            <a:r>
              <a:rPr lang="it-IT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School </a:t>
            </a:r>
            <a:r>
              <a:rPr lang="it-IT" sz="2200" b="1" dirty="0" err="1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Education</a:t>
            </a:r>
            <a:r>
              <a:rPr lang="it-IT" sz="2200" b="1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Platform 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che</a:t>
            </a:r>
            <a:r>
              <a:rPr lang="it-IT" sz="2200" dirty="0">
                <a:solidFill>
                  <a:srgbClr val="C0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riunisce – e gradualmente sostituisce –School </a:t>
            </a:r>
            <a:r>
              <a:rPr lang="it-IT" sz="2200" dirty="0" err="1">
                <a:latin typeface="Roboto" panose="02000000000000000000" pitchFamily="2" charset="0"/>
                <a:ea typeface="Roboto" panose="02000000000000000000" pitchFamily="2" charset="0"/>
              </a:rPr>
              <a:t>Education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 Gateway ed eTwinning: 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  <a:hlinkClick r:id="rId5"/>
              </a:rPr>
              <a:t>https://school-education.ec.europa.eu/en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marL="1371600" lvl="3" indent="0" fontAlgn="base">
              <a:buNone/>
            </a:pPr>
            <a:endParaRPr lang="it-IT" sz="2200" b="1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0F92F77-FF2E-458C-805B-C358FC33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028" y="185062"/>
            <a:ext cx="7141029" cy="8817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dirty="0">
                <a:solidFill>
                  <a:srgbClr val="1744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Risorse utili:</a:t>
            </a:r>
            <a:br>
              <a:rPr lang="it-IT" sz="2800" b="1" dirty="0">
                <a:solidFill>
                  <a:srgbClr val="174489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it-IT" sz="2800" dirty="0">
              <a:solidFill>
                <a:srgbClr val="17448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" name="Connettore 1 11">
            <a:extLst>
              <a:ext uri="{FF2B5EF4-FFF2-40B4-BE49-F238E27FC236}">
                <a16:creationId xmlns:a16="http://schemas.microsoft.com/office/drawing/2014/main" id="{BC691253-4CAF-4D7A-8CC3-3B9A4FFF4377}"/>
              </a:ext>
            </a:extLst>
          </p:cNvPr>
          <p:cNvCxnSpPr/>
          <p:nvPr/>
        </p:nvCxnSpPr>
        <p:spPr>
          <a:xfrm>
            <a:off x="4169229" y="957940"/>
            <a:ext cx="6945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ccia a destra 1">
            <a:extLst>
              <a:ext uri="{FF2B5EF4-FFF2-40B4-BE49-F238E27FC236}">
                <a16:creationId xmlns:a16="http://schemas.microsoft.com/office/drawing/2014/main" id="{0BB6B7E2-8E6D-4B14-9087-6BE19AFC7DA4}"/>
              </a:ext>
            </a:extLst>
          </p:cNvPr>
          <p:cNvSpPr/>
          <p:nvPr/>
        </p:nvSpPr>
        <p:spPr>
          <a:xfrm>
            <a:off x="893852" y="4582274"/>
            <a:ext cx="575352" cy="452063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48534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79B69-073E-0831-6C2B-7B0D77DEC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596" y="2152060"/>
            <a:ext cx="6863137" cy="4351338"/>
          </a:xfrm>
        </p:spPr>
        <p:txBody>
          <a:bodyPr>
            <a:noAutofit/>
          </a:bodyPr>
          <a:lstStyle/>
          <a:p>
            <a:pPr marL="0" indent="0" algn="l" rtl="0" fontAlgn="base">
              <a:buNone/>
            </a:pPr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</a:rPr>
              <a:t>Agenzia Erasmus+ Indire:</a:t>
            </a:r>
          </a:p>
          <a:p>
            <a:pPr marL="0" indent="0" algn="l" rtl="0" fontAlgn="base">
              <a:buNone/>
            </a:pPr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  <a:hlinkClick r:id="rId2"/>
              </a:rPr>
              <a:t>www.erasmusplus.it</a:t>
            </a:r>
            <a:r>
              <a:rPr lang="it-IT" b="1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fontAlgn="base"/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Helpdesk telefonico: 055/2380388 - 055/2380432</a:t>
            </a:r>
          </a:p>
          <a:p>
            <a:pPr marL="0" indent="0" algn="l" rtl="0" fontAlgn="base">
              <a:buNone/>
            </a:pP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(</a:t>
            </a:r>
            <a:r>
              <a:rPr lang="it-IT" sz="2200" i="1" dirty="0">
                <a:latin typeface="Roboto" panose="02000000000000000000" pitchFamily="2" charset="0"/>
                <a:ea typeface="Roboto" panose="02000000000000000000" pitchFamily="2" charset="0"/>
              </a:rPr>
              <a:t>martedì e venerdì 10.30-12.30, mercoledì 14.00-16.00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0" indent="0" algn="l" rtl="0" fontAlgn="base">
              <a:buNone/>
            </a:pP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base"/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Email: 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accreditamentoscuola@indire.it</a:t>
            </a:r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</a:p>
          <a:p>
            <a:pPr fontAlgn="base"/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base"/>
            <a:r>
              <a:rPr lang="it-IT" sz="2200" dirty="0">
                <a:latin typeface="Roboto" panose="02000000000000000000" pitchFamily="2" charset="0"/>
                <a:ea typeface="Roboto" panose="02000000000000000000" pitchFamily="2" charset="0"/>
              </a:rPr>
              <a:t>Social: </a:t>
            </a:r>
          </a:p>
          <a:p>
            <a:pPr marL="0" indent="0" algn="l" rtl="0" fontAlgn="base">
              <a:buNone/>
            </a:pP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l" rtl="0" fontAlgn="base">
              <a:buNone/>
            </a:pP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l" rtl="0" fontAlgn="base">
              <a:buNone/>
            </a:pP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0F92F77-FF2E-458C-805B-C358FC33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3028" y="185062"/>
            <a:ext cx="7141029" cy="8817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dirty="0">
                <a:solidFill>
                  <a:srgbClr val="174489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CONTATTI</a:t>
            </a:r>
            <a:br>
              <a:rPr lang="it-IT" sz="2800" b="1" dirty="0">
                <a:solidFill>
                  <a:srgbClr val="174489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it-IT" sz="2800" dirty="0">
              <a:solidFill>
                <a:srgbClr val="174489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" name="Connettore 1 11">
            <a:extLst>
              <a:ext uri="{FF2B5EF4-FFF2-40B4-BE49-F238E27FC236}">
                <a16:creationId xmlns:a16="http://schemas.microsoft.com/office/drawing/2014/main" id="{BC691253-4CAF-4D7A-8CC3-3B9A4FFF4377}"/>
              </a:ext>
            </a:extLst>
          </p:cNvPr>
          <p:cNvCxnSpPr/>
          <p:nvPr/>
        </p:nvCxnSpPr>
        <p:spPr>
          <a:xfrm>
            <a:off x="4169229" y="957940"/>
            <a:ext cx="6945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2">
            <a:extLst>
              <a:ext uri="{FF2B5EF4-FFF2-40B4-BE49-F238E27FC236}">
                <a16:creationId xmlns:a16="http://schemas.microsoft.com/office/drawing/2014/main" id="{D2146425-48E8-46DA-ADEB-60CD1231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810" y="5019104"/>
            <a:ext cx="282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3">
            <a:extLst>
              <a:ext uri="{FF2B5EF4-FFF2-40B4-BE49-F238E27FC236}">
                <a16:creationId xmlns:a16="http://schemas.microsoft.com/office/drawing/2014/main" id="{5778E96D-DBE5-48CC-9529-B841A5EF7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362" y="5473129"/>
            <a:ext cx="271462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4">
            <a:extLst>
              <a:ext uri="{FF2B5EF4-FFF2-40B4-BE49-F238E27FC236}">
                <a16:creationId xmlns:a16="http://schemas.microsoft.com/office/drawing/2014/main" id="{40A3FE60-D3B7-4FE9-B7B0-E838AAC924FB}"/>
              </a:ext>
            </a:extLst>
          </p:cNvPr>
          <p:cNvSpPr/>
          <p:nvPr/>
        </p:nvSpPr>
        <p:spPr>
          <a:xfrm>
            <a:off x="1910442" y="4919092"/>
            <a:ext cx="1582772" cy="4634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 err="1">
                <a:solidFill>
                  <a:srgbClr val="002060"/>
                </a:solidFill>
                <a:latin typeface="Calibri"/>
              </a:rPr>
              <a:t>ErasmusPlusIta</a:t>
            </a:r>
            <a:endParaRPr lang="it-IT" spc="-1" dirty="0"/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CA50DC94-EFA9-4681-960B-A6917E3B525A}"/>
              </a:ext>
            </a:extLst>
          </p:cNvPr>
          <p:cNvSpPr/>
          <p:nvPr/>
        </p:nvSpPr>
        <p:spPr>
          <a:xfrm>
            <a:off x="1910441" y="5449317"/>
            <a:ext cx="1684337" cy="36353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 err="1">
                <a:solidFill>
                  <a:srgbClr val="002060"/>
                </a:solidFill>
                <a:latin typeface="Calibri"/>
              </a:rPr>
              <a:t>ErasmusPlusInd</a:t>
            </a:r>
            <a:endParaRPr lang="it-IT" spc="-1" dirty="0"/>
          </a:p>
        </p:txBody>
      </p:sp>
      <p:sp>
        <p:nvSpPr>
          <p:cNvPr id="11" name="CustomShape 7">
            <a:extLst>
              <a:ext uri="{FF2B5EF4-FFF2-40B4-BE49-F238E27FC236}">
                <a16:creationId xmlns:a16="http://schemas.microsoft.com/office/drawing/2014/main" id="{E628446D-96D1-4062-B0BE-D8218FAE3CEB}"/>
              </a:ext>
            </a:extLst>
          </p:cNvPr>
          <p:cNvSpPr/>
          <p:nvPr/>
        </p:nvSpPr>
        <p:spPr>
          <a:xfrm>
            <a:off x="1929491" y="6002666"/>
            <a:ext cx="1757362" cy="36512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pc="-1" dirty="0" err="1">
                <a:solidFill>
                  <a:srgbClr val="002060"/>
                </a:solidFill>
                <a:latin typeface="Calibri"/>
              </a:rPr>
              <a:t>erasmus_indire</a:t>
            </a:r>
            <a:endParaRPr lang="it-IT" spc="-1" dirty="0"/>
          </a:p>
        </p:txBody>
      </p:sp>
      <p:pic>
        <p:nvPicPr>
          <p:cNvPr id="12" name="Immagine 2">
            <a:extLst>
              <a:ext uri="{FF2B5EF4-FFF2-40B4-BE49-F238E27FC236}">
                <a16:creationId xmlns:a16="http://schemas.microsoft.com/office/drawing/2014/main" id="{FCCCD6A0-8997-47D5-965D-69EAAF87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340" y="5976357"/>
            <a:ext cx="4175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75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85" y="0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2CEBA4F-4752-9274-15E1-B8450832FD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144" y="1168422"/>
            <a:ext cx="10054856" cy="568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6617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49B14638-B8A4-6997-5323-1DDF9F798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7260">
            <a:off x="46582" y="-3154612"/>
            <a:ext cx="17623380" cy="11450219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C79B69-073E-0831-6C2B-7B0D77DECDC2}"/>
              </a:ext>
            </a:extLst>
          </p:cNvPr>
          <p:cNvSpPr>
            <a:spLocks noGrp="1"/>
          </p:cNvSpPr>
          <p:nvPr>
            <p:ph idx="1"/>
          </p:nvPr>
        </p:nvSpPr>
        <p:spPr>
          <a:xfrm rot="21007968">
            <a:off x="3322332" y="172654"/>
            <a:ext cx="9837027" cy="4351338"/>
          </a:xfrm>
        </p:spPr>
        <p:txBody>
          <a:bodyPr>
            <a:noAutofit/>
          </a:bodyPr>
          <a:lstStyle/>
          <a:p>
            <a:pPr marL="0" indent="0" algn="l" rtl="0" fontAlgn="base">
              <a:buNone/>
            </a:pPr>
            <a:r>
              <a:rPr lang="it-IT" sz="1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Mariella Nica:</a:t>
            </a:r>
            <a:endParaRPr lang="it-IT" sz="1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base"/>
            <a:r>
              <a:rPr lang="it-IT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Email: </a:t>
            </a:r>
            <a:r>
              <a:rPr lang="it-IT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mariellanica@gmail.com</a:t>
            </a:r>
            <a:endParaRPr lang="it-IT" sz="16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fontAlgn="base"/>
            <a:r>
              <a:rPr lang="it-IT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Social: </a:t>
            </a:r>
            <a:r>
              <a:rPr lang="it-IT" sz="1600" dirty="0" err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Etwinning</a:t>
            </a:r>
            <a:r>
              <a:rPr lang="it-IT" sz="1600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Campania:</a:t>
            </a:r>
          </a:p>
          <a:p>
            <a:pPr marL="0" indent="0" algn="l" rtl="0" fontAlgn="base">
              <a:buNone/>
            </a:pPr>
            <a:endParaRPr lang="it-IT" sz="1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 algn="l" rtl="0" fontAlgn="base">
              <a:buNone/>
            </a:pPr>
            <a:endParaRPr lang="it-IT" sz="2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E0F92F77-FF2E-458C-805B-C358FC339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1036264">
            <a:off x="1451582" y="71276"/>
            <a:ext cx="7141029" cy="88173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it-IT" sz="36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CONTATTI</a:t>
            </a:r>
            <a:br>
              <a:rPr lang="it-IT" sz="2800" b="1" dirty="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</a:br>
            <a:endParaRPr lang="it-IT" sz="2800" dirty="0">
              <a:solidFill>
                <a:srgbClr val="002060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4" name="Connettore 1 11">
            <a:extLst>
              <a:ext uri="{FF2B5EF4-FFF2-40B4-BE49-F238E27FC236}">
                <a16:creationId xmlns:a16="http://schemas.microsoft.com/office/drawing/2014/main" id="{BC691253-4CAF-4D7A-8CC3-3B9A4FFF4377}"/>
              </a:ext>
            </a:extLst>
          </p:cNvPr>
          <p:cNvCxnSpPr/>
          <p:nvPr/>
        </p:nvCxnSpPr>
        <p:spPr>
          <a:xfrm>
            <a:off x="4222392" y="724024"/>
            <a:ext cx="694508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magine 2">
            <a:extLst>
              <a:ext uri="{FF2B5EF4-FFF2-40B4-BE49-F238E27FC236}">
                <a16:creationId xmlns:a16="http://schemas.microsoft.com/office/drawing/2014/main" id="{D2146425-48E8-46DA-ADEB-60CD12311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5917">
            <a:off x="4466695" y="5859079"/>
            <a:ext cx="28257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ustomShape 4">
            <a:extLst>
              <a:ext uri="{FF2B5EF4-FFF2-40B4-BE49-F238E27FC236}">
                <a16:creationId xmlns:a16="http://schemas.microsoft.com/office/drawing/2014/main" id="{40A3FE60-D3B7-4FE9-B7B0-E838AAC924FB}"/>
              </a:ext>
            </a:extLst>
          </p:cNvPr>
          <p:cNvSpPr/>
          <p:nvPr/>
        </p:nvSpPr>
        <p:spPr>
          <a:xfrm rot="21080051">
            <a:off x="5596369" y="5029126"/>
            <a:ext cx="5936386" cy="11097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pc="-1" dirty="0">
                <a:solidFill>
                  <a:srgbClr val="002060"/>
                </a:solidFill>
                <a:latin typeface="Calibri"/>
                <a:hlinkClick r:id="rId5"/>
              </a:rPr>
              <a:t>https://www.facebook.com/etwcampania/</a:t>
            </a:r>
            <a:endParaRPr lang="it-IT" sz="1400" spc="-1" dirty="0">
              <a:solidFill>
                <a:srgbClr val="002060"/>
              </a:solidFill>
              <a:latin typeface="Calibri"/>
            </a:endParaRPr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spc="-1" dirty="0">
                <a:hlinkClick r:id="rId6"/>
              </a:rPr>
              <a:t>https://www.facebook.com/groups/762015737162136/</a:t>
            </a:r>
            <a:endParaRPr lang="it-IT" sz="1400" spc="-1" dirty="0"/>
          </a:p>
          <a:p>
            <a:pPr algn="just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it-IT" spc="-1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09061C7-A860-6630-D908-35106BF3F4D1}"/>
              </a:ext>
            </a:extLst>
          </p:cNvPr>
          <p:cNvSpPr txBox="1"/>
          <p:nvPr/>
        </p:nvSpPr>
        <p:spPr>
          <a:xfrm rot="21095917">
            <a:off x="4817048" y="5658168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002060"/>
                </a:solidFill>
              </a:rPr>
              <a:t>Pagina</a:t>
            </a:r>
          </a:p>
          <a:p>
            <a:r>
              <a:rPr lang="it-IT" sz="1400" b="1" dirty="0">
                <a:solidFill>
                  <a:srgbClr val="002060"/>
                </a:solidFill>
              </a:rPr>
              <a:t>Gruppo</a:t>
            </a:r>
          </a:p>
        </p:txBody>
      </p:sp>
    </p:spTree>
    <p:extLst>
      <p:ext uri="{BB962C8B-B14F-4D97-AF65-F5344CB8AC3E}">
        <p14:creationId xmlns:p14="http://schemas.microsoft.com/office/powerpoint/2010/main" val="1575960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118" y="0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018550D-6EC9-41EA-66F0-021535B6A5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572" y="1204324"/>
            <a:ext cx="9973340" cy="57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361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57A78AD-8A63-0087-7643-0910E0954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8141" y="861237"/>
            <a:ext cx="9533860" cy="681547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4648" y="-105773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71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402" y="0"/>
            <a:ext cx="2584488" cy="1365283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71914A90-F79B-B3CB-044D-28138C357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297" y="969647"/>
            <a:ext cx="8959703" cy="685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44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800EF0A-916F-07ED-0C35-F44F1631AC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9676" y="0"/>
            <a:ext cx="9602324" cy="787097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6667" y="149409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05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0C5588-549E-5B28-0D2D-5CB830A70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50" y="552892"/>
            <a:ext cx="9797650" cy="630510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D5FE3A5-361C-4F14-A4A9-F4ED29426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2239" y="681037"/>
            <a:ext cx="2584488" cy="136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474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 xmlns="a5a5994b-e301-4e9f-bcd0-60ef9f73a45d" xsi:nil="true"/>
    <_Flow_SignoffStatus xmlns="a5a5994b-e301-4e9f-bcd0-60ef9f73a45d" xsi:nil="true"/>
    <lcf76f155ced4ddcb4097134ff3c332f xmlns="a5a5994b-e301-4e9f-bcd0-60ef9f73a45d">
      <Terms xmlns="http://schemas.microsoft.com/office/infopath/2007/PartnerControls"/>
    </lcf76f155ced4ddcb4097134ff3c332f>
    <ultimamodificadocumento xmlns="a5a5994b-e301-4e9f-bcd0-60ef9f73a45d" xsi:nil="true"/>
    <TaxCatchAll xmlns="8d7ce21d-b23d-4e75-8275-8f72d6274957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0D1E0440ACFE54D9CE9AC3B1F8D6CE6" ma:contentTypeVersion="19" ma:contentTypeDescription="Creare un nuovo documento." ma:contentTypeScope="" ma:versionID="103c0a5b51d3922d0819696b8822e96d">
  <xsd:schema xmlns:xsd="http://www.w3.org/2001/XMLSchema" xmlns:xs="http://www.w3.org/2001/XMLSchema" xmlns:p="http://schemas.microsoft.com/office/2006/metadata/properties" xmlns:ns2="8d7ce21d-b23d-4e75-8275-8f72d6274957" xmlns:ns3="a5a5994b-e301-4e9f-bcd0-60ef9f73a45d" targetNamespace="http://schemas.microsoft.com/office/2006/metadata/properties" ma:root="true" ma:fieldsID="6283c8831534eeaa9b7dafa423d6f854" ns2:_="" ns3:_="">
    <xsd:import namespace="8d7ce21d-b23d-4e75-8275-8f72d6274957"/>
    <xsd:import namespace="a5a5994b-e301-4e9f-bcd0-60ef9f73a45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ultimamodificadocumento" minOccurs="0"/>
                <xsd:element ref="ns3:_Flow_SignoffStatus" minOccurs="0"/>
                <xsd:element ref="ns3:MediaLengthInSeconds" minOccurs="0"/>
                <xsd:element ref="ns3:data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7ce21d-b23d-4e75-8275-8f72d627495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2a98142f-01aa-42f5-a9be-35dd5e90f868}" ma:internalName="TaxCatchAll" ma:showField="CatchAllData" ma:web="8d7ce21d-b23d-4e75-8275-8f72d627495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5994b-e301-4e9f-bcd0-60ef9f73a4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ultimamodificadocumento" ma:index="20" nillable="true" ma:displayName="ultima modifica documento" ma:format="DateOnly" ma:internalName="ultimamodificadocumento">
      <xsd:simpleType>
        <xsd:restriction base="dms:DateTime"/>
      </xsd:simpleType>
    </xsd:element>
    <xsd:element name="_Flow_SignoffStatus" ma:index="21" nillable="true" ma:displayName="Stato consenso" ma:internalName="Stato_x0020_consenso">
      <xsd:simpleType>
        <xsd:restriction base="dms:Text"/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data" ma:index="23" nillable="true" ma:displayName="data " ma:format="DateOnly" ma:internalName="data">
      <xsd:simpleType>
        <xsd:restriction base="dms:DateTime"/>
      </xsd:simpleType>
    </xsd:element>
    <xsd:element name="lcf76f155ced4ddcb4097134ff3c332f" ma:index="25" nillable="true" ma:taxonomy="true" ma:internalName="lcf76f155ced4ddcb4097134ff3c332f" ma:taxonomyFieldName="MediaServiceImageTags" ma:displayName="Tag immagine" ma:readOnly="false" ma:fieldId="{5cf76f15-5ced-4ddc-b409-7134ff3c332f}" ma:taxonomyMulti="true" ma:sspId="a087d216-9da7-4ca6-a432-9e625d0d44c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31739F5-BB1B-4724-86D4-8A7E96879E0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81B7F1A-E555-4365-B98A-31EA52A16179}">
  <ds:schemaRefs>
    <ds:schemaRef ds:uri="http://schemas.microsoft.com/office/2006/metadata/properties"/>
    <ds:schemaRef ds:uri="http://schemas.microsoft.com/office/infopath/2007/PartnerControls"/>
    <ds:schemaRef ds:uri="a5a5994b-e301-4e9f-bcd0-60ef9f73a45d"/>
    <ds:schemaRef ds:uri="8d7ce21d-b23d-4e75-8275-8f72d6274957"/>
  </ds:schemaRefs>
</ds:datastoreItem>
</file>

<file path=customXml/itemProps3.xml><?xml version="1.0" encoding="utf-8"?>
<ds:datastoreItem xmlns:ds="http://schemas.openxmlformats.org/officeDocument/2006/customXml" ds:itemID="{632C384B-A1DB-45CE-8CF9-FFF9265EEAF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d7ce21d-b23d-4e75-8275-8f72d6274957"/>
    <ds:schemaRef ds:uri="a5a5994b-e301-4e9f-bcd0-60ef9f73a4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4242</TotalTime>
  <Words>226</Words>
  <Application>Microsoft Macintosh PowerPoint</Application>
  <PresentationFormat>Widescreen</PresentationFormat>
  <Paragraphs>31</Paragraphs>
  <Slides>40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Cambria</vt:lpstr>
      <vt:lpstr>Roboto</vt:lpstr>
      <vt:lpstr>Roboto Black</vt:lpstr>
      <vt:lpstr>Roboto Medium</vt:lpstr>
      <vt:lpstr>Wingdings</vt:lpstr>
      <vt:lpstr>Tema di Office</vt:lpstr>
      <vt:lpstr>Webinar  LA NUOVA PIATTAFORMA ETWINNING GUIDA PRATICA ALL’USO DI EUROPEAN SCHOOL EDUCATION PLATFORM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Risorse utili: </vt:lpstr>
      <vt:lpstr>CONTATTI </vt:lpstr>
      <vt:lpstr>CONTATTI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Miriam Guerrini</dc:creator>
  <cp:lastModifiedBy>Microsoft Office User</cp:lastModifiedBy>
  <cp:revision>38</cp:revision>
  <dcterms:created xsi:type="dcterms:W3CDTF">2022-05-24T09:51:13Z</dcterms:created>
  <dcterms:modified xsi:type="dcterms:W3CDTF">2022-11-28T13:23:45Z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0x010100B0D1E0440ACFE54D9CE9AC3B1F8D6CE6</vt:lpwstr>
  </property>
  <property fmtid="{D5CDD505-2E9C-101B-9397-08002B2CF9AE}" pid="3" name="MediaServiceImageTags">
    <vt:lpwstr/>
  </property>
</Properties>
</file>