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embeddedFontLst>
    <p:embeddedFont>
      <p:font typeface="Bell MT" panose="02020503060305020303"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Libre Baskerville" panose="020B0604020202020204" charset="0"/>
      <p:regular r:id="rId26"/>
      <p:bold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7E9C3e2/IKT+5GcyexzEC7nfG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98"/>
        <p:cNvGrpSpPr/>
        <p:nvPr/>
      </p:nvGrpSpPr>
      <p:grpSpPr>
        <a:xfrm>
          <a:off x="0" y="0"/>
          <a:ext cx="0" cy="0"/>
          <a:chOff x="0" y="0"/>
          <a:chExt cx="0" cy="0"/>
        </a:xfrm>
      </p:grpSpPr>
      <p:sp>
        <p:nvSpPr>
          <p:cNvPr id="99" name="Google Shape;99;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04"/>
        <p:cNvGrpSpPr/>
        <p:nvPr/>
      </p:nvGrpSpPr>
      <p:grpSpPr>
        <a:xfrm>
          <a:off x="0" y="0"/>
          <a:ext cx="0" cy="0"/>
          <a:chOff x="0" y="0"/>
          <a:chExt cx="0" cy="0"/>
        </a:xfrm>
      </p:grpSpPr>
      <p:sp>
        <p:nvSpPr>
          <p:cNvPr id="105" name="Google Shape;10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0"/>
        <p:cNvGrpSpPr/>
        <p:nvPr/>
      </p:nvGrpSpPr>
      <p:grpSpPr>
        <a:xfrm>
          <a:off x="0" y="0"/>
          <a:ext cx="0" cy="0"/>
          <a:chOff x="0" y="0"/>
          <a:chExt cx="0" cy="0"/>
        </a:xfrm>
      </p:grpSpPr>
      <p:sp>
        <p:nvSpPr>
          <p:cNvPr id="121" name="Google Shape;12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25"/>
        <p:cNvGrpSpPr/>
        <p:nvPr/>
      </p:nvGrpSpPr>
      <p:grpSpPr>
        <a:xfrm>
          <a:off x="0" y="0"/>
          <a:ext cx="0" cy="0"/>
          <a:chOff x="0" y="0"/>
          <a:chExt cx="0" cy="0"/>
        </a:xfrm>
      </p:grpSpPr>
      <p:sp>
        <p:nvSpPr>
          <p:cNvPr id="126" name="Google Shape;12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29"/>
        <p:cNvGrpSpPr/>
        <p:nvPr/>
      </p:nvGrpSpPr>
      <p:grpSpPr>
        <a:xfrm>
          <a:off x="0" y="0"/>
          <a:ext cx="0" cy="0"/>
          <a:chOff x="0" y="0"/>
          <a:chExt cx="0" cy="0"/>
        </a:xfrm>
      </p:grpSpPr>
      <p:sp>
        <p:nvSpPr>
          <p:cNvPr id="130" name="Google Shape;130;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7"/>
        <p:cNvGrpSpPr/>
        <p:nvPr/>
      </p:nvGrpSpPr>
      <p:grpSpPr>
        <a:xfrm>
          <a:off x="0" y="0"/>
          <a:ext cx="0" cy="0"/>
          <a:chOff x="0" y="0"/>
          <a:chExt cx="0" cy="0"/>
        </a:xfrm>
      </p:grpSpPr>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36"/>
        <p:cNvGrpSpPr/>
        <p:nvPr/>
      </p:nvGrpSpPr>
      <p:grpSpPr>
        <a:xfrm>
          <a:off x="0" y="0"/>
          <a:ext cx="0" cy="0"/>
          <a:chOff x="0" y="0"/>
          <a:chExt cx="0" cy="0"/>
        </a:xfrm>
      </p:grpSpPr>
      <p:sp>
        <p:nvSpPr>
          <p:cNvPr id="137" name="Google Shape;137;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7"/>
          <p:cNvSpPr>
            <a:spLocks noGrp="1"/>
          </p:cNvSpPr>
          <p:nvPr>
            <p:ph type="pic" idx="2"/>
          </p:nvPr>
        </p:nvSpPr>
        <p:spPr>
          <a:xfrm>
            <a:off x="5183188" y="987425"/>
            <a:ext cx="6172200" cy="4873625"/>
          </a:xfrm>
          <a:prstGeom prst="rect">
            <a:avLst/>
          </a:prstGeom>
          <a:noFill/>
          <a:ln>
            <a:noFill/>
          </a:ln>
        </p:spPr>
      </p:sp>
      <p:sp>
        <p:nvSpPr>
          <p:cNvPr id="139" name="Google Shape;139;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3"/>
        <p:cNvGrpSpPr/>
        <p:nvPr/>
      </p:nvGrpSpPr>
      <p:grpSpPr>
        <a:xfrm>
          <a:off x="0" y="0"/>
          <a:ext cx="0" cy="0"/>
          <a:chOff x="0" y="0"/>
          <a:chExt cx="0" cy="0"/>
        </a:xfrm>
      </p:grpSpPr>
      <p:sp>
        <p:nvSpPr>
          <p:cNvPr id="144" name="Google Shape;14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49"/>
        <p:cNvGrpSpPr/>
        <p:nvPr/>
      </p:nvGrpSpPr>
      <p:grpSpPr>
        <a:xfrm>
          <a:off x="0" y="0"/>
          <a:ext cx="0" cy="0"/>
          <a:chOff x="0" y="0"/>
          <a:chExt cx="0" cy="0"/>
        </a:xfrm>
      </p:grpSpPr>
      <p:sp>
        <p:nvSpPr>
          <p:cNvPr id="150" name="Google Shape;150;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61"/>
        <p:cNvGrpSpPr/>
        <p:nvPr/>
      </p:nvGrpSpPr>
      <p:grpSpPr>
        <a:xfrm>
          <a:off x="0" y="0"/>
          <a:ext cx="0" cy="0"/>
          <a:chOff x="0" y="0"/>
          <a:chExt cx="0" cy="0"/>
        </a:xfrm>
      </p:grpSpPr>
      <p:sp>
        <p:nvSpPr>
          <p:cNvPr id="162" name="Google Shape;16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67"/>
        <p:cNvGrpSpPr/>
        <p:nvPr/>
      </p:nvGrpSpPr>
      <p:grpSpPr>
        <a:xfrm>
          <a:off x="0" y="0"/>
          <a:ext cx="0" cy="0"/>
          <a:chOff x="0" y="0"/>
          <a:chExt cx="0" cy="0"/>
        </a:xfrm>
      </p:grpSpPr>
      <p:sp>
        <p:nvSpPr>
          <p:cNvPr id="168" name="Google Shape;16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7" name="Google Shape;207;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8" name="Google Shape;20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8"/>
          <p:cNvSpPr>
            <a:spLocks noGrp="1"/>
          </p:cNvSpPr>
          <p:nvPr>
            <p:ph type="pic" idx="2"/>
          </p:nvPr>
        </p:nvSpPr>
        <p:spPr>
          <a:xfrm>
            <a:off x="5183188" y="987425"/>
            <a:ext cx="6172200" cy="4873625"/>
          </a:xfrm>
          <a:prstGeom prst="rect">
            <a:avLst/>
          </a:prstGeom>
          <a:noFill/>
          <a:ln>
            <a:noFill/>
          </a:ln>
        </p:spPr>
      </p:sp>
      <p:sp>
        <p:nvSpPr>
          <p:cNvPr id="214" name="Google Shape;214;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69"/>
            </a:gs>
            <a:gs pos="25000">
              <a:srgbClr val="B9CB82"/>
            </a:gs>
            <a:gs pos="45000">
              <a:srgbClr val="91AD90"/>
            </a:gs>
            <a:gs pos="71000">
              <a:srgbClr val="3A6CAF"/>
            </a:gs>
            <a:gs pos="100000">
              <a:srgbClr val="0041C4"/>
            </a:gs>
          </a:gsLst>
          <a:lin ang="5400000" scaled="0"/>
        </a:gradFill>
        <a:effectLst/>
      </p:bgPr>
    </p:bg>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93D1"/>
        </a:solidFill>
        <a:effectLst/>
      </p:bgPr>
    </p:bg>
    <p:spTree>
      <p:nvGrpSpPr>
        <p:cNvPr id="1" name="Shape 233"/>
        <p:cNvGrpSpPr/>
        <p:nvPr/>
      </p:nvGrpSpPr>
      <p:grpSpPr>
        <a:xfrm>
          <a:off x="0" y="0"/>
          <a:ext cx="0" cy="0"/>
          <a:chOff x="0" y="0"/>
          <a:chExt cx="0" cy="0"/>
        </a:xfrm>
      </p:grpSpPr>
      <p:pic>
        <p:nvPicPr>
          <p:cNvPr id="234" name="Google Shape;234;p1"/>
          <p:cNvPicPr preferRelativeResize="0"/>
          <p:nvPr/>
        </p:nvPicPr>
        <p:blipFill rotWithShape="1">
          <a:blip r:embed="rId3">
            <a:alphaModFix/>
          </a:blip>
          <a:srcRect/>
          <a:stretch/>
        </p:blipFill>
        <p:spPr>
          <a:xfrm>
            <a:off x="0" y="-3277"/>
            <a:ext cx="12192000" cy="6861277"/>
          </a:xfrm>
          <a:prstGeom prst="rect">
            <a:avLst/>
          </a:prstGeom>
          <a:noFill/>
          <a:ln>
            <a:noFill/>
          </a:ln>
        </p:spPr>
      </p:pic>
      <p:pic>
        <p:nvPicPr>
          <p:cNvPr id="235" name="Google Shape;235;p1"/>
          <p:cNvPicPr preferRelativeResize="0"/>
          <p:nvPr/>
        </p:nvPicPr>
        <p:blipFill rotWithShape="1">
          <a:blip r:embed="rId4">
            <a:alphaModFix/>
          </a:blip>
          <a:srcRect/>
          <a:stretch/>
        </p:blipFill>
        <p:spPr>
          <a:xfrm>
            <a:off x="4154375" y="2702221"/>
            <a:ext cx="5316300" cy="4432550"/>
          </a:xfrm>
          <a:prstGeom prst="rect">
            <a:avLst/>
          </a:prstGeom>
          <a:noFill/>
          <a:ln>
            <a:noFill/>
          </a:ln>
        </p:spPr>
      </p:pic>
      <p:sp>
        <p:nvSpPr>
          <p:cNvPr id="236" name="Google Shape;236;p1"/>
          <p:cNvSpPr txBox="1"/>
          <p:nvPr/>
        </p:nvSpPr>
        <p:spPr>
          <a:xfrm>
            <a:off x="3437850" y="6182419"/>
            <a:ext cx="5118000" cy="61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400" b="1" dirty="0"/>
              <a:t>     </a:t>
            </a:r>
            <a:r>
              <a:rPr lang="it-IT" sz="3400" b="1" i="0" u="none" strike="noStrike" cap="none" dirty="0" err="1"/>
              <a:t>ArgolinEurope</a:t>
            </a:r>
            <a:r>
              <a:rPr lang="it-IT" sz="3400" b="1" i="0" u="none" strike="noStrike" cap="none" dirty="0"/>
              <a:t> 2022</a:t>
            </a:r>
            <a:endParaRPr sz="3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D45B"/>
            </a:gs>
            <a:gs pos="25000">
              <a:srgbClr val="FFD45B"/>
            </a:gs>
            <a:gs pos="45000">
              <a:srgbClr val="91AD90"/>
            </a:gs>
            <a:gs pos="71000">
              <a:srgbClr val="3A6CAF"/>
            </a:gs>
            <a:gs pos="100000">
              <a:srgbClr val="0E1B8D"/>
            </a:gs>
          </a:gsLst>
          <a:lin ang="5400000" scaled="0"/>
        </a:gradFill>
        <a:effectLst/>
      </p:bgPr>
    </p:bg>
    <p:spTree>
      <p:nvGrpSpPr>
        <p:cNvPr id="1" name="Shape 303"/>
        <p:cNvGrpSpPr/>
        <p:nvPr/>
      </p:nvGrpSpPr>
      <p:grpSpPr>
        <a:xfrm>
          <a:off x="0" y="0"/>
          <a:ext cx="0" cy="0"/>
          <a:chOff x="0" y="0"/>
          <a:chExt cx="0" cy="0"/>
        </a:xfrm>
      </p:grpSpPr>
      <p:grpSp>
        <p:nvGrpSpPr>
          <p:cNvPr id="304" name="Google Shape;304;p10"/>
          <p:cNvGrpSpPr/>
          <p:nvPr/>
        </p:nvGrpSpPr>
        <p:grpSpPr>
          <a:xfrm>
            <a:off x="144416" y="379379"/>
            <a:ext cx="3591661" cy="3200400"/>
            <a:chOff x="573575" y="1939727"/>
            <a:chExt cx="4239494" cy="3446920"/>
          </a:xfrm>
        </p:grpSpPr>
        <p:sp>
          <p:nvSpPr>
            <p:cNvPr id="305" name="Google Shape;305;p10"/>
            <p:cNvSpPr/>
            <p:nvPr/>
          </p:nvSpPr>
          <p:spPr>
            <a:xfrm>
              <a:off x="573575" y="1939727"/>
              <a:ext cx="4239494" cy="3446920"/>
            </a:xfrm>
            <a:prstGeom prst="wedgeEllipseCallout">
              <a:avLst>
                <a:gd name="adj1" fmla="val -20833"/>
                <a:gd name="adj2" fmla="val 62500"/>
              </a:avLst>
            </a:prstGeom>
            <a:solidFill>
              <a:srgbClr val="0E1B8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6" name="Google Shape;306;p10"/>
            <p:cNvSpPr txBox="1"/>
            <p:nvPr/>
          </p:nvSpPr>
          <p:spPr>
            <a:xfrm>
              <a:off x="1136013" y="2718458"/>
              <a:ext cx="3114617" cy="1889415"/>
            </a:xfrm>
            <a:prstGeom prst="rect">
              <a:avLst/>
            </a:prstGeom>
            <a:solidFill>
              <a:srgbClr val="0E1B8D"/>
            </a:solidFill>
            <a:ln>
              <a:noFill/>
            </a:ln>
          </p:spPr>
          <p:txBody>
            <a:bodyPr spcFirstLastPara="1" wrap="square" lIns="91425" tIns="45700" rIns="91425" bIns="45700" anchor="t" anchorCtr="0">
              <a:spAutoFit/>
            </a:bodyPr>
            <a:lstStyle/>
            <a:p>
              <a:pPr marL="285750" marR="0" lvl="0" indent="-285750" algn="ctr" rtl="0">
                <a:lnSpc>
                  <a:spcPct val="100000"/>
                </a:lnSpc>
                <a:spcBef>
                  <a:spcPts val="0"/>
                </a:spcBef>
                <a:spcAft>
                  <a:spcPts val="0"/>
                </a:spcAft>
                <a:buClr>
                  <a:srgbClr val="FFD45B"/>
                </a:buClr>
                <a:buSzPts val="1800"/>
                <a:buFont typeface="Arial"/>
                <a:buChar char="•"/>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Voto di comportamento;</a:t>
              </a:r>
              <a:endParaRPr dirty="0">
                <a:latin typeface="Arial" panose="020B0604020202020204" pitchFamily="34" charset="0"/>
                <a:cs typeface="Arial" panose="020B0604020202020204" pitchFamily="34" charset="0"/>
              </a:endParaRPr>
            </a:p>
            <a:p>
              <a:pPr marL="285750" marR="0" lvl="0" indent="-285750" algn="ctr" rtl="0">
                <a:lnSpc>
                  <a:spcPct val="100000"/>
                </a:lnSpc>
                <a:spcBef>
                  <a:spcPts val="0"/>
                </a:spcBef>
                <a:spcAft>
                  <a:spcPts val="0"/>
                </a:spcAft>
                <a:buClr>
                  <a:srgbClr val="FFD45B"/>
                </a:buClr>
                <a:buSzPts val="1800"/>
                <a:buFont typeface="Arial"/>
                <a:buChar char="•"/>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Media scolastica.</a:t>
              </a:r>
              <a:endParaRPr dirty="0">
                <a:latin typeface="Arial" panose="020B0604020202020204" pitchFamily="34" charset="0"/>
                <a:cs typeface="Arial" panose="020B0604020202020204" pitchFamily="34" charset="0"/>
              </a:endParaRPr>
            </a:p>
            <a:p>
              <a:pPr marL="285750" marR="0" lvl="0" indent="-285750" algn="ctr" rtl="0">
                <a:lnSpc>
                  <a:spcPct val="100000"/>
                </a:lnSpc>
                <a:spcBef>
                  <a:spcPts val="0"/>
                </a:spcBef>
                <a:spcAft>
                  <a:spcPts val="0"/>
                </a:spcAft>
                <a:buClr>
                  <a:srgbClr val="FFD45B"/>
                </a:buClr>
                <a:buSzPts val="1800"/>
                <a:buFont typeface="Arial"/>
                <a:buChar char="•"/>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Partecipazione a corsi </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Pon</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 o </a:t>
              </a:r>
              <a:r>
                <a:rPr lang="it-IT" sz="1800" dirty="0">
                  <a:solidFill>
                    <a:srgbClr val="FFD45B"/>
                  </a:solidFill>
                  <a:latin typeface="Arial" panose="020B0604020202020204" pitchFamily="34" charset="0"/>
                  <a:ea typeface="Bell MT"/>
                  <a:cs typeface="Arial" panose="020B0604020202020204" pitchFamily="34" charset="0"/>
                  <a:sym typeface="Bell MT"/>
                </a:rPr>
                <a:t>e</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a:t>
              </a:r>
              <a:r>
                <a:rPr lang="it-IT" sz="1800" dirty="0" err="1">
                  <a:solidFill>
                    <a:srgbClr val="FFD45B"/>
                  </a:solidFill>
                  <a:latin typeface="Arial" panose="020B0604020202020204" pitchFamily="34" charset="0"/>
                  <a:ea typeface="Bell MT"/>
                  <a:cs typeface="Arial" panose="020B0604020202020204" pitchFamily="34" charset="0"/>
                  <a:sym typeface="Bell MT"/>
                </a:rPr>
                <a:t>T</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winning</a:t>
              </a:r>
              <a:r>
                <a:rPr lang="it-IT" sz="1800" dirty="0">
                  <a:solidFill>
                    <a:srgbClr val="FFD45B"/>
                  </a:solidFill>
                  <a:latin typeface="Arial" panose="020B0604020202020204" pitchFamily="34" charset="0"/>
                  <a:ea typeface="Bell MT"/>
                  <a:cs typeface="Arial" panose="020B0604020202020204" pitchFamily="34" charset="0"/>
                  <a:sym typeface="Bell MT"/>
                </a:rPr>
                <a:t>.</a:t>
              </a:r>
              <a:endParaRPr dirty="0">
                <a:latin typeface="Arial" panose="020B0604020202020204" pitchFamily="34" charset="0"/>
                <a:cs typeface="Arial" panose="020B0604020202020204" pitchFamily="34" charset="0"/>
              </a:endParaRPr>
            </a:p>
          </p:txBody>
        </p:sp>
      </p:grpSp>
      <p:sp>
        <p:nvSpPr>
          <p:cNvPr id="307" name="Google Shape;307;p10"/>
          <p:cNvSpPr/>
          <p:nvPr/>
        </p:nvSpPr>
        <p:spPr>
          <a:xfrm>
            <a:off x="3736077" y="2777813"/>
            <a:ext cx="3883491" cy="3385226"/>
          </a:xfrm>
          <a:prstGeom prst="wedgeEllipseCallout">
            <a:avLst>
              <a:gd name="adj1" fmla="val -20833"/>
              <a:gd name="adj2" fmla="val 62500"/>
            </a:avLst>
          </a:prstGeom>
          <a:solidFill>
            <a:srgbClr val="FFD45B"/>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ctr" rtl="0">
              <a:lnSpc>
                <a:spcPct val="100000"/>
              </a:lnSpc>
              <a:spcBef>
                <a:spcPts val="0"/>
              </a:spcBef>
              <a:spcAft>
                <a:spcPts val="0"/>
              </a:spcAft>
              <a:buClr>
                <a:srgbClr val="0E1B8D"/>
              </a:buClr>
              <a:buSzPts val="1800"/>
              <a:buFont typeface="Arial"/>
              <a:buChar char="•"/>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Autonomia personale e capacità di gestione;</a:t>
            </a:r>
            <a:endParaRPr dirty="0">
              <a:latin typeface="Arial" panose="020B0604020202020204" pitchFamily="34" charset="0"/>
              <a:cs typeface="Arial" panose="020B0604020202020204" pitchFamily="34" charset="0"/>
            </a:endParaRPr>
          </a:p>
          <a:p>
            <a:pPr marL="285750" marR="0" lvl="0" indent="-285750" algn="ctr" rtl="0">
              <a:lnSpc>
                <a:spcPct val="100000"/>
              </a:lnSpc>
              <a:spcBef>
                <a:spcPts val="0"/>
              </a:spcBef>
              <a:spcAft>
                <a:spcPts val="0"/>
              </a:spcAft>
              <a:buClr>
                <a:srgbClr val="0E1B8D"/>
              </a:buClr>
              <a:buSzPts val="1800"/>
              <a:buFont typeface="Arial"/>
              <a:buChar char="•"/>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Capacità relazionale e di lavorare in team;</a:t>
            </a:r>
            <a:endParaRPr dirty="0">
              <a:latin typeface="Arial" panose="020B0604020202020204" pitchFamily="34" charset="0"/>
              <a:cs typeface="Arial" panose="020B0604020202020204" pitchFamily="34" charset="0"/>
            </a:endParaRPr>
          </a:p>
          <a:p>
            <a:pPr marL="285750" marR="0" lvl="0" indent="-285750" algn="ctr" rtl="0">
              <a:lnSpc>
                <a:spcPct val="100000"/>
              </a:lnSpc>
              <a:spcBef>
                <a:spcPts val="0"/>
              </a:spcBef>
              <a:spcAft>
                <a:spcPts val="0"/>
              </a:spcAft>
              <a:buClr>
                <a:srgbClr val="0E1B8D"/>
              </a:buClr>
              <a:buSzPts val="1800"/>
              <a:buFont typeface="Arial"/>
              <a:buChar char="•"/>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Motivazioni per partire.</a:t>
            </a:r>
            <a:endParaRPr dirty="0">
              <a:latin typeface="Arial" panose="020B0604020202020204" pitchFamily="34" charset="0"/>
              <a:cs typeface="Arial" panose="020B0604020202020204" pitchFamily="34" charset="0"/>
            </a:endParaRPr>
          </a:p>
        </p:txBody>
      </p:sp>
      <p:grpSp>
        <p:nvGrpSpPr>
          <p:cNvPr id="308" name="Google Shape;308;p10"/>
          <p:cNvGrpSpPr/>
          <p:nvPr/>
        </p:nvGrpSpPr>
        <p:grpSpPr>
          <a:xfrm>
            <a:off x="8096062" y="674241"/>
            <a:ext cx="3883491" cy="3385226"/>
            <a:chOff x="4466012" y="1955713"/>
            <a:chExt cx="4239494" cy="3446920"/>
          </a:xfrm>
        </p:grpSpPr>
        <p:sp>
          <p:nvSpPr>
            <p:cNvPr id="309" name="Google Shape;309;p10"/>
            <p:cNvSpPr/>
            <p:nvPr/>
          </p:nvSpPr>
          <p:spPr>
            <a:xfrm>
              <a:off x="4466012" y="1955713"/>
              <a:ext cx="4239494" cy="3446920"/>
            </a:xfrm>
            <a:prstGeom prst="wedgeEllipseCallout">
              <a:avLst>
                <a:gd name="adj1" fmla="val -20833"/>
                <a:gd name="adj2" fmla="val 62500"/>
              </a:avLst>
            </a:prstGeom>
            <a:solidFill>
              <a:srgbClr val="0E1B8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0" name="Google Shape;310;p10"/>
            <p:cNvSpPr txBox="1"/>
            <p:nvPr/>
          </p:nvSpPr>
          <p:spPr>
            <a:xfrm>
              <a:off x="4813069" y="2786024"/>
              <a:ext cx="3545378" cy="1504252"/>
            </a:xfrm>
            <a:prstGeom prst="rect">
              <a:avLst/>
            </a:prstGeom>
            <a:solidFill>
              <a:srgbClr val="0E1B8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Quale livello linguistico viene richiesto?</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Per la lingua inglese: A2 o B1. In alternativa per la lingua spagnola: A2.</a:t>
              </a:r>
              <a:endParaRPr dirty="0">
                <a:latin typeface="Arial" panose="020B0604020202020204" pitchFamily="34" charset="0"/>
                <a:cs typeface="Arial" panose="020B0604020202020204" pitchFamily="34" charset="0"/>
              </a:endParaRPr>
            </a:p>
          </p:txBody>
        </p:sp>
      </p:grpSp>
      <p:sp>
        <p:nvSpPr>
          <p:cNvPr id="311" name="Google Shape;311;p10"/>
          <p:cNvSpPr txBox="1"/>
          <p:nvPr/>
        </p:nvSpPr>
        <p:spPr>
          <a:xfrm>
            <a:off x="3337192" y="166292"/>
            <a:ext cx="5271736"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E1B8D"/>
              </a:buClr>
              <a:buSzPts val="3600"/>
              <a:buFont typeface="Arial"/>
              <a:buNone/>
            </a:pPr>
            <a:r>
              <a:rPr lang="it-IT" sz="3200" b="1" i="0" u="none" strike="noStrike" cap="none" dirty="0">
                <a:solidFill>
                  <a:srgbClr val="0E1B8D"/>
                </a:solidFill>
                <a:sym typeface="Arial"/>
              </a:rPr>
              <a:t>CRITERI PER PARTECIPARE ALLE BORSE DI STUDIO ERASMUS</a:t>
            </a:r>
            <a:endParaRP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D45B"/>
            </a:gs>
            <a:gs pos="25000">
              <a:srgbClr val="FFD45B"/>
            </a:gs>
            <a:gs pos="45000">
              <a:srgbClr val="91AD90"/>
            </a:gs>
            <a:gs pos="71000">
              <a:srgbClr val="3A6CAF"/>
            </a:gs>
            <a:gs pos="100000">
              <a:srgbClr val="0E1B8D"/>
            </a:gs>
          </a:gsLst>
          <a:lin ang="5400000" scaled="0"/>
        </a:gradFill>
        <a:effectLst/>
      </p:bgPr>
    </p:bg>
    <p:spTree>
      <p:nvGrpSpPr>
        <p:cNvPr id="1" name="Shape 315"/>
        <p:cNvGrpSpPr/>
        <p:nvPr/>
      </p:nvGrpSpPr>
      <p:grpSpPr>
        <a:xfrm>
          <a:off x="0" y="0"/>
          <a:ext cx="0" cy="0"/>
          <a:chOff x="0" y="0"/>
          <a:chExt cx="0" cy="0"/>
        </a:xfrm>
      </p:grpSpPr>
      <p:sp>
        <p:nvSpPr>
          <p:cNvPr id="316" name="Google Shape;316;p11"/>
          <p:cNvSpPr/>
          <p:nvPr/>
        </p:nvSpPr>
        <p:spPr>
          <a:xfrm>
            <a:off x="24408" y="929557"/>
            <a:ext cx="3883491" cy="3385226"/>
          </a:xfrm>
          <a:prstGeom prst="wedgeEllipseCallout">
            <a:avLst>
              <a:gd name="adj1" fmla="val -20833"/>
              <a:gd name="adj2" fmla="val 62500"/>
            </a:avLst>
          </a:prstGeom>
          <a:solidFill>
            <a:srgbClr val="0E1B8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Dove alloggeranno gli studenti dell’Istituto Turistico </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Argoli</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Gli studenti alloggeranno in un residence, in camere con servizi in prossimità dell’istituto ospitante di </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Motril</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a:t>
            </a:r>
            <a:endParaRPr dirty="0">
              <a:latin typeface="Arial" panose="020B0604020202020204" pitchFamily="34" charset="0"/>
              <a:cs typeface="Arial" panose="020B0604020202020204" pitchFamily="34" charset="0"/>
            </a:endParaRPr>
          </a:p>
        </p:txBody>
      </p:sp>
      <p:grpSp>
        <p:nvGrpSpPr>
          <p:cNvPr id="317" name="Google Shape;317;p11"/>
          <p:cNvGrpSpPr/>
          <p:nvPr/>
        </p:nvGrpSpPr>
        <p:grpSpPr>
          <a:xfrm>
            <a:off x="7830766" y="486383"/>
            <a:ext cx="4148787" cy="3501957"/>
            <a:chOff x="4466012" y="1955713"/>
            <a:chExt cx="4239494" cy="3446920"/>
          </a:xfrm>
        </p:grpSpPr>
        <p:sp>
          <p:nvSpPr>
            <p:cNvPr id="318" name="Google Shape;318;p11"/>
            <p:cNvSpPr/>
            <p:nvPr/>
          </p:nvSpPr>
          <p:spPr>
            <a:xfrm>
              <a:off x="4466012" y="1955713"/>
              <a:ext cx="4239494" cy="3446920"/>
            </a:xfrm>
            <a:prstGeom prst="wedgeEllipseCallout">
              <a:avLst>
                <a:gd name="adj1" fmla="val -20833"/>
                <a:gd name="adj2" fmla="val 62500"/>
              </a:avLst>
            </a:prstGeom>
            <a:solidFill>
              <a:srgbClr val="0E1B8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9" name="Google Shape;319;p11"/>
            <p:cNvSpPr txBox="1"/>
            <p:nvPr/>
          </p:nvSpPr>
          <p:spPr>
            <a:xfrm>
              <a:off x="4946575" y="2679472"/>
              <a:ext cx="3278366" cy="2544653"/>
            </a:xfrm>
            <a:prstGeom prst="rect">
              <a:avLst/>
            </a:prstGeom>
            <a:solidFill>
              <a:srgbClr val="0E1B8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Come sarà organizzato il vitto degli studenti quotidianamente?</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Oltre alla colazione da consumare in loco, agli studenti verrà fornito un budget giornaliero, da fruire presso strutture convenzionate.</a:t>
              </a:r>
              <a:endParaRPr dirty="0">
                <a:latin typeface="Arial" panose="020B0604020202020204" pitchFamily="34" charset="0"/>
                <a:cs typeface="Arial" panose="020B0604020202020204" pitchFamily="34" charset="0"/>
              </a:endParaRPr>
            </a:p>
          </p:txBody>
        </p:sp>
      </p:grpSp>
      <p:sp>
        <p:nvSpPr>
          <p:cNvPr id="320" name="Google Shape;320;p11"/>
          <p:cNvSpPr txBox="1"/>
          <p:nvPr/>
        </p:nvSpPr>
        <p:spPr>
          <a:xfrm>
            <a:off x="3259425" y="253875"/>
            <a:ext cx="45714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E1B8D"/>
              </a:buClr>
              <a:buSzPts val="3600"/>
              <a:buFont typeface="Arial"/>
              <a:buNone/>
            </a:pPr>
            <a:r>
              <a:rPr lang="it-IT" sz="3200" b="1" i="0" u="none" strike="noStrike" cap="none" dirty="0">
                <a:solidFill>
                  <a:srgbClr val="0E1B8D"/>
                </a:solidFill>
                <a:sym typeface="Arial"/>
              </a:rPr>
              <a:t>LA NOSTRA GIORNATA IN SPAGNA</a:t>
            </a:r>
            <a:endParaRPr sz="3200" dirty="0"/>
          </a:p>
        </p:txBody>
      </p:sp>
      <p:grpSp>
        <p:nvGrpSpPr>
          <p:cNvPr id="321" name="Google Shape;321;p11"/>
          <p:cNvGrpSpPr/>
          <p:nvPr/>
        </p:nvGrpSpPr>
        <p:grpSpPr>
          <a:xfrm>
            <a:off x="4030080" y="2889853"/>
            <a:ext cx="3678504" cy="3297785"/>
            <a:chOff x="542742" y="3151182"/>
            <a:chExt cx="3434098" cy="2748069"/>
          </a:xfrm>
        </p:grpSpPr>
        <p:sp>
          <p:nvSpPr>
            <p:cNvPr id="322" name="Google Shape;322;p11"/>
            <p:cNvSpPr/>
            <p:nvPr/>
          </p:nvSpPr>
          <p:spPr>
            <a:xfrm>
              <a:off x="542742" y="3151182"/>
              <a:ext cx="3434098" cy="2748069"/>
            </a:xfrm>
            <a:prstGeom prst="wedgeEllipseCallout">
              <a:avLst>
                <a:gd name="adj1" fmla="val -20833"/>
                <a:gd name="adj2" fmla="val 62500"/>
              </a:avLst>
            </a:prstGeom>
            <a:solidFill>
              <a:srgbClr val="FFD45B"/>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3" name="Google Shape;323;p11"/>
            <p:cNvSpPr txBox="1"/>
            <p:nvPr/>
          </p:nvSpPr>
          <p:spPr>
            <a:xfrm>
              <a:off x="801192" y="3910024"/>
              <a:ext cx="2917198" cy="1461860"/>
            </a:xfrm>
            <a:prstGeom prst="rect">
              <a:avLst/>
            </a:prstGeom>
            <a:solidFill>
              <a:srgbClr val="FFD45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E1B8D"/>
                </a:buClr>
                <a:buSzPts val="1800"/>
                <a:buFont typeface="Bell MT"/>
                <a:buNone/>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La nostra giornata si svolgerà tra corsi a scuola, visite guidate e laboratori, da svolgere insieme, studenti italiani e spagnoli, anzi EUROPEI!</a:t>
              </a:r>
              <a:endParaRPr dirty="0">
                <a:latin typeface="Arial" panose="020B0604020202020204" pitchFamily="34" charset="0"/>
                <a:cs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D45B"/>
            </a:gs>
            <a:gs pos="25000">
              <a:srgbClr val="FFD45B"/>
            </a:gs>
            <a:gs pos="45000">
              <a:srgbClr val="91AD90"/>
            </a:gs>
            <a:gs pos="71000">
              <a:srgbClr val="3A6CAF"/>
            </a:gs>
            <a:gs pos="100000">
              <a:srgbClr val="0E1B8D"/>
            </a:gs>
          </a:gsLst>
          <a:lin ang="5400000" scaled="0"/>
        </a:gradFill>
        <a:effectLst/>
      </p:bgPr>
    </p:bg>
    <p:spTree>
      <p:nvGrpSpPr>
        <p:cNvPr id="1" name="Shape 327"/>
        <p:cNvGrpSpPr/>
        <p:nvPr/>
      </p:nvGrpSpPr>
      <p:grpSpPr>
        <a:xfrm>
          <a:off x="0" y="0"/>
          <a:ext cx="0" cy="0"/>
          <a:chOff x="0" y="0"/>
          <a:chExt cx="0" cy="0"/>
        </a:xfrm>
      </p:grpSpPr>
      <p:grpSp>
        <p:nvGrpSpPr>
          <p:cNvPr id="328" name="Google Shape;328;p12"/>
          <p:cNvGrpSpPr/>
          <p:nvPr/>
        </p:nvGrpSpPr>
        <p:grpSpPr>
          <a:xfrm>
            <a:off x="622946" y="1493178"/>
            <a:ext cx="4223728" cy="3734289"/>
            <a:chOff x="573575" y="1939727"/>
            <a:chExt cx="4239494" cy="3446920"/>
          </a:xfrm>
        </p:grpSpPr>
        <p:sp>
          <p:nvSpPr>
            <p:cNvPr id="329" name="Google Shape;329;p12"/>
            <p:cNvSpPr/>
            <p:nvPr/>
          </p:nvSpPr>
          <p:spPr>
            <a:xfrm>
              <a:off x="573575" y="1939727"/>
              <a:ext cx="4239494" cy="3446920"/>
            </a:xfrm>
            <a:prstGeom prst="wedgeEllipseCallout">
              <a:avLst>
                <a:gd name="adj1" fmla="val -20833"/>
                <a:gd name="adj2" fmla="val 62500"/>
              </a:avLst>
            </a:prstGeom>
            <a:solidFill>
              <a:srgbClr val="0E1B8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0" name="Google Shape;330;p12"/>
            <p:cNvSpPr txBox="1"/>
            <p:nvPr/>
          </p:nvSpPr>
          <p:spPr>
            <a:xfrm>
              <a:off x="1092234" y="2629014"/>
              <a:ext cx="3202174" cy="1875006"/>
            </a:xfrm>
            <a:prstGeom prst="rect">
              <a:avLst/>
            </a:prstGeom>
            <a:solidFill>
              <a:srgbClr val="0E1B8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Cosa faranno gli studenti?</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Gli studenti seguiranno i corsi lavorando con i loro coetanei spagnoli ad un progetto comune, presso il grado </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superior</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 de </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gestiòn</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 de </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alojamientos</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 </a:t>
              </a:r>
              <a:r>
                <a:rPr lang="it-IT" sz="1800" b="0" i="0" u="none" strike="noStrike" cap="none" dirty="0" err="1">
                  <a:solidFill>
                    <a:srgbClr val="FFD45B"/>
                  </a:solidFill>
                  <a:latin typeface="Arial" panose="020B0604020202020204" pitchFamily="34" charset="0"/>
                  <a:ea typeface="Bell MT"/>
                  <a:cs typeface="Arial" panose="020B0604020202020204" pitchFamily="34" charset="0"/>
                  <a:sym typeface="Bell MT"/>
                </a:rPr>
                <a:t>turisticos</a:t>
              </a: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a:t>
              </a:r>
              <a:endParaRPr sz="1800" b="0" i="0" u="none" strike="noStrike" cap="none" dirty="0">
                <a:solidFill>
                  <a:srgbClr val="FFD45B"/>
                </a:solidFill>
                <a:latin typeface="Arial" panose="020B0604020202020204" pitchFamily="34" charset="0"/>
                <a:ea typeface="Bell MT"/>
                <a:cs typeface="Arial" panose="020B0604020202020204" pitchFamily="34" charset="0"/>
                <a:sym typeface="Bell MT"/>
              </a:endParaRPr>
            </a:p>
          </p:txBody>
        </p:sp>
      </p:grpSp>
      <p:grpSp>
        <p:nvGrpSpPr>
          <p:cNvPr id="331" name="Google Shape;331;p12"/>
          <p:cNvGrpSpPr/>
          <p:nvPr/>
        </p:nvGrpSpPr>
        <p:grpSpPr>
          <a:xfrm>
            <a:off x="6642455" y="2612083"/>
            <a:ext cx="4196932" cy="3503633"/>
            <a:chOff x="4466012" y="1955713"/>
            <a:chExt cx="4239494" cy="3446920"/>
          </a:xfrm>
        </p:grpSpPr>
        <p:sp>
          <p:nvSpPr>
            <p:cNvPr id="332" name="Google Shape;332;p12"/>
            <p:cNvSpPr/>
            <p:nvPr/>
          </p:nvSpPr>
          <p:spPr>
            <a:xfrm>
              <a:off x="4466012" y="1955713"/>
              <a:ext cx="4239494" cy="3446920"/>
            </a:xfrm>
            <a:prstGeom prst="wedgeEllipseCallout">
              <a:avLst>
                <a:gd name="adj1" fmla="val -20833"/>
                <a:gd name="adj2" fmla="val 62500"/>
              </a:avLst>
            </a:prstGeom>
            <a:solidFill>
              <a:srgbClr val="FFD45B"/>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3" name="Google Shape;333;p12"/>
            <p:cNvSpPr txBox="1"/>
            <p:nvPr/>
          </p:nvSpPr>
          <p:spPr>
            <a:xfrm>
              <a:off x="5030137" y="2673153"/>
              <a:ext cx="3111242" cy="2270920"/>
            </a:xfrm>
            <a:prstGeom prst="rect">
              <a:avLst/>
            </a:prstGeom>
            <a:solidFill>
              <a:srgbClr val="FFD45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E1B8D"/>
                </a:buClr>
                <a:buSzPts val="1800"/>
                <a:buFont typeface="Bell MT"/>
                <a:buNone/>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Quali elementi del Project Word gli studenti andranno a costruire?</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E1B8D"/>
                </a:buClr>
                <a:buSzPts val="1800"/>
                <a:buFont typeface="Bell MT"/>
                <a:buNone/>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Pacchetto turistico per target disegnato che contiene un tour archeologico sull’Andalusia e sull’Abruzzo.</a:t>
              </a:r>
              <a:endParaRPr dirty="0">
                <a:latin typeface="Arial" panose="020B0604020202020204" pitchFamily="34" charset="0"/>
                <a:cs typeface="Arial" panose="020B0604020202020204" pitchFamily="34" charset="0"/>
              </a:endParaRPr>
            </a:p>
          </p:txBody>
        </p:sp>
      </p:grpSp>
      <p:pic>
        <p:nvPicPr>
          <p:cNvPr id="334" name="Google Shape;334;p12"/>
          <p:cNvPicPr preferRelativeResize="0"/>
          <p:nvPr/>
        </p:nvPicPr>
        <p:blipFill rotWithShape="1">
          <a:blip r:embed="rId3">
            <a:alphaModFix/>
          </a:blip>
          <a:srcRect t="7879" r="13633"/>
          <a:stretch/>
        </p:blipFill>
        <p:spPr>
          <a:xfrm>
            <a:off x="8043942" y="0"/>
            <a:ext cx="4148058" cy="2489312"/>
          </a:xfrm>
          <a:prstGeom prst="rect">
            <a:avLst/>
          </a:prstGeom>
          <a:noFill/>
          <a:ln>
            <a:noFill/>
          </a:ln>
        </p:spPr>
      </p:pic>
      <p:sp>
        <p:nvSpPr>
          <p:cNvPr id="335" name="Google Shape;335;p12"/>
          <p:cNvSpPr txBox="1"/>
          <p:nvPr/>
        </p:nvSpPr>
        <p:spPr>
          <a:xfrm>
            <a:off x="3218672" y="223252"/>
            <a:ext cx="5522249"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E1B8D"/>
              </a:buClr>
              <a:buSzPts val="3600"/>
              <a:buFont typeface="Arial"/>
              <a:buNone/>
            </a:pPr>
            <a:r>
              <a:rPr lang="it-IT" sz="3200" b="1" i="0" u="none" strike="noStrike" cap="none" dirty="0">
                <a:solidFill>
                  <a:srgbClr val="0E1B8D"/>
                </a:solidFill>
                <a:sym typeface="Arial"/>
              </a:rPr>
              <a:t>CRITERI DI VALUTAZIONE DELLE DOMANDE</a:t>
            </a:r>
            <a:endParaRP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D45B"/>
            </a:gs>
            <a:gs pos="25000">
              <a:srgbClr val="FFD45B"/>
            </a:gs>
            <a:gs pos="45000">
              <a:srgbClr val="91AD90"/>
            </a:gs>
            <a:gs pos="71000">
              <a:srgbClr val="3A6CAF"/>
            </a:gs>
            <a:gs pos="100000">
              <a:srgbClr val="0E1B8D"/>
            </a:gs>
          </a:gsLst>
          <a:lin ang="5400000" scaled="0"/>
        </a:gradFill>
        <a:effectLst/>
      </p:bgPr>
    </p:bg>
    <p:spTree>
      <p:nvGrpSpPr>
        <p:cNvPr id="1" name="Shape 339"/>
        <p:cNvGrpSpPr/>
        <p:nvPr/>
      </p:nvGrpSpPr>
      <p:grpSpPr>
        <a:xfrm>
          <a:off x="0" y="0"/>
          <a:ext cx="0" cy="0"/>
          <a:chOff x="0" y="0"/>
          <a:chExt cx="0" cy="0"/>
        </a:xfrm>
      </p:grpSpPr>
      <p:sp>
        <p:nvSpPr>
          <p:cNvPr id="340" name="Google Shape;340;p13"/>
          <p:cNvSpPr txBox="1"/>
          <p:nvPr/>
        </p:nvSpPr>
        <p:spPr>
          <a:xfrm>
            <a:off x="2007201" y="2690069"/>
            <a:ext cx="8550000"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D45B"/>
              </a:buClr>
              <a:buSzPts val="4400"/>
              <a:buFont typeface="Arial"/>
              <a:buNone/>
            </a:pPr>
            <a:r>
              <a:rPr lang="it-IT" sz="3600" b="1" i="0" u="none" strike="noStrike" cap="none" dirty="0">
                <a:solidFill>
                  <a:srgbClr val="FF0000"/>
                </a:solidFill>
                <a:sym typeface="Arial"/>
              </a:rPr>
              <a:t>ISTITUTO TURISTICO ARGOLI</a:t>
            </a:r>
          </a:p>
          <a:p>
            <a:pPr marL="0" marR="0" lvl="0" indent="0" algn="ctr" rtl="0">
              <a:lnSpc>
                <a:spcPct val="100000"/>
              </a:lnSpc>
              <a:spcBef>
                <a:spcPts val="0"/>
              </a:spcBef>
              <a:spcAft>
                <a:spcPts val="0"/>
              </a:spcAft>
              <a:buClr>
                <a:srgbClr val="FFD45B"/>
              </a:buClr>
              <a:buSzPts val="4400"/>
              <a:buFont typeface="Arial"/>
              <a:buNone/>
            </a:pPr>
            <a:r>
              <a:rPr lang="it-IT" sz="3600" b="1" i="0" u="none" strike="noStrike" cap="none" dirty="0">
                <a:solidFill>
                  <a:srgbClr val="FFD45B"/>
                </a:solidFill>
                <a:sym typeface="Arial"/>
              </a:rPr>
              <a:t>Non vediamo l’ora di partire </a:t>
            </a:r>
            <a:r>
              <a:rPr lang="it-IT" sz="3600" b="1" dirty="0">
                <a:solidFill>
                  <a:srgbClr val="FFD45B"/>
                </a:solidFill>
              </a:rPr>
              <a:t>per </a:t>
            </a:r>
            <a:r>
              <a:rPr lang="it-IT" sz="3600" b="1" i="0" u="none" strike="noStrike" cap="none" dirty="0">
                <a:solidFill>
                  <a:srgbClr val="FFD45B"/>
                </a:solidFill>
                <a:sym typeface="Arial"/>
              </a:rPr>
              <a:t>conoscere i nostri coetanei spagnoli e la loro scuola.</a:t>
            </a:r>
            <a:endParaRPr sz="3600" b="1" i="0" u="none" strike="noStrike" cap="none" dirty="0">
              <a:solidFill>
                <a:srgbClr val="FFD45B"/>
              </a:solidFill>
              <a:sym typeface="Arial"/>
            </a:endParaRPr>
          </a:p>
          <a:p>
            <a:pPr marL="0" marR="0" lvl="0" indent="0" algn="ctr" rtl="0">
              <a:lnSpc>
                <a:spcPct val="100000"/>
              </a:lnSpc>
              <a:spcBef>
                <a:spcPts val="0"/>
              </a:spcBef>
              <a:spcAft>
                <a:spcPts val="0"/>
              </a:spcAft>
              <a:buClr>
                <a:srgbClr val="FFD45B"/>
              </a:buClr>
              <a:buSzPts val="4400"/>
              <a:buFont typeface="Arial"/>
              <a:buNone/>
            </a:pPr>
            <a:r>
              <a:rPr lang="it-IT" sz="3600" b="1" dirty="0">
                <a:solidFill>
                  <a:srgbClr val="FFD45B"/>
                </a:solidFill>
              </a:rPr>
              <a:t> Li accoglieremo</a:t>
            </a:r>
            <a:r>
              <a:rPr lang="it-IT" sz="3600" b="1" i="0" u="none" strike="noStrike" cap="none" dirty="0">
                <a:solidFill>
                  <a:srgbClr val="FFD45B"/>
                </a:solidFill>
                <a:sym typeface="Arial"/>
              </a:rPr>
              <a:t> anche noi presto in Italia, a Tagliacozzo!</a:t>
            </a:r>
            <a:endParaRPr sz="3600" dirty="0"/>
          </a:p>
        </p:txBody>
      </p:sp>
      <p:pic>
        <p:nvPicPr>
          <p:cNvPr id="341" name="Google Shape;341;p13"/>
          <p:cNvPicPr preferRelativeResize="0"/>
          <p:nvPr/>
        </p:nvPicPr>
        <p:blipFill rotWithShape="1">
          <a:blip r:embed="rId3">
            <a:alphaModFix/>
          </a:blip>
          <a:srcRect/>
          <a:stretch/>
        </p:blipFill>
        <p:spPr>
          <a:xfrm>
            <a:off x="3587282" y="167951"/>
            <a:ext cx="5389795" cy="2118049"/>
          </a:xfrm>
          <a:prstGeom prst="rect">
            <a:avLst/>
          </a:prstGeom>
          <a:noFill/>
          <a:ln>
            <a:noFill/>
          </a:ln>
        </p:spPr>
      </p:pic>
      <p:pic>
        <p:nvPicPr>
          <p:cNvPr id="342" name="Google Shape;342;p13"/>
          <p:cNvPicPr preferRelativeResize="0"/>
          <p:nvPr/>
        </p:nvPicPr>
        <p:blipFill rotWithShape="1">
          <a:blip r:embed="rId4">
            <a:alphaModFix/>
          </a:blip>
          <a:srcRect/>
          <a:stretch/>
        </p:blipFill>
        <p:spPr>
          <a:xfrm>
            <a:off x="578499" y="377735"/>
            <a:ext cx="2396490" cy="17950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5B"/>
        </a:solidFill>
        <a:effectLst/>
      </p:bgPr>
    </p:bg>
    <p:spTree>
      <p:nvGrpSpPr>
        <p:cNvPr id="1" name="Shape 240"/>
        <p:cNvGrpSpPr/>
        <p:nvPr/>
      </p:nvGrpSpPr>
      <p:grpSpPr>
        <a:xfrm>
          <a:off x="0" y="0"/>
          <a:ext cx="0" cy="0"/>
          <a:chOff x="0" y="0"/>
          <a:chExt cx="0" cy="0"/>
        </a:xfrm>
      </p:grpSpPr>
      <p:sp>
        <p:nvSpPr>
          <p:cNvPr id="241" name="Google Shape;241;p2"/>
          <p:cNvSpPr txBox="1"/>
          <p:nvPr/>
        </p:nvSpPr>
        <p:spPr>
          <a:xfrm>
            <a:off x="470850" y="702200"/>
            <a:ext cx="11443800" cy="47089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j-lt"/>
                <a:ea typeface="Libre Baskerville"/>
                <a:cs typeface="Libre Baskerville"/>
                <a:sym typeface="Libre Baskerville"/>
              </a:rPr>
              <a:t>Erasmus+ è il programma dell’Unione europea per l’istruzione, la formazione, la gioventù e lo sport, iniziato nel gennaio 2014. Mette a disposizione delle scuola risorse economiche per progetti di mobilità degli studenti e del personale scolastico.</a:t>
            </a:r>
          </a:p>
          <a:p>
            <a:pPr marL="0" marR="0" lvl="0" indent="0" algn="just" rtl="0">
              <a:spcBef>
                <a:spcPts val="0"/>
              </a:spcBef>
              <a:spcAft>
                <a:spcPts val="0"/>
              </a:spcAft>
              <a:buNone/>
            </a:pPr>
            <a:r>
              <a:rPr lang="it-IT" sz="2000" dirty="0">
                <a:solidFill>
                  <a:schemeClr val="dk1"/>
                </a:solidFill>
                <a:latin typeface="+mj-lt"/>
                <a:ea typeface="Libre Baskerville"/>
                <a:cs typeface="Libre Baskerville"/>
                <a:sym typeface="Libre Baskerville"/>
              </a:rPr>
              <a:t>Classi</a:t>
            </a:r>
            <a:r>
              <a:rPr lang="it-IT" sz="2000" dirty="0">
                <a:latin typeface="+mj-lt"/>
                <a:ea typeface="Libre Baskerville"/>
              </a:rPr>
              <a:t> </a:t>
            </a:r>
            <a:r>
              <a:rPr lang="it-IT" sz="2000" dirty="0">
                <a:solidFill>
                  <a:schemeClr val="dk1"/>
                </a:solidFill>
                <a:latin typeface="+mj-lt"/>
                <a:ea typeface="Libre Baskerville"/>
                <a:cs typeface="Libre Baskerville"/>
                <a:sym typeface="Libre Baskerville"/>
              </a:rPr>
              <a:t>intere o gruppi di studenti possono visitare scuole partner, mentre singoli studenti hanno la possibilità di trascorrere un periodo più lungo  di mobilità in una scuola di un paese europeo.</a:t>
            </a:r>
            <a:endParaRPr sz="2000" dirty="0">
              <a:latin typeface="+mj-lt"/>
            </a:endParaRPr>
          </a:p>
          <a:p>
            <a:pPr marL="0" marR="0" lvl="0" indent="0" algn="just" rtl="0">
              <a:spcBef>
                <a:spcPts val="0"/>
              </a:spcBef>
              <a:spcAft>
                <a:spcPts val="0"/>
              </a:spcAft>
              <a:buNone/>
            </a:pPr>
            <a:r>
              <a:rPr lang="it-IT" sz="2000" b="1" dirty="0">
                <a:solidFill>
                  <a:srgbClr val="0E1B8D"/>
                </a:solidFill>
                <a:latin typeface="+mj-lt"/>
                <a:ea typeface="Libre Baskerville"/>
                <a:cs typeface="Libre Baskerville"/>
                <a:sym typeface="Libre Baskerville"/>
              </a:rPr>
              <a:t>CHE COSA PUÒ OFFRIRE ERASMUS+ ALLA NOSTRA SCUOLA</a:t>
            </a:r>
            <a:endParaRPr sz="2000" dirty="0">
              <a:latin typeface="+mj-lt"/>
            </a:endParaRPr>
          </a:p>
          <a:p>
            <a:pPr marL="0" marR="0" lvl="0" indent="0" algn="just" rtl="0">
              <a:spcBef>
                <a:spcPts val="0"/>
              </a:spcBef>
              <a:spcAft>
                <a:spcPts val="0"/>
              </a:spcAft>
              <a:buNone/>
            </a:pPr>
            <a:r>
              <a:rPr lang="it-IT" sz="2000" dirty="0">
                <a:solidFill>
                  <a:schemeClr val="dk1"/>
                </a:solidFill>
                <a:latin typeface="+mj-lt"/>
                <a:ea typeface="Libre Baskerville"/>
                <a:cs typeface="Libre Baskerville"/>
                <a:sym typeface="Libre Baskerville"/>
              </a:rPr>
              <a:t>L’</a:t>
            </a:r>
            <a:r>
              <a:rPr lang="it-IT" sz="2000" b="1" dirty="0">
                <a:solidFill>
                  <a:schemeClr val="dk1"/>
                </a:solidFill>
                <a:latin typeface="+mj-lt"/>
                <a:ea typeface="Libre Baskerville"/>
                <a:cs typeface="Libre Baskerville"/>
                <a:sym typeface="Libre Baskerville"/>
              </a:rPr>
              <a:t>obiettivo generale</a:t>
            </a:r>
            <a:r>
              <a:rPr lang="it-IT" sz="2000" dirty="0">
                <a:solidFill>
                  <a:schemeClr val="dk1"/>
                </a:solidFill>
                <a:latin typeface="+mj-lt"/>
                <a:ea typeface="Libre Baskerville"/>
                <a:cs typeface="Libre Baskerville"/>
                <a:sym typeface="Libre Baskerville"/>
              </a:rPr>
              <a:t> del nuovo programma è quello di migliorare le competenze e lo sviluppo personale in linea con la strategia dell’UE per una crescita Intelligente, Inclusiva e Sostenibile dei paesi dell’Unione.</a:t>
            </a:r>
            <a:endParaRPr sz="2000" dirty="0">
              <a:latin typeface="+mj-lt"/>
            </a:endParaRPr>
          </a:p>
          <a:p>
            <a:pPr marL="0" marR="0" lvl="0" indent="0" algn="just" rtl="0">
              <a:spcBef>
                <a:spcPts val="0"/>
              </a:spcBef>
              <a:spcAft>
                <a:spcPts val="0"/>
              </a:spcAft>
              <a:buNone/>
            </a:pPr>
            <a:r>
              <a:rPr lang="it-IT" sz="2000" dirty="0">
                <a:solidFill>
                  <a:schemeClr val="dk1"/>
                </a:solidFill>
                <a:latin typeface="+mj-lt"/>
                <a:ea typeface="Libre Baskerville"/>
                <a:cs typeface="Libre Baskerville"/>
                <a:sym typeface="Libre Baskerville"/>
              </a:rPr>
              <a:t>Gli </a:t>
            </a:r>
            <a:r>
              <a:rPr lang="it-IT" sz="2000" b="1" dirty="0">
                <a:solidFill>
                  <a:schemeClr val="dk1"/>
                </a:solidFill>
                <a:latin typeface="+mj-lt"/>
                <a:ea typeface="Libre Baskerville"/>
                <a:cs typeface="Libre Baskerville"/>
                <a:sym typeface="Libre Baskerville"/>
              </a:rPr>
              <a:t>obiettivi specifici </a:t>
            </a:r>
            <a:r>
              <a:rPr lang="it-IT" sz="2000" dirty="0">
                <a:solidFill>
                  <a:schemeClr val="dk1"/>
                </a:solidFill>
                <a:latin typeface="+mj-lt"/>
                <a:ea typeface="Libre Baskerville"/>
                <a:cs typeface="Libre Baskerville"/>
                <a:sym typeface="Libre Baskerville"/>
              </a:rPr>
              <a:t>del programma Erasmus+ sono:</a:t>
            </a:r>
            <a:endParaRPr sz="2000" dirty="0">
              <a:latin typeface="+mj-lt"/>
            </a:endParaRPr>
          </a:p>
          <a:p>
            <a:pPr marL="285750" marR="0" lvl="0" indent="-285750" algn="just" rtl="0">
              <a:spcBef>
                <a:spcPts val="0"/>
              </a:spcBef>
              <a:spcAft>
                <a:spcPts val="0"/>
              </a:spcAft>
              <a:buClr>
                <a:schemeClr val="dk1"/>
              </a:buClr>
              <a:buSzPts val="2000"/>
              <a:buFont typeface="Arial"/>
              <a:buChar char="•"/>
            </a:pPr>
            <a:r>
              <a:rPr lang="it-IT" sz="2000" dirty="0">
                <a:solidFill>
                  <a:schemeClr val="dk1"/>
                </a:solidFill>
                <a:latin typeface="+mj-lt"/>
                <a:ea typeface="Libre Baskerville"/>
                <a:cs typeface="Libre Baskerville"/>
                <a:sym typeface="Libre Baskerville"/>
              </a:rPr>
              <a:t>Promuovere la diversità linguistica e la consapevolezza interculturale dell’UE</a:t>
            </a:r>
            <a:endParaRPr sz="2000" dirty="0">
              <a:latin typeface="+mj-lt"/>
            </a:endParaRPr>
          </a:p>
          <a:p>
            <a:pPr marL="285750" marR="0" lvl="0" indent="-285750" rtl="0">
              <a:spcBef>
                <a:spcPts val="0"/>
              </a:spcBef>
              <a:spcAft>
                <a:spcPts val="0"/>
              </a:spcAft>
              <a:buClr>
                <a:schemeClr val="dk1"/>
              </a:buClr>
              <a:buSzPts val="2000"/>
              <a:buFont typeface="Arial"/>
              <a:buChar char="•"/>
            </a:pPr>
            <a:r>
              <a:rPr lang="it-IT" sz="2000" dirty="0">
                <a:solidFill>
                  <a:schemeClr val="dk1"/>
                </a:solidFill>
                <a:latin typeface="+mj-lt"/>
                <a:ea typeface="Libre Baskerville"/>
                <a:cs typeface="Libre Baskerville"/>
                <a:sym typeface="Libre Baskerville"/>
              </a:rPr>
              <a:t>Promuovere la mobilità dei cittadini europei nei paesi dell’Unione (c.d. EU </a:t>
            </a:r>
            <a:r>
              <a:rPr lang="it-IT" sz="2000" dirty="0" err="1">
                <a:solidFill>
                  <a:schemeClr val="dk1"/>
                </a:solidFill>
                <a:latin typeface="+mj-lt"/>
                <a:ea typeface="Libre Baskerville"/>
                <a:cs typeface="Libre Baskerville"/>
                <a:sym typeface="Libre Baskerville"/>
              </a:rPr>
              <a:t>mobility</a:t>
            </a:r>
            <a:r>
              <a:rPr lang="it-IT" sz="2000" dirty="0">
                <a:solidFill>
                  <a:schemeClr val="dk1"/>
                </a:solidFill>
                <a:latin typeface="+mj-lt"/>
                <a:ea typeface="Libre Baskerville"/>
                <a:cs typeface="Libre Baskerville"/>
                <a:sym typeface="Libre Baskerville"/>
              </a:rPr>
              <a:t>) per la</a:t>
            </a:r>
            <a:r>
              <a:rPr lang="it-IT" sz="2000" dirty="0">
                <a:latin typeface="+mj-lt"/>
                <a:ea typeface="Libre Baskerville"/>
              </a:rPr>
              <a:t> </a:t>
            </a:r>
            <a:r>
              <a:rPr lang="it-IT" sz="2000" dirty="0">
                <a:solidFill>
                  <a:schemeClr val="dk1"/>
                </a:solidFill>
                <a:latin typeface="+mj-lt"/>
                <a:ea typeface="Libre Baskerville"/>
                <a:cs typeface="Libre Baskerville"/>
                <a:sym typeface="Libre Baskerville"/>
              </a:rPr>
              <a:t>formazione, l’istruzione ed il lavoro.</a:t>
            </a:r>
            <a:endParaRPr sz="2000" dirty="0">
              <a:latin typeface="+mj-lt"/>
            </a:endParaRPr>
          </a:p>
          <a:p>
            <a:pPr marL="285750" marR="0" lvl="0" indent="-285750" algn="just" rtl="0">
              <a:spcBef>
                <a:spcPts val="0"/>
              </a:spcBef>
              <a:spcAft>
                <a:spcPts val="0"/>
              </a:spcAft>
              <a:buClr>
                <a:schemeClr val="dk1"/>
              </a:buClr>
              <a:buSzPts val="2000"/>
              <a:buFont typeface="Arial"/>
              <a:buChar char="•"/>
            </a:pPr>
            <a:r>
              <a:rPr lang="it-IT" sz="2000" dirty="0">
                <a:solidFill>
                  <a:schemeClr val="dk1"/>
                </a:solidFill>
                <a:latin typeface="+mj-lt"/>
                <a:ea typeface="Libre Baskerville"/>
                <a:cs typeface="Libre Baskerville"/>
                <a:sym typeface="Libre Baskerville"/>
              </a:rPr>
              <a:t>Promuovere i valori dell’Unione quali la democrazia, la pace, l’</a:t>
            </a:r>
            <a:r>
              <a:rPr lang="it-IT" sz="2000" dirty="0" err="1">
                <a:solidFill>
                  <a:schemeClr val="dk1"/>
                </a:solidFill>
                <a:latin typeface="+mj-lt"/>
                <a:ea typeface="Libre Baskerville"/>
                <a:cs typeface="Libre Baskerville"/>
                <a:sym typeface="Libre Baskerville"/>
              </a:rPr>
              <a:t>inclusività</a:t>
            </a:r>
            <a:r>
              <a:rPr lang="it-IT" sz="2000" dirty="0">
                <a:solidFill>
                  <a:schemeClr val="dk1"/>
                </a:solidFill>
                <a:latin typeface="+mj-lt"/>
                <a:ea typeface="Libre Baskerville"/>
                <a:cs typeface="Libre Baskerville"/>
                <a:sym typeface="Libre Baskerville"/>
              </a:rPr>
              <a:t>, la sostenibilità</a:t>
            </a:r>
            <a:endParaRPr sz="2000" dirty="0">
              <a:latin typeface="+mj-lt"/>
            </a:endParaRPr>
          </a:p>
          <a:p>
            <a:pPr marL="285750" marR="0" lvl="0" indent="-285750" algn="just" rtl="0">
              <a:spcBef>
                <a:spcPts val="0"/>
              </a:spcBef>
              <a:spcAft>
                <a:spcPts val="0"/>
              </a:spcAft>
              <a:buClr>
                <a:schemeClr val="dk1"/>
              </a:buClr>
              <a:buSzPts val="2000"/>
              <a:buFont typeface="Arial"/>
              <a:buChar char="•"/>
            </a:pPr>
            <a:r>
              <a:rPr lang="it-IT" sz="2000" dirty="0">
                <a:solidFill>
                  <a:schemeClr val="dk1"/>
                </a:solidFill>
                <a:latin typeface="+mj-lt"/>
                <a:ea typeface="Libre Baskerville"/>
                <a:cs typeface="Libre Baskerville"/>
                <a:sym typeface="Libre Baskerville"/>
              </a:rPr>
              <a:t>Creare la consapevolezza della cittadinanza europea e buttare le basi per gli Stati Uniti d’Europa</a:t>
            </a:r>
            <a:endParaRPr sz="2000" dirty="0">
              <a:latin typeface="+mj-lt"/>
            </a:endParaRPr>
          </a:p>
        </p:txBody>
      </p:sp>
      <p:sp>
        <p:nvSpPr>
          <p:cNvPr id="242" name="Google Shape;242;p2"/>
          <p:cNvSpPr txBox="1"/>
          <p:nvPr/>
        </p:nvSpPr>
        <p:spPr>
          <a:xfrm>
            <a:off x="1952625" y="1"/>
            <a:ext cx="82869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000">
                <a:solidFill>
                  <a:srgbClr val="0E1B8D"/>
                </a:solidFill>
                <a:latin typeface="Arial"/>
                <a:ea typeface="Arial"/>
                <a:cs typeface="Arial"/>
                <a:sym typeface="Arial"/>
              </a:rPr>
              <a:t>Aprire le porte all’Europa</a:t>
            </a:r>
            <a:endParaRPr/>
          </a:p>
        </p:txBody>
      </p:sp>
      <p:pic>
        <p:nvPicPr>
          <p:cNvPr id="4" name="Google Shape;256;p4"/>
          <p:cNvPicPr preferRelativeResize="0"/>
          <p:nvPr/>
        </p:nvPicPr>
        <p:blipFill rotWithShape="1">
          <a:blip r:embed="rId3">
            <a:alphaModFix/>
          </a:blip>
          <a:srcRect l="4148" t="8243" r="3763" b="5668"/>
          <a:stretch/>
        </p:blipFill>
        <p:spPr>
          <a:xfrm>
            <a:off x="5517893" y="5533122"/>
            <a:ext cx="1349713" cy="857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1B8D"/>
        </a:solidFill>
        <a:effectLst/>
      </p:bgPr>
    </p:bg>
    <p:spTree>
      <p:nvGrpSpPr>
        <p:cNvPr id="1" name="Shape 246"/>
        <p:cNvGrpSpPr/>
        <p:nvPr/>
      </p:nvGrpSpPr>
      <p:grpSpPr>
        <a:xfrm>
          <a:off x="0" y="0"/>
          <a:ext cx="0" cy="0"/>
          <a:chOff x="0" y="0"/>
          <a:chExt cx="0" cy="0"/>
        </a:xfrm>
      </p:grpSpPr>
      <p:pic>
        <p:nvPicPr>
          <p:cNvPr id="247" name="Google Shape;247;p3"/>
          <p:cNvPicPr preferRelativeResize="0"/>
          <p:nvPr/>
        </p:nvPicPr>
        <p:blipFill rotWithShape="1">
          <a:blip r:embed="rId3">
            <a:alphaModFix/>
          </a:blip>
          <a:srcRect l="23926" t="16016" r="56877" b="9070"/>
          <a:stretch/>
        </p:blipFill>
        <p:spPr>
          <a:xfrm rot="2030020">
            <a:off x="9988708" y="3253221"/>
            <a:ext cx="1332583" cy="3532937"/>
          </a:xfrm>
          <a:prstGeom prst="rect">
            <a:avLst/>
          </a:prstGeom>
          <a:noFill/>
          <a:ln>
            <a:noFill/>
          </a:ln>
        </p:spPr>
      </p:pic>
      <p:sp>
        <p:nvSpPr>
          <p:cNvPr id="248" name="Google Shape;248;p3"/>
          <p:cNvSpPr txBox="1"/>
          <p:nvPr/>
        </p:nvSpPr>
        <p:spPr>
          <a:xfrm>
            <a:off x="122825" y="1433025"/>
            <a:ext cx="1119660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lt1"/>
                </a:solidFill>
                <a:latin typeface="+mj-lt"/>
                <a:ea typeface="Libre Baskerville"/>
                <a:cs typeface="Libre Baskerville"/>
                <a:sym typeface="Libre Baskerville"/>
              </a:rPr>
              <a:t>L’Erasmus è una delle esperienze più interessanti che si possono svolgere durante gli anni scolastici.</a:t>
            </a:r>
            <a:endParaRPr sz="2400" dirty="0">
              <a:latin typeface="+mj-lt"/>
            </a:endParaRPr>
          </a:p>
          <a:p>
            <a:pPr marL="0" marR="0" lvl="0" indent="0" algn="ctr" rtl="0">
              <a:spcBef>
                <a:spcPts val="0"/>
              </a:spcBef>
              <a:spcAft>
                <a:spcPts val="0"/>
              </a:spcAft>
              <a:buNone/>
            </a:pPr>
            <a:endParaRPr sz="2400" dirty="0">
              <a:latin typeface="+mj-lt"/>
            </a:endParaRPr>
          </a:p>
          <a:p>
            <a:pPr marL="0" marR="0" lvl="0" indent="0" algn="l" rtl="0">
              <a:spcBef>
                <a:spcPts val="0"/>
              </a:spcBef>
              <a:spcAft>
                <a:spcPts val="0"/>
              </a:spcAft>
              <a:buNone/>
            </a:pPr>
            <a:r>
              <a:rPr lang="it-IT" sz="2400" dirty="0">
                <a:solidFill>
                  <a:schemeClr val="lt1"/>
                </a:solidFill>
                <a:latin typeface="+mj-lt"/>
                <a:ea typeface="Libre Baskerville"/>
                <a:cs typeface="Libre Baskerville"/>
                <a:sym typeface="Libre Baskerville"/>
              </a:rPr>
              <a:t>L’Italia è il quarto Paese dell’ Unione Europea che ha dato il maggior contributo alla buona riuscita del Programma Erasmus. Da quando è stato creato, il 10% degli studenti che ne hanno usufruito è composto da italiani (circa 400.000 unità su 4 milioni di studenti europei in termini assoluti).</a:t>
            </a:r>
            <a:endParaRPr sz="2400" dirty="0">
              <a:latin typeface="+mj-lt"/>
            </a:endParaRPr>
          </a:p>
          <a:p>
            <a:pPr marL="0" marR="0" lvl="0" indent="0" algn="l" rtl="0">
              <a:spcBef>
                <a:spcPts val="0"/>
              </a:spcBef>
              <a:spcAft>
                <a:spcPts val="0"/>
              </a:spcAft>
              <a:buNone/>
            </a:pPr>
            <a:r>
              <a:rPr lang="it-IT" sz="2400" dirty="0">
                <a:solidFill>
                  <a:schemeClr val="lt1"/>
                </a:solidFill>
                <a:latin typeface="+mj-lt"/>
                <a:ea typeface="Libre Baskerville"/>
                <a:cs typeface="Libre Baskerville"/>
                <a:sym typeface="Libre Baskerville"/>
              </a:rPr>
              <a:t>Le mete preferite dai nostri studenti sono:</a:t>
            </a:r>
            <a:endParaRPr sz="2400" dirty="0">
              <a:latin typeface="+mj-lt"/>
            </a:endParaRPr>
          </a:p>
          <a:p>
            <a:pPr marL="342900" marR="0" lvl="0" indent="-342900" algn="l" rtl="0">
              <a:spcBef>
                <a:spcPts val="0"/>
              </a:spcBef>
              <a:spcAft>
                <a:spcPts val="0"/>
              </a:spcAft>
              <a:buFont typeface="Wingdings" panose="05000000000000000000" pitchFamily="2" charset="2"/>
              <a:buChar char="Ø"/>
            </a:pPr>
            <a:r>
              <a:rPr lang="it-IT" sz="2400" dirty="0">
                <a:solidFill>
                  <a:schemeClr val="lt1"/>
                </a:solidFill>
                <a:latin typeface="+mj-lt"/>
                <a:ea typeface="Libre Baskerville"/>
                <a:cs typeface="Libre Baskerville"/>
                <a:sym typeface="Libre Baskerville"/>
              </a:rPr>
              <a:t>Spagna (9.903 studenti)</a:t>
            </a:r>
            <a:endParaRPr sz="2400" dirty="0">
              <a:latin typeface="+mj-lt"/>
            </a:endParaRPr>
          </a:p>
          <a:p>
            <a:pPr marL="342900" marR="0" lvl="0" indent="-342900" algn="l" rtl="0">
              <a:spcBef>
                <a:spcPts val="0"/>
              </a:spcBef>
              <a:spcAft>
                <a:spcPts val="0"/>
              </a:spcAft>
              <a:buFont typeface="Wingdings" panose="05000000000000000000" pitchFamily="2" charset="2"/>
              <a:buChar char="Ø"/>
            </a:pPr>
            <a:r>
              <a:rPr lang="it-IT" sz="2400" dirty="0">
                <a:solidFill>
                  <a:schemeClr val="lt1"/>
                </a:solidFill>
                <a:latin typeface="+mj-lt"/>
                <a:ea typeface="Libre Baskerville"/>
                <a:cs typeface="Libre Baskerville"/>
                <a:sym typeface="Libre Baskerville"/>
              </a:rPr>
              <a:t>Francia (4.319 studenti)</a:t>
            </a:r>
            <a:endParaRPr sz="2400" dirty="0">
              <a:latin typeface="+mj-lt"/>
            </a:endParaRPr>
          </a:p>
          <a:p>
            <a:pPr marL="342900" marR="0" lvl="0" indent="-342900" algn="l" rtl="0">
              <a:spcBef>
                <a:spcPts val="0"/>
              </a:spcBef>
              <a:spcAft>
                <a:spcPts val="0"/>
              </a:spcAft>
              <a:buFont typeface="Wingdings" panose="05000000000000000000" pitchFamily="2" charset="2"/>
              <a:buChar char="Ø"/>
            </a:pPr>
            <a:r>
              <a:rPr lang="it-IT" sz="2400" dirty="0">
                <a:solidFill>
                  <a:schemeClr val="lt1"/>
                </a:solidFill>
                <a:latin typeface="+mj-lt"/>
                <a:ea typeface="Libre Baskerville"/>
                <a:cs typeface="Libre Baskerville"/>
                <a:sym typeface="Libre Baskerville"/>
              </a:rPr>
              <a:t>Germania (4.036 studenti)</a:t>
            </a:r>
            <a:endParaRPr sz="2400" dirty="0">
              <a:latin typeface="+mj-lt"/>
            </a:endParaRPr>
          </a:p>
          <a:p>
            <a:pPr marL="342900" marR="0" lvl="0" indent="-342900" algn="l" rtl="0">
              <a:spcBef>
                <a:spcPts val="0"/>
              </a:spcBef>
              <a:spcAft>
                <a:spcPts val="0"/>
              </a:spcAft>
              <a:buFont typeface="Wingdings" panose="05000000000000000000" pitchFamily="2" charset="2"/>
              <a:buChar char="Ø"/>
            </a:pPr>
            <a:r>
              <a:rPr lang="it-IT" sz="2400" dirty="0">
                <a:solidFill>
                  <a:schemeClr val="lt1"/>
                </a:solidFill>
                <a:latin typeface="+mj-lt"/>
                <a:ea typeface="Libre Baskerville"/>
                <a:cs typeface="Libre Baskerville"/>
                <a:sym typeface="Libre Baskerville"/>
              </a:rPr>
              <a:t>Portogallo (1.802 studenti)</a:t>
            </a:r>
            <a:endParaRPr sz="2400" dirty="0">
              <a:latin typeface="+mj-lt"/>
            </a:endParaRPr>
          </a:p>
        </p:txBody>
      </p:sp>
      <p:sp>
        <p:nvSpPr>
          <p:cNvPr id="249" name="Google Shape;249;p3"/>
          <p:cNvSpPr txBox="1"/>
          <p:nvPr/>
        </p:nvSpPr>
        <p:spPr>
          <a:xfrm>
            <a:off x="2411725" y="495372"/>
            <a:ext cx="8253900" cy="584735"/>
          </a:xfrm>
          <a:prstGeom prst="rect">
            <a:avLst/>
          </a:prstGeom>
          <a:solidFill>
            <a:srgbClr val="0E1B8D"/>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it-IT" sz="3200" dirty="0">
                <a:solidFill>
                  <a:srgbClr val="FFF500"/>
                </a:solidFill>
                <a:sym typeface="Arial"/>
              </a:rPr>
              <a:t>Quanti giovani italiani vanno in Erasmus?</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45B"/>
        </a:solidFill>
        <a:effectLst/>
      </p:bgPr>
    </p:bg>
    <p:spTree>
      <p:nvGrpSpPr>
        <p:cNvPr id="1" name="Shape 253"/>
        <p:cNvGrpSpPr/>
        <p:nvPr/>
      </p:nvGrpSpPr>
      <p:grpSpPr>
        <a:xfrm>
          <a:off x="0" y="0"/>
          <a:ext cx="0" cy="0"/>
          <a:chOff x="0" y="0"/>
          <a:chExt cx="0" cy="0"/>
        </a:xfrm>
      </p:grpSpPr>
      <p:sp>
        <p:nvSpPr>
          <p:cNvPr id="254" name="Google Shape;254;p4"/>
          <p:cNvSpPr txBox="1"/>
          <p:nvPr/>
        </p:nvSpPr>
        <p:spPr>
          <a:xfrm>
            <a:off x="323850" y="663280"/>
            <a:ext cx="115443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a:solidFill>
                  <a:srgbClr val="0E1B8D"/>
                </a:solidFill>
                <a:latin typeface="Arial"/>
                <a:ea typeface="Arial"/>
                <a:cs typeface="Arial"/>
                <a:sym typeface="Arial"/>
              </a:rPr>
              <a:t>Quanti giovani europei vengono in Erasmus in Italia?</a:t>
            </a:r>
            <a:endParaRPr/>
          </a:p>
        </p:txBody>
      </p:sp>
      <p:sp>
        <p:nvSpPr>
          <p:cNvPr id="255" name="Google Shape;255;p4"/>
          <p:cNvSpPr txBox="1"/>
          <p:nvPr/>
        </p:nvSpPr>
        <p:spPr>
          <a:xfrm>
            <a:off x="855345" y="1743966"/>
            <a:ext cx="1048140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100" dirty="0">
                <a:solidFill>
                  <a:schemeClr val="dk1"/>
                </a:solidFill>
                <a:latin typeface="+mj-lt"/>
                <a:ea typeface="Bell MT"/>
                <a:cs typeface="Bell MT"/>
                <a:sym typeface="Bell MT"/>
              </a:rPr>
              <a:t>Gli studenti europei che hanno fatto un’esperienza formativa Erasmus in un’Università italiana sono stati 21.915 nell’anno accademico 2015/2016, dato che rende l’Italia il quinto Paese in termini di accoglienza (prima di noi soltanto Spagna, Germania, Francia e Regno Unito). </a:t>
            </a:r>
            <a:endParaRPr sz="1700" dirty="0">
              <a:latin typeface="+mj-lt"/>
            </a:endParaRPr>
          </a:p>
          <a:p>
            <a:pPr marL="0" marR="0" lvl="0" indent="0" algn="just" rtl="0">
              <a:spcBef>
                <a:spcPts val="0"/>
              </a:spcBef>
              <a:spcAft>
                <a:spcPts val="0"/>
              </a:spcAft>
              <a:buNone/>
            </a:pPr>
            <a:r>
              <a:rPr lang="it-IT" sz="2100" dirty="0">
                <a:solidFill>
                  <a:schemeClr val="dk1"/>
                </a:solidFill>
                <a:latin typeface="+mj-lt"/>
                <a:ea typeface="Bell MT"/>
                <a:cs typeface="Bell MT"/>
                <a:sym typeface="Bell MT"/>
              </a:rPr>
              <a:t>Andando a guardare gli Atenei maggiormente accoglienti, scopriamo che le prime cinque Università italiane in questa speciale classifica (dato riferiti all’anno accademico 2017/2018) sono, nell’ordine:</a:t>
            </a:r>
            <a:endParaRPr sz="1700" dirty="0">
              <a:latin typeface="+mj-lt"/>
            </a:endParaRPr>
          </a:p>
          <a:p>
            <a:pPr marL="285750" marR="0" lvl="0" indent="-304800" algn="just" rtl="0">
              <a:spcBef>
                <a:spcPts val="0"/>
              </a:spcBef>
              <a:spcAft>
                <a:spcPts val="0"/>
              </a:spcAft>
              <a:buClr>
                <a:schemeClr val="dk1"/>
              </a:buClr>
              <a:buSzPts val="2100"/>
              <a:buFont typeface="Arial"/>
              <a:buChar char="•"/>
            </a:pPr>
            <a:r>
              <a:rPr lang="it-IT" sz="2100" dirty="0">
                <a:solidFill>
                  <a:schemeClr val="dk1"/>
                </a:solidFill>
                <a:latin typeface="+mj-lt"/>
                <a:ea typeface="Bell MT"/>
                <a:cs typeface="Bell MT"/>
                <a:sym typeface="Bell MT"/>
              </a:rPr>
              <a:t>Politecnico di Torino</a:t>
            </a:r>
            <a:endParaRPr sz="1700" dirty="0">
              <a:latin typeface="+mj-lt"/>
            </a:endParaRPr>
          </a:p>
          <a:p>
            <a:pPr marL="285750" marR="0" lvl="0" indent="-304800" algn="just" rtl="0">
              <a:spcBef>
                <a:spcPts val="0"/>
              </a:spcBef>
              <a:spcAft>
                <a:spcPts val="0"/>
              </a:spcAft>
              <a:buClr>
                <a:schemeClr val="dk1"/>
              </a:buClr>
              <a:buSzPts val="2100"/>
              <a:buFont typeface="Arial"/>
              <a:buChar char="•"/>
            </a:pPr>
            <a:r>
              <a:rPr lang="it-IT" sz="2100" dirty="0">
                <a:solidFill>
                  <a:schemeClr val="dk1"/>
                </a:solidFill>
                <a:latin typeface="+mj-lt"/>
                <a:ea typeface="Bell MT"/>
                <a:cs typeface="Bell MT"/>
                <a:sym typeface="Bell MT"/>
              </a:rPr>
              <a:t>Università degli Studi di Padova</a:t>
            </a:r>
            <a:endParaRPr sz="1700" dirty="0">
              <a:latin typeface="+mj-lt"/>
            </a:endParaRPr>
          </a:p>
          <a:p>
            <a:pPr marL="285750" marR="0" lvl="0" indent="-304800" algn="just" rtl="0">
              <a:spcBef>
                <a:spcPts val="0"/>
              </a:spcBef>
              <a:spcAft>
                <a:spcPts val="0"/>
              </a:spcAft>
              <a:buClr>
                <a:schemeClr val="dk1"/>
              </a:buClr>
              <a:buSzPts val="2100"/>
              <a:buFont typeface="Arial"/>
              <a:buChar char="•"/>
            </a:pPr>
            <a:r>
              <a:rPr lang="it-IT" sz="2100" dirty="0">
                <a:solidFill>
                  <a:schemeClr val="dk1"/>
                </a:solidFill>
                <a:latin typeface="+mj-lt"/>
                <a:ea typeface="Bell MT"/>
                <a:cs typeface="Bell MT"/>
                <a:sym typeface="Bell MT"/>
              </a:rPr>
              <a:t>Università degli Studi della Tuscia</a:t>
            </a:r>
            <a:endParaRPr sz="1700" dirty="0">
              <a:latin typeface="+mj-lt"/>
            </a:endParaRPr>
          </a:p>
          <a:p>
            <a:pPr marL="285750" marR="0" lvl="0" indent="-304800" algn="just" rtl="0">
              <a:spcBef>
                <a:spcPts val="0"/>
              </a:spcBef>
              <a:spcAft>
                <a:spcPts val="0"/>
              </a:spcAft>
              <a:buClr>
                <a:schemeClr val="dk1"/>
              </a:buClr>
              <a:buSzPts val="2100"/>
              <a:buFont typeface="Arial"/>
              <a:buChar char="•"/>
            </a:pPr>
            <a:r>
              <a:rPr lang="it-IT" sz="2100" dirty="0">
                <a:solidFill>
                  <a:schemeClr val="dk1"/>
                </a:solidFill>
                <a:latin typeface="+mj-lt"/>
                <a:ea typeface="Bell MT"/>
                <a:cs typeface="Bell MT"/>
                <a:sym typeface="Bell MT"/>
              </a:rPr>
              <a:t>Alma Mater di Bologna</a:t>
            </a:r>
            <a:endParaRPr sz="1700" dirty="0">
              <a:latin typeface="+mj-lt"/>
            </a:endParaRPr>
          </a:p>
          <a:p>
            <a:pPr marL="285750" marR="0" lvl="0" indent="-304800" algn="just" rtl="0">
              <a:spcBef>
                <a:spcPts val="0"/>
              </a:spcBef>
              <a:spcAft>
                <a:spcPts val="0"/>
              </a:spcAft>
              <a:buClr>
                <a:schemeClr val="dk1"/>
              </a:buClr>
              <a:buSzPts val="2100"/>
              <a:buFont typeface="Arial"/>
              <a:buChar char="•"/>
            </a:pPr>
            <a:r>
              <a:rPr lang="it-IT" sz="2100" dirty="0">
                <a:solidFill>
                  <a:schemeClr val="dk1"/>
                </a:solidFill>
                <a:latin typeface="+mj-lt"/>
                <a:ea typeface="Bell MT"/>
                <a:cs typeface="Bell MT"/>
                <a:sym typeface="Bell MT"/>
              </a:rPr>
              <a:t>Università degli Studi di Torino</a:t>
            </a:r>
            <a:endParaRPr sz="1700" dirty="0">
              <a:latin typeface="+mj-lt"/>
            </a:endParaRPr>
          </a:p>
          <a:p>
            <a:pPr marL="0" marR="0" lvl="0" indent="0" algn="just" rtl="0">
              <a:spcBef>
                <a:spcPts val="0"/>
              </a:spcBef>
              <a:spcAft>
                <a:spcPts val="0"/>
              </a:spcAft>
              <a:buNone/>
            </a:pPr>
            <a:endParaRPr sz="1800" dirty="0">
              <a:solidFill>
                <a:schemeClr val="dk1"/>
              </a:solidFill>
              <a:latin typeface="Bell MT"/>
              <a:ea typeface="Bell MT"/>
              <a:cs typeface="Bell MT"/>
              <a:sym typeface="Bell MT"/>
            </a:endParaRPr>
          </a:p>
          <a:p>
            <a:pPr marL="0" marR="0" lvl="0" indent="0" algn="just" rtl="0">
              <a:spcBef>
                <a:spcPts val="0"/>
              </a:spcBef>
              <a:spcAft>
                <a:spcPts val="0"/>
              </a:spcAft>
              <a:buNone/>
            </a:pPr>
            <a:endParaRPr sz="1800" dirty="0">
              <a:solidFill>
                <a:schemeClr val="dk1"/>
              </a:solidFill>
              <a:latin typeface="Bell MT"/>
              <a:ea typeface="Bell MT"/>
              <a:cs typeface="Bell MT"/>
              <a:sym typeface="Bell MT"/>
            </a:endParaRPr>
          </a:p>
        </p:txBody>
      </p:sp>
      <p:pic>
        <p:nvPicPr>
          <p:cNvPr id="256" name="Google Shape;256;p4"/>
          <p:cNvPicPr preferRelativeResize="0"/>
          <p:nvPr/>
        </p:nvPicPr>
        <p:blipFill rotWithShape="1">
          <a:blip r:embed="rId3">
            <a:alphaModFix/>
          </a:blip>
          <a:srcRect l="4148" t="8243" r="3763" b="5668"/>
          <a:stretch/>
        </p:blipFill>
        <p:spPr>
          <a:xfrm>
            <a:off x="5949936" y="4077546"/>
            <a:ext cx="1349713" cy="857250"/>
          </a:xfrm>
          <a:prstGeom prst="rect">
            <a:avLst/>
          </a:prstGeom>
          <a:noFill/>
          <a:ln>
            <a:noFill/>
          </a:ln>
        </p:spPr>
      </p:pic>
      <p:pic>
        <p:nvPicPr>
          <p:cNvPr id="257" name="Google Shape;257;p4"/>
          <p:cNvPicPr preferRelativeResize="0"/>
          <p:nvPr/>
        </p:nvPicPr>
        <p:blipFill rotWithShape="1">
          <a:blip r:embed="rId4">
            <a:alphaModFix/>
          </a:blip>
          <a:srcRect l="2148" t="26833" r="2074" b="26667"/>
          <a:stretch/>
        </p:blipFill>
        <p:spPr>
          <a:xfrm>
            <a:off x="7968483" y="4077546"/>
            <a:ext cx="1349714" cy="8737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1B8D"/>
        </a:solidFill>
        <a:effectLst/>
      </p:bgPr>
    </p:bg>
    <p:spTree>
      <p:nvGrpSpPr>
        <p:cNvPr id="1" name="Shape 261"/>
        <p:cNvGrpSpPr/>
        <p:nvPr/>
      </p:nvGrpSpPr>
      <p:grpSpPr>
        <a:xfrm>
          <a:off x="0" y="0"/>
          <a:ext cx="0" cy="0"/>
          <a:chOff x="0" y="0"/>
          <a:chExt cx="0" cy="0"/>
        </a:xfrm>
      </p:grpSpPr>
      <p:sp>
        <p:nvSpPr>
          <p:cNvPr id="262" name="Google Shape;262;p5"/>
          <p:cNvSpPr txBox="1"/>
          <p:nvPr/>
        </p:nvSpPr>
        <p:spPr>
          <a:xfrm>
            <a:off x="1017037" y="111346"/>
            <a:ext cx="9066301"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D45B"/>
              </a:buClr>
              <a:buSzPts val="2800"/>
              <a:buFont typeface="Arial"/>
              <a:buNone/>
            </a:pPr>
            <a:r>
              <a:rPr lang="it-IT" sz="2800" b="0" i="0" u="none" strike="noStrike" cap="none" dirty="0">
                <a:solidFill>
                  <a:srgbClr val="FFD45B"/>
                </a:solidFill>
                <a:latin typeface="Arial"/>
                <a:ea typeface="Arial"/>
                <a:cs typeface="Arial"/>
                <a:sym typeface="Arial"/>
              </a:rPr>
              <a:t>PIANO DIDATTICO ISTITUTO TURISTICO ARGOLI PROJECT WORK A MOTRIL</a:t>
            </a:r>
            <a:endParaRPr dirty="0"/>
          </a:p>
        </p:txBody>
      </p:sp>
      <p:sp>
        <p:nvSpPr>
          <p:cNvPr id="263" name="Google Shape;263;p5"/>
          <p:cNvSpPr txBox="1"/>
          <p:nvPr/>
        </p:nvSpPr>
        <p:spPr>
          <a:xfrm>
            <a:off x="740681" y="1016866"/>
            <a:ext cx="4876347" cy="50782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1800"/>
              <a:buFont typeface="Bell MT"/>
              <a:buNone/>
            </a:pPr>
            <a:r>
              <a:rPr lang="it-IT" sz="1800" b="0" i="0" u="none" strike="noStrike" cap="none" dirty="0">
                <a:solidFill>
                  <a:srgbClr val="FFFFFF"/>
                </a:solidFill>
                <a:latin typeface="Arial" panose="020B0604020202020204" pitchFamily="34" charset="0"/>
                <a:ea typeface="Bell MT"/>
                <a:cs typeface="Arial" panose="020B0604020202020204" pitchFamily="34" charset="0"/>
                <a:sym typeface="Bell MT"/>
              </a:rPr>
              <a:t>Dal 19 al 29 Aprile 2022, durante il suddetto soggiorno di studi da trascorrere a Granada, in </a:t>
            </a:r>
            <a:r>
              <a:rPr lang="it-IT" sz="1800" b="0" i="0" u="none" strike="noStrike" cap="none" dirty="0" err="1">
                <a:solidFill>
                  <a:srgbClr val="FFFFFF"/>
                </a:solidFill>
                <a:latin typeface="Arial" panose="020B0604020202020204" pitchFamily="34" charset="0"/>
                <a:ea typeface="Bell MT"/>
                <a:cs typeface="Arial" panose="020B0604020202020204" pitchFamily="34" charset="0"/>
                <a:sym typeface="Bell MT"/>
              </a:rPr>
              <a:t>Andalucia</a:t>
            </a:r>
            <a:r>
              <a:rPr lang="it-IT" sz="1800" b="0" i="0" u="none" strike="noStrike" cap="none" dirty="0">
                <a:solidFill>
                  <a:srgbClr val="FFFFFF"/>
                </a:solidFill>
                <a:latin typeface="Arial" panose="020B0604020202020204" pitchFamily="34" charset="0"/>
                <a:ea typeface="Bell MT"/>
                <a:cs typeface="Arial" panose="020B0604020202020204" pitchFamily="34" charset="0"/>
                <a:sym typeface="Bell MT"/>
              </a:rPr>
              <a:t>, si svolgeranno varie attività scolastiche ed extra-territoriali, che hanno come obiettivo principale l’interazione tra ragazzi di lingue e culture differenti, favorendo al tempo stesso il piacere per la visita e la scoperta di nuove ed interessanti attrazioni turistiche da parte degli studenti. Altri obiettivi considerati fondamentali da raggiungere sono:</a:t>
            </a:r>
            <a:endParaRPr sz="1800" dirty="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FFFFFF"/>
              </a:buClr>
              <a:buSzPts val="1800"/>
              <a:buFont typeface="Arial"/>
              <a:buChar char="•"/>
            </a:pPr>
            <a:r>
              <a:rPr lang="it-IT" sz="1800" b="0" i="0" u="none" strike="noStrike" cap="none" dirty="0">
                <a:solidFill>
                  <a:srgbClr val="FFFFFF"/>
                </a:solidFill>
                <a:latin typeface="Arial" panose="020B0604020202020204" pitchFamily="34" charset="0"/>
                <a:ea typeface="Bell MT"/>
                <a:cs typeface="Arial" panose="020B0604020202020204" pitchFamily="34" charset="0"/>
                <a:sym typeface="Bell MT"/>
              </a:rPr>
              <a:t>L’acquisizione delle conoscenze relative alle aree archeologiche di epoca romana in terra europea (Spagna, </a:t>
            </a:r>
            <a:r>
              <a:rPr lang="it-IT" sz="1800" b="0" i="0" u="none" strike="noStrike" cap="none" dirty="0" err="1">
                <a:solidFill>
                  <a:srgbClr val="FFFFFF"/>
                </a:solidFill>
                <a:latin typeface="Arial" panose="020B0604020202020204" pitchFamily="34" charset="0"/>
                <a:ea typeface="Bell MT"/>
                <a:cs typeface="Arial" panose="020B0604020202020204" pitchFamily="34" charset="0"/>
                <a:sym typeface="Bell MT"/>
              </a:rPr>
              <a:t>Andalucia</a:t>
            </a:r>
            <a:r>
              <a:rPr lang="it-IT" sz="1800" b="0" i="0" u="none" strike="noStrike" cap="none" dirty="0">
                <a:solidFill>
                  <a:srgbClr val="FFFFFF"/>
                </a:solidFill>
                <a:latin typeface="Arial" panose="020B0604020202020204" pitchFamily="34" charset="0"/>
                <a:ea typeface="Bell MT"/>
                <a:cs typeface="Arial" panose="020B0604020202020204" pitchFamily="34" charset="0"/>
                <a:sym typeface="Bell MT"/>
              </a:rPr>
              <a:t>);</a:t>
            </a:r>
            <a:endParaRPr sz="1800" dirty="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FFFFFF"/>
              </a:buClr>
              <a:buSzPts val="1800"/>
              <a:buFont typeface="Arial"/>
              <a:buChar char="•"/>
            </a:pPr>
            <a:r>
              <a:rPr lang="it-IT" sz="1800" b="0" i="0" u="none" strike="noStrike" cap="none" dirty="0">
                <a:solidFill>
                  <a:srgbClr val="FFFFFF"/>
                </a:solidFill>
                <a:latin typeface="Arial" panose="020B0604020202020204" pitchFamily="34" charset="0"/>
                <a:ea typeface="Bell MT"/>
                <a:cs typeface="Arial" panose="020B0604020202020204" pitchFamily="34" charset="0"/>
                <a:sym typeface="Bell MT"/>
              </a:rPr>
              <a:t>Lo sviluppo di capacità linguistiche comunicative riguardanti la lingua inglese e spagnola. </a:t>
            </a:r>
            <a:endParaRPr sz="18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FFFFFF"/>
              </a:solidFill>
              <a:latin typeface="Bell MT"/>
              <a:ea typeface="Bell MT"/>
              <a:cs typeface="Bell MT"/>
              <a:sym typeface="Bell MT"/>
            </a:endParaRPr>
          </a:p>
        </p:txBody>
      </p:sp>
      <p:pic>
        <p:nvPicPr>
          <p:cNvPr id="264" name="Google Shape;264;p5" descr="Erasmus: Come Accedere al Programma per Studenti all&amp;#39;Estero"/>
          <p:cNvPicPr preferRelativeResize="0"/>
          <p:nvPr/>
        </p:nvPicPr>
        <p:blipFill rotWithShape="1">
          <a:blip r:embed="rId3">
            <a:alphaModFix/>
          </a:blip>
          <a:srcRect/>
          <a:stretch/>
        </p:blipFill>
        <p:spPr>
          <a:xfrm>
            <a:off x="5840963" y="1920577"/>
            <a:ext cx="6064898" cy="30899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45B"/>
        </a:solidFill>
        <a:effectLst/>
      </p:bgPr>
    </p:bg>
    <p:spTree>
      <p:nvGrpSpPr>
        <p:cNvPr id="1" name="Shape 268"/>
        <p:cNvGrpSpPr/>
        <p:nvPr/>
      </p:nvGrpSpPr>
      <p:grpSpPr>
        <a:xfrm>
          <a:off x="0" y="0"/>
          <a:ext cx="0" cy="0"/>
          <a:chOff x="0" y="0"/>
          <a:chExt cx="0" cy="0"/>
        </a:xfrm>
      </p:grpSpPr>
      <p:sp>
        <p:nvSpPr>
          <p:cNvPr id="269" name="Google Shape;269;p6"/>
          <p:cNvSpPr txBox="1">
            <a:spLocks noGrp="1"/>
          </p:cNvSpPr>
          <p:nvPr>
            <p:ph type="title"/>
          </p:nvPr>
        </p:nvSpPr>
        <p:spPr>
          <a:xfrm>
            <a:off x="838200" y="365125"/>
            <a:ext cx="10546080" cy="11464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E1B8D"/>
              </a:buClr>
              <a:buSzPts val="2800"/>
              <a:buFont typeface="Arial"/>
              <a:buNone/>
            </a:pPr>
            <a:r>
              <a:rPr lang="it-IT" sz="2800" b="1" dirty="0">
                <a:solidFill>
                  <a:srgbClr val="0E1B8D"/>
                </a:solidFill>
                <a:latin typeface="Arial"/>
                <a:ea typeface="Arial"/>
                <a:cs typeface="Arial"/>
                <a:sym typeface="Arial"/>
              </a:rPr>
              <a:t>ATTIVITA’ DEL PIANO CULTURALE «ARGOLINEUROPE»</a:t>
            </a:r>
            <a:endParaRPr dirty="0"/>
          </a:p>
        </p:txBody>
      </p:sp>
      <p:sp>
        <p:nvSpPr>
          <p:cNvPr id="270" name="Google Shape;270;p6"/>
          <p:cNvSpPr txBox="1">
            <a:spLocks noGrp="1"/>
          </p:cNvSpPr>
          <p:nvPr>
            <p:ph type="body" idx="1"/>
          </p:nvPr>
        </p:nvSpPr>
        <p:spPr>
          <a:xfrm>
            <a:off x="660919" y="2090057"/>
            <a:ext cx="6122436" cy="3256384"/>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it-IT" sz="1800" dirty="0">
                <a:latin typeface="Arial" panose="020B0604020202020204" pitchFamily="34" charset="0"/>
                <a:ea typeface="Bell MT"/>
                <a:cs typeface="Arial" panose="020B0604020202020204" pitchFamily="34" charset="0"/>
                <a:sym typeface="Bell MT"/>
              </a:rPr>
              <a:t>Il piano culturale condiviso tra i due istituti si articola in tre tipi di attività:</a:t>
            </a:r>
            <a:endParaRPr dirty="0">
              <a:latin typeface="Arial" panose="020B0604020202020204" pitchFamily="34" charset="0"/>
              <a:cs typeface="Arial" panose="020B0604020202020204" pitchFamily="34" charset="0"/>
            </a:endParaRPr>
          </a:p>
          <a:p>
            <a:pPr marL="228600" lvl="0" indent="-228600" algn="just" rtl="0">
              <a:lnSpc>
                <a:spcPct val="90000"/>
              </a:lnSpc>
              <a:spcBef>
                <a:spcPts val="1000"/>
              </a:spcBef>
              <a:spcAft>
                <a:spcPts val="0"/>
              </a:spcAft>
              <a:buClr>
                <a:schemeClr val="dk1"/>
              </a:buClr>
              <a:buSzPts val="1800"/>
              <a:buChar char="•"/>
            </a:pPr>
            <a:r>
              <a:rPr lang="it-IT" sz="1800" dirty="0">
                <a:latin typeface="Arial" panose="020B0604020202020204" pitchFamily="34" charset="0"/>
                <a:ea typeface="Bell MT"/>
                <a:cs typeface="Arial" panose="020B0604020202020204" pitchFamily="34" charset="0"/>
                <a:sym typeface="Bell MT"/>
              </a:rPr>
              <a:t>Lezioni condivise con gli studenti spagnoli frequentanti l’indirizzo turistico in lingua inglese e spagnola;</a:t>
            </a:r>
            <a:endParaRPr dirty="0">
              <a:latin typeface="Arial" panose="020B0604020202020204" pitchFamily="34" charset="0"/>
              <a:cs typeface="Arial" panose="020B0604020202020204" pitchFamily="34" charset="0"/>
            </a:endParaRPr>
          </a:p>
          <a:p>
            <a:pPr marL="228600" lvl="0" indent="-228600" algn="just" rtl="0">
              <a:lnSpc>
                <a:spcPct val="90000"/>
              </a:lnSpc>
              <a:spcBef>
                <a:spcPts val="1000"/>
              </a:spcBef>
              <a:spcAft>
                <a:spcPts val="0"/>
              </a:spcAft>
              <a:buClr>
                <a:schemeClr val="dk1"/>
              </a:buClr>
              <a:buSzPts val="1800"/>
              <a:buChar char="•"/>
            </a:pPr>
            <a:r>
              <a:rPr lang="it-IT" sz="1800" dirty="0">
                <a:latin typeface="Arial" panose="020B0604020202020204" pitchFamily="34" charset="0"/>
                <a:ea typeface="Bell MT"/>
                <a:cs typeface="Arial" panose="020B0604020202020204" pitchFamily="34" charset="0"/>
                <a:sym typeface="Bell MT"/>
              </a:rPr>
              <a:t>Visite guidate e documentate delle seguenti destinazioni: città di Granada, città di Malaga e sito archeologico di </a:t>
            </a:r>
            <a:r>
              <a:rPr lang="it-IT" sz="1800" dirty="0" err="1">
                <a:latin typeface="Arial" panose="020B0604020202020204" pitchFamily="34" charset="0"/>
                <a:ea typeface="Bell MT"/>
                <a:cs typeface="Arial" panose="020B0604020202020204" pitchFamily="34" charset="0"/>
                <a:sym typeface="Bell MT"/>
              </a:rPr>
              <a:t>Motril</a:t>
            </a:r>
            <a:r>
              <a:rPr lang="it-IT" sz="1800" dirty="0">
                <a:latin typeface="Arial" panose="020B0604020202020204" pitchFamily="34" charset="0"/>
                <a:ea typeface="Bell MT"/>
                <a:cs typeface="Arial" panose="020B0604020202020204" pitchFamily="34" charset="0"/>
                <a:sym typeface="Bell MT"/>
              </a:rPr>
              <a:t>;</a:t>
            </a:r>
            <a:endParaRPr dirty="0">
              <a:latin typeface="Arial" panose="020B0604020202020204" pitchFamily="34" charset="0"/>
              <a:cs typeface="Arial" panose="020B0604020202020204" pitchFamily="34" charset="0"/>
            </a:endParaRPr>
          </a:p>
          <a:p>
            <a:pPr marL="228600" lvl="0" indent="-228600" algn="just" rtl="0">
              <a:lnSpc>
                <a:spcPct val="90000"/>
              </a:lnSpc>
              <a:spcBef>
                <a:spcPts val="1000"/>
              </a:spcBef>
              <a:spcAft>
                <a:spcPts val="0"/>
              </a:spcAft>
              <a:buClr>
                <a:schemeClr val="dk1"/>
              </a:buClr>
              <a:buSzPts val="1800"/>
              <a:buChar char="•"/>
            </a:pPr>
            <a:r>
              <a:rPr lang="it-IT" sz="1800" dirty="0">
                <a:latin typeface="Arial" panose="020B0604020202020204" pitchFamily="34" charset="0"/>
                <a:ea typeface="Bell MT"/>
                <a:cs typeface="Arial" panose="020B0604020202020204" pitchFamily="34" charset="0"/>
                <a:sym typeface="Bell MT"/>
              </a:rPr>
              <a:t>Laboratorio multidisciplinare informatico di tutti gli studenti suddividi in sottogruppi per la creazione di un Project Work conclusivo, valutato e presentato pubblicamente. </a:t>
            </a:r>
            <a:endParaRPr dirty="0">
              <a:latin typeface="Arial" panose="020B0604020202020204" pitchFamily="34" charset="0"/>
              <a:cs typeface="Arial" panose="020B0604020202020204" pitchFamily="34" charset="0"/>
            </a:endParaRPr>
          </a:p>
          <a:p>
            <a:pPr marL="228600" lvl="0" indent="-101600" algn="l" rtl="0">
              <a:lnSpc>
                <a:spcPct val="90000"/>
              </a:lnSpc>
              <a:spcBef>
                <a:spcPts val="1000"/>
              </a:spcBef>
              <a:spcAft>
                <a:spcPts val="0"/>
              </a:spcAft>
              <a:buClr>
                <a:schemeClr val="dk1"/>
              </a:buClr>
              <a:buSzPts val="2000"/>
              <a:buNone/>
            </a:pPr>
            <a:endParaRPr sz="2000" dirty="0"/>
          </a:p>
        </p:txBody>
      </p:sp>
      <p:sp>
        <p:nvSpPr>
          <p:cNvPr id="271" name="Google Shape;271;p6" descr="Studenti all&amp;#39;estero: ecco le mete Erasmus preferite dagli italian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72" name="Google Shape;272;p6" descr="Frosinone Archives - Pagina 176 di 501 - Area C"/>
          <p:cNvPicPr preferRelativeResize="0"/>
          <p:nvPr/>
        </p:nvPicPr>
        <p:blipFill rotWithShape="1">
          <a:blip r:embed="rId3">
            <a:alphaModFix/>
          </a:blip>
          <a:srcRect/>
          <a:stretch/>
        </p:blipFill>
        <p:spPr>
          <a:xfrm>
            <a:off x="7344748" y="2438367"/>
            <a:ext cx="4242318" cy="22133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1B8D"/>
        </a:solidFill>
        <a:effectLst/>
      </p:bgPr>
    </p:bg>
    <p:spTree>
      <p:nvGrpSpPr>
        <p:cNvPr id="1" name="Shape 276"/>
        <p:cNvGrpSpPr/>
        <p:nvPr/>
      </p:nvGrpSpPr>
      <p:grpSpPr>
        <a:xfrm>
          <a:off x="0" y="0"/>
          <a:ext cx="0" cy="0"/>
          <a:chOff x="0" y="0"/>
          <a:chExt cx="0" cy="0"/>
        </a:xfrm>
      </p:grpSpPr>
      <p:sp>
        <p:nvSpPr>
          <p:cNvPr id="277" name="Google Shape;277;p7"/>
          <p:cNvSpPr txBox="1">
            <a:spLocks noGrp="1"/>
          </p:cNvSpPr>
          <p:nvPr>
            <p:ph type="title"/>
          </p:nvPr>
        </p:nvSpPr>
        <p:spPr>
          <a:xfrm>
            <a:off x="838200" y="365126"/>
            <a:ext cx="10515600" cy="9038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D45B"/>
              </a:buClr>
              <a:buSzPts val="2800"/>
              <a:buFont typeface="Arial"/>
              <a:buNone/>
            </a:pPr>
            <a:r>
              <a:rPr lang="it-IT" sz="2800" b="1" dirty="0">
                <a:solidFill>
                  <a:srgbClr val="FFD45B"/>
                </a:solidFill>
                <a:latin typeface="Arial"/>
                <a:ea typeface="Arial"/>
                <a:cs typeface="Arial"/>
                <a:sym typeface="Arial"/>
              </a:rPr>
              <a:t>MATERIE COMPRESE NEL PIANO CULTURALE</a:t>
            </a:r>
            <a:endParaRPr dirty="0"/>
          </a:p>
        </p:txBody>
      </p:sp>
      <p:sp>
        <p:nvSpPr>
          <p:cNvPr id="278" name="Google Shape;278;p7"/>
          <p:cNvSpPr txBox="1">
            <a:spLocks noGrp="1"/>
          </p:cNvSpPr>
          <p:nvPr>
            <p:ph type="body" idx="1"/>
          </p:nvPr>
        </p:nvSpPr>
        <p:spPr>
          <a:xfrm>
            <a:off x="838200" y="1772817"/>
            <a:ext cx="5426100" cy="37416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lt1"/>
              </a:buClr>
              <a:buSzPts val="1800"/>
              <a:buNone/>
            </a:pPr>
            <a:r>
              <a:rPr lang="it-IT" sz="2200" dirty="0">
                <a:solidFill>
                  <a:schemeClr val="lt1"/>
                </a:solidFill>
                <a:latin typeface="Arial" panose="020B0604020202020204" pitchFamily="34" charset="0"/>
                <a:ea typeface="Bell MT"/>
                <a:cs typeface="Arial" panose="020B0604020202020204" pitchFamily="34" charset="0"/>
                <a:sym typeface="Bell MT"/>
              </a:rPr>
              <a:t>Il Piano Formativo prevede anche lo studio di alcune discipline quali </a:t>
            </a:r>
            <a:r>
              <a:rPr lang="it-IT" sz="2200" dirty="0">
                <a:solidFill>
                  <a:srgbClr val="FFFF00"/>
                </a:solidFill>
                <a:latin typeface="Arial" panose="020B0604020202020204" pitchFamily="34" charset="0"/>
                <a:ea typeface="Bell MT"/>
                <a:cs typeface="Arial" panose="020B0604020202020204" pitchFamily="34" charset="0"/>
                <a:sym typeface="Bell MT"/>
              </a:rPr>
              <a:t>il Diritto, l’Economia, la Storia e l’Informatica, tutte studiate in lingua inglese e in lingua spagnola </a:t>
            </a:r>
            <a:r>
              <a:rPr lang="it-IT" sz="2200" dirty="0">
                <a:solidFill>
                  <a:schemeClr val="lt1"/>
                </a:solidFill>
                <a:latin typeface="Arial" panose="020B0604020202020204" pitchFamily="34" charset="0"/>
                <a:ea typeface="Bell MT"/>
                <a:cs typeface="Arial" panose="020B0604020202020204" pitchFamily="34" charset="0"/>
                <a:sym typeface="Bell MT"/>
              </a:rPr>
              <a:t>attraverso lezioni condivise con gli alunni dell’istituto turistico. Per quanto riguarda storia, si studierà in particolar modo la presenza romana in Spagna mentre per economia si opterà per la realizzazione di un piano marketing internazionale ed europeo, il tutto rispettando le attuali norme vigenti UE in materia di legislazione turistica. </a:t>
            </a:r>
            <a:endParaRPr sz="3200" dirty="0">
              <a:latin typeface="Arial" panose="020B0604020202020204" pitchFamily="34" charset="0"/>
              <a:cs typeface="Arial" panose="020B0604020202020204" pitchFamily="34" charset="0"/>
            </a:endParaRPr>
          </a:p>
        </p:txBody>
      </p:sp>
      <p:pic>
        <p:nvPicPr>
          <p:cNvPr id="279" name="Google Shape;279;p7" descr="Erasmus, sei motivi per cui conviene farlo - Il Fatto Quotidiano"/>
          <p:cNvPicPr preferRelativeResize="0"/>
          <p:nvPr/>
        </p:nvPicPr>
        <p:blipFill rotWithShape="1">
          <a:blip r:embed="rId3">
            <a:alphaModFix/>
          </a:blip>
          <a:srcRect/>
          <a:stretch/>
        </p:blipFill>
        <p:spPr>
          <a:xfrm>
            <a:off x="6384663" y="2230017"/>
            <a:ext cx="4969137" cy="22300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45B"/>
        </a:solidFill>
        <a:effectLst/>
      </p:bgPr>
    </p:bg>
    <p:spTree>
      <p:nvGrpSpPr>
        <p:cNvPr id="1" name="Shape 283"/>
        <p:cNvGrpSpPr/>
        <p:nvPr/>
      </p:nvGrpSpPr>
      <p:grpSpPr>
        <a:xfrm>
          <a:off x="0" y="0"/>
          <a:ext cx="0" cy="0"/>
          <a:chOff x="0" y="0"/>
          <a:chExt cx="0" cy="0"/>
        </a:xfrm>
      </p:grpSpPr>
      <p:sp>
        <p:nvSpPr>
          <p:cNvPr id="284" name="Google Shape;284;p8"/>
          <p:cNvSpPr txBox="1">
            <a:spLocks noGrp="1"/>
          </p:cNvSpPr>
          <p:nvPr>
            <p:ph type="title"/>
          </p:nvPr>
        </p:nvSpPr>
        <p:spPr>
          <a:xfrm>
            <a:off x="838200" y="365126"/>
            <a:ext cx="10515600" cy="11464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E1B8D"/>
              </a:buClr>
              <a:buSzPts val="2800"/>
              <a:buFont typeface="Arial"/>
              <a:buNone/>
            </a:pPr>
            <a:r>
              <a:rPr lang="it-IT" sz="2800" b="1">
                <a:solidFill>
                  <a:srgbClr val="0E1B8D"/>
                </a:solidFill>
                <a:latin typeface="Arial"/>
                <a:ea typeface="Arial"/>
                <a:cs typeface="Arial"/>
                <a:sym typeface="Arial"/>
              </a:rPr>
              <a:t>IL PROJECT WORK </a:t>
            </a:r>
            <a:endParaRPr/>
          </a:p>
        </p:txBody>
      </p:sp>
      <p:sp>
        <p:nvSpPr>
          <p:cNvPr id="285" name="Google Shape;285;p8"/>
          <p:cNvSpPr txBox="1">
            <a:spLocks noGrp="1"/>
          </p:cNvSpPr>
          <p:nvPr>
            <p:ph type="body" idx="1"/>
          </p:nvPr>
        </p:nvSpPr>
        <p:spPr>
          <a:xfrm>
            <a:off x="614150" y="1187350"/>
            <a:ext cx="5665500" cy="5486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it-IT" sz="2000" dirty="0">
                <a:latin typeface="Arial" panose="020B0604020202020204" pitchFamily="34" charset="0"/>
                <a:ea typeface="Bell MT"/>
                <a:cs typeface="Arial" panose="020B0604020202020204" pitchFamily="34" charset="0"/>
                <a:sym typeface="Bell MT"/>
              </a:rPr>
              <a:t>Al termine dell’esperienza formativa, sarà di fondamentale importanza la creazione di un Project Work finale, che verrà realizzato dagli studenti suddivisi in sottogruppi. Così facendo, essi daranno dimostrazione di aver acquisito tutte le conoscenze previste e necessarie, dando prova di un grande spirito di integrazione, collaborazione e creatività. I contenuti acquisiti, inoltre, saranno di fondamentale importanza non solo nell’ambito scolastico e lavorativo, ma anche nella vita di tutti i giorni, perché solo così gli studenti potranno vivere in un «mondo nuovo», il quale non prevede barriere o diversità di altro tipo. </a:t>
            </a:r>
            <a:endParaRPr sz="2000" dirty="0">
              <a:latin typeface="Arial" panose="020B0604020202020204" pitchFamily="34" charset="0"/>
              <a:ea typeface="Bell MT"/>
              <a:cs typeface="Arial" panose="020B0604020202020204" pitchFamily="34" charset="0"/>
              <a:sym typeface="Bell MT"/>
            </a:endParaRPr>
          </a:p>
        </p:txBody>
      </p:sp>
      <p:pic>
        <p:nvPicPr>
          <p:cNvPr id="286" name="Google Shape;286;p8" descr="Erasmus+ KA1 2018 - 2019 &amp;quot;EuPROSkills&amp;quot; Project n° 2018-1-IT01-KA102-006476  - IPSEOASC &amp;quot;G. De Carolis&amp;quot;"/>
          <p:cNvPicPr preferRelativeResize="0"/>
          <p:nvPr/>
        </p:nvPicPr>
        <p:blipFill rotWithShape="1">
          <a:blip r:embed="rId3">
            <a:alphaModFix/>
          </a:blip>
          <a:srcRect/>
          <a:stretch/>
        </p:blipFill>
        <p:spPr>
          <a:xfrm>
            <a:off x="6558475" y="1306287"/>
            <a:ext cx="5247875" cy="33310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D45B"/>
            </a:gs>
            <a:gs pos="25000">
              <a:srgbClr val="FFD45B"/>
            </a:gs>
            <a:gs pos="45000">
              <a:srgbClr val="FFD45B"/>
            </a:gs>
            <a:gs pos="71000">
              <a:srgbClr val="3A6CAF"/>
            </a:gs>
            <a:gs pos="100000">
              <a:srgbClr val="0E1B8D"/>
            </a:gs>
          </a:gsLst>
          <a:lin ang="5400000" scaled="0"/>
        </a:gradFill>
        <a:effectLst/>
      </p:bgPr>
    </p:bg>
    <p:spTree>
      <p:nvGrpSpPr>
        <p:cNvPr id="1" name="Shape 290"/>
        <p:cNvGrpSpPr/>
        <p:nvPr/>
      </p:nvGrpSpPr>
      <p:grpSpPr>
        <a:xfrm>
          <a:off x="0" y="0"/>
          <a:ext cx="0" cy="0"/>
          <a:chOff x="0" y="0"/>
          <a:chExt cx="0" cy="0"/>
        </a:xfrm>
      </p:grpSpPr>
      <p:sp>
        <p:nvSpPr>
          <p:cNvPr id="291" name="Google Shape;291;p9"/>
          <p:cNvSpPr txBox="1"/>
          <p:nvPr/>
        </p:nvSpPr>
        <p:spPr>
          <a:xfrm>
            <a:off x="3736077" y="201568"/>
            <a:ext cx="592475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E1B8D"/>
              </a:buClr>
              <a:buSzPts val="3600"/>
              <a:buFont typeface="Arial"/>
              <a:buNone/>
            </a:pPr>
            <a:r>
              <a:rPr lang="it-IT" sz="3600" b="1" i="0" u="none" strike="noStrike" cap="none">
                <a:solidFill>
                  <a:srgbClr val="0E1B8D"/>
                </a:solidFill>
                <a:latin typeface="Arial"/>
                <a:ea typeface="Arial"/>
                <a:cs typeface="Arial"/>
                <a:sym typeface="Arial"/>
              </a:rPr>
              <a:t>MOBILITA’ STUDENTI</a:t>
            </a:r>
            <a:endParaRPr/>
          </a:p>
        </p:txBody>
      </p:sp>
      <p:sp>
        <p:nvSpPr>
          <p:cNvPr id="292" name="Google Shape;292;p9"/>
          <p:cNvSpPr txBox="1"/>
          <p:nvPr/>
        </p:nvSpPr>
        <p:spPr>
          <a:xfrm>
            <a:off x="292534" y="943487"/>
            <a:ext cx="11818402"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Bell MT"/>
              <a:buNone/>
            </a:pPr>
            <a:r>
              <a:rPr lang="it-IT" sz="2000" b="1" i="0" u="none" strike="noStrike" cap="none" dirty="0">
                <a:solidFill>
                  <a:schemeClr val="dk1"/>
                </a:solidFill>
                <a:latin typeface="Arial" panose="020B0604020202020204" pitchFamily="34" charset="0"/>
                <a:ea typeface="Bell MT"/>
                <a:cs typeface="Arial" panose="020B0604020202020204" pitchFamily="34" charset="0"/>
                <a:sym typeface="Bell MT"/>
              </a:rPr>
              <a:t>La mobilità si svolgerà in aprile 2022 il periodo dal 19 al 29 aprile.</a:t>
            </a:r>
            <a:endParaRPr dirty="0">
              <a:latin typeface="Arial" panose="020B0604020202020204" pitchFamily="34" charset="0"/>
              <a:cs typeface="Arial" panose="020B0604020202020204" pitchFamily="34" charset="0"/>
            </a:endParaRPr>
          </a:p>
          <a:p>
            <a:pPr marL="0" marR="0" lvl="0" indent="0" algn="just" rtl="0">
              <a:lnSpc>
                <a:spcPct val="100000"/>
              </a:lnSpc>
              <a:spcBef>
                <a:spcPts val="0"/>
              </a:spcBef>
              <a:spcAft>
                <a:spcPts val="0"/>
              </a:spcAft>
              <a:buClr>
                <a:schemeClr val="dk1"/>
              </a:buClr>
              <a:buSzPts val="2000"/>
              <a:buFont typeface="Bell MT"/>
              <a:buNone/>
            </a:pPr>
            <a:r>
              <a:rPr lang="it-IT" sz="2000" b="1" i="0" u="none" strike="noStrike" cap="none" dirty="0">
                <a:solidFill>
                  <a:schemeClr val="dk1"/>
                </a:solidFill>
                <a:latin typeface="Arial" panose="020B0604020202020204" pitchFamily="34" charset="0"/>
                <a:ea typeface="Bell MT"/>
                <a:cs typeface="Arial" panose="020B0604020202020204" pitchFamily="34" charset="0"/>
                <a:sym typeface="Bell MT"/>
              </a:rPr>
              <a:t>Coinvolgerà 30 studenti di cui una parte percentuale che potranno </a:t>
            </a:r>
          </a:p>
          <a:p>
            <a:pPr marL="0" marR="0" lvl="0" indent="0" algn="just" rtl="0">
              <a:lnSpc>
                <a:spcPct val="100000"/>
              </a:lnSpc>
              <a:spcBef>
                <a:spcPts val="0"/>
              </a:spcBef>
              <a:spcAft>
                <a:spcPts val="0"/>
              </a:spcAft>
              <a:buClr>
                <a:schemeClr val="dk1"/>
              </a:buClr>
              <a:buSzPts val="2000"/>
              <a:buFont typeface="Bell MT"/>
              <a:buNone/>
            </a:pPr>
            <a:r>
              <a:rPr lang="it-IT" sz="2000" b="1" i="0" u="none" strike="noStrike" cap="none" dirty="0">
                <a:solidFill>
                  <a:schemeClr val="dk1"/>
                </a:solidFill>
                <a:latin typeface="Arial" panose="020B0604020202020204" pitchFamily="34" charset="0"/>
                <a:ea typeface="Bell MT"/>
                <a:cs typeface="Arial" panose="020B0604020202020204" pitchFamily="34" charset="0"/>
                <a:sym typeface="Bell MT"/>
              </a:rPr>
              <a:t>partecipare se in possesso di alcuni requisiti per partire.</a:t>
            </a:r>
            <a:endParaRPr dirty="0">
              <a:latin typeface="Arial" panose="020B0604020202020204" pitchFamily="34" charset="0"/>
              <a:cs typeface="Arial" panose="020B0604020202020204" pitchFamily="34" charset="0"/>
            </a:endParaRPr>
          </a:p>
        </p:txBody>
      </p:sp>
      <p:grpSp>
        <p:nvGrpSpPr>
          <p:cNvPr id="293" name="Google Shape;293;p9"/>
          <p:cNvGrpSpPr/>
          <p:nvPr/>
        </p:nvGrpSpPr>
        <p:grpSpPr>
          <a:xfrm>
            <a:off x="292534" y="2160270"/>
            <a:ext cx="4020748" cy="3348990"/>
            <a:chOff x="573575" y="1939727"/>
            <a:chExt cx="4239494" cy="3446920"/>
          </a:xfrm>
        </p:grpSpPr>
        <p:sp>
          <p:nvSpPr>
            <p:cNvPr id="294" name="Google Shape;294;p9"/>
            <p:cNvSpPr/>
            <p:nvPr/>
          </p:nvSpPr>
          <p:spPr>
            <a:xfrm>
              <a:off x="573575" y="1939727"/>
              <a:ext cx="4239494" cy="3446920"/>
            </a:xfrm>
            <a:prstGeom prst="wedgeEllipseCallout">
              <a:avLst>
                <a:gd name="adj1" fmla="val -20833"/>
                <a:gd name="adj2" fmla="val 62500"/>
              </a:avLst>
            </a:prstGeom>
            <a:solidFill>
              <a:srgbClr val="0E1B8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5" name="Google Shape;295;p9"/>
            <p:cNvSpPr txBox="1"/>
            <p:nvPr/>
          </p:nvSpPr>
          <p:spPr>
            <a:xfrm>
              <a:off x="1301118" y="2437620"/>
              <a:ext cx="2903343" cy="2660881"/>
            </a:xfrm>
            <a:prstGeom prst="rect">
              <a:avLst/>
            </a:prstGeom>
            <a:solidFill>
              <a:srgbClr val="0E1B8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Cosa serve per partire Erasmus, relativamente alla situazione pandemica a Covid-19?</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FFD45B"/>
                </a:buClr>
                <a:buSzPts val="1800"/>
                <a:buFont typeface="Bell MT"/>
                <a:buNone/>
              </a:pPr>
              <a:r>
                <a:rPr lang="it-IT" sz="1800" b="0" i="0" u="none" strike="noStrike" cap="none" dirty="0">
                  <a:solidFill>
                    <a:srgbClr val="FFD45B"/>
                  </a:solidFill>
                  <a:latin typeface="Arial" panose="020B0604020202020204" pitchFamily="34" charset="0"/>
                  <a:ea typeface="Bell MT"/>
                  <a:cs typeface="Arial" panose="020B0604020202020204" pitchFamily="34" charset="0"/>
                  <a:sym typeface="Bell MT"/>
                </a:rPr>
                <a:t>Presentare un certificato di vaccinazione completa, ovvero due dosi (l’ultima inferiore a 120 giorni).</a:t>
              </a:r>
              <a:endParaRPr dirty="0">
                <a:latin typeface="Arial" panose="020B0604020202020204" pitchFamily="34" charset="0"/>
                <a:cs typeface="Arial" panose="020B0604020202020204" pitchFamily="34" charset="0"/>
              </a:endParaRPr>
            </a:p>
          </p:txBody>
        </p:sp>
      </p:grpSp>
      <p:grpSp>
        <p:nvGrpSpPr>
          <p:cNvPr id="296" name="Google Shape;296;p9"/>
          <p:cNvGrpSpPr/>
          <p:nvPr/>
        </p:nvGrpSpPr>
        <p:grpSpPr>
          <a:xfrm>
            <a:off x="8356059" y="3308955"/>
            <a:ext cx="3638145" cy="3116270"/>
            <a:chOff x="573575" y="1939727"/>
            <a:chExt cx="4239494" cy="3446920"/>
          </a:xfrm>
        </p:grpSpPr>
        <p:sp>
          <p:nvSpPr>
            <p:cNvPr id="297" name="Google Shape;297;p9"/>
            <p:cNvSpPr/>
            <p:nvPr/>
          </p:nvSpPr>
          <p:spPr>
            <a:xfrm>
              <a:off x="573575" y="1939727"/>
              <a:ext cx="4239494" cy="3446920"/>
            </a:xfrm>
            <a:prstGeom prst="wedgeEllipseCallout">
              <a:avLst>
                <a:gd name="adj1" fmla="val -22437"/>
                <a:gd name="adj2" fmla="val 61876"/>
              </a:avLst>
            </a:prstGeom>
            <a:solidFill>
              <a:srgbClr val="FFD45B"/>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8" name="Google Shape;298;p9"/>
            <p:cNvSpPr txBox="1"/>
            <p:nvPr/>
          </p:nvSpPr>
          <p:spPr>
            <a:xfrm>
              <a:off x="1061217" y="2660877"/>
              <a:ext cx="3268645" cy="1940468"/>
            </a:xfrm>
            <a:prstGeom prst="rect">
              <a:avLst/>
            </a:prstGeom>
            <a:solidFill>
              <a:srgbClr val="FFD45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E1B8D"/>
                </a:buClr>
                <a:buSzPts val="1800"/>
                <a:buFont typeface="Bell MT"/>
                <a:buNone/>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Come si chiama l’istituto ospitante della città spagnola?</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E1B8D"/>
                </a:buClr>
                <a:buSzPts val="1800"/>
                <a:buFont typeface="Bell MT"/>
                <a:buNone/>
              </a:pP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L’istituto si chiama IES Francisco </a:t>
              </a:r>
              <a:r>
                <a:rPr lang="it-IT" sz="1800" b="0" i="0" u="none" strike="noStrike" cap="none" dirty="0" err="1">
                  <a:solidFill>
                    <a:srgbClr val="0E1B8D"/>
                  </a:solidFill>
                  <a:latin typeface="Arial" panose="020B0604020202020204" pitchFamily="34" charset="0"/>
                  <a:ea typeface="Bell MT"/>
                  <a:cs typeface="Arial" panose="020B0604020202020204" pitchFamily="34" charset="0"/>
                  <a:sym typeface="Bell MT"/>
                </a:rPr>
                <a:t>Giner</a:t>
              </a: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 de </a:t>
              </a:r>
              <a:r>
                <a:rPr lang="it-IT" sz="1800" b="0" i="0" u="none" strike="noStrike" cap="none" dirty="0" err="1">
                  <a:solidFill>
                    <a:srgbClr val="0E1B8D"/>
                  </a:solidFill>
                  <a:latin typeface="Arial" panose="020B0604020202020204" pitchFamily="34" charset="0"/>
                  <a:ea typeface="Bell MT"/>
                  <a:cs typeface="Arial" panose="020B0604020202020204" pitchFamily="34" charset="0"/>
                  <a:sym typeface="Bell MT"/>
                </a:rPr>
                <a:t>los</a:t>
              </a: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 </a:t>
              </a:r>
              <a:r>
                <a:rPr lang="it-IT" sz="1800" b="0" i="0" u="none" strike="noStrike" cap="none" dirty="0" err="1">
                  <a:solidFill>
                    <a:srgbClr val="0E1B8D"/>
                  </a:solidFill>
                  <a:latin typeface="Arial" panose="020B0604020202020204" pitchFamily="34" charset="0"/>
                  <a:ea typeface="Bell MT"/>
                  <a:cs typeface="Arial" panose="020B0604020202020204" pitchFamily="34" charset="0"/>
                  <a:sym typeface="Bell MT"/>
                </a:rPr>
                <a:t>Rios</a:t>
              </a: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 in </a:t>
              </a:r>
              <a:r>
                <a:rPr lang="it-IT" sz="1800" b="0" i="0" u="none" strike="noStrike" cap="none" dirty="0" err="1">
                  <a:solidFill>
                    <a:srgbClr val="0E1B8D"/>
                  </a:solidFill>
                  <a:latin typeface="Arial" panose="020B0604020202020204" pitchFamily="34" charset="0"/>
                  <a:ea typeface="Bell MT"/>
                  <a:cs typeface="Arial" panose="020B0604020202020204" pitchFamily="34" charset="0"/>
                  <a:sym typeface="Bell MT"/>
                </a:rPr>
                <a:t>Motrill</a:t>
              </a:r>
              <a:r>
                <a:rPr lang="it-IT" sz="1800" b="0" i="0" u="none" strike="noStrike" cap="none" dirty="0">
                  <a:solidFill>
                    <a:srgbClr val="0E1B8D"/>
                  </a:solidFill>
                  <a:latin typeface="Arial" panose="020B0604020202020204" pitchFamily="34" charset="0"/>
                  <a:ea typeface="Bell MT"/>
                  <a:cs typeface="Arial" panose="020B0604020202020204" pitchFamily="34" charset="0"/>
                  <a:sym typeface="Bell MT"/>
                </a:rPr>
                <a:t>.</a:t>
              </a:r>
              <a:endParaRPr dirty="0">
                <a:latin typeface="Arial" panose="020B0604020202020204" pitchFamily="34" charset="0"/>
                <a:cs typeface="Arial" panose="020B0604020202020204" pitchFamily="34" charset="0"/>
              </a:endParaRPr>
            </a:p>
          </p:txBody>
        </p:sp>
      </p:grpSp>
      <p:pic>
        <p:nvPicPr>
          <p:cNvPr id="299" name="Google Shape;299;p9"/>
          <p:cNvPicPr preferRelativeResize="0"/>
          <p:nvPr/>
        </p:nvPicPr>
        <p:blipFill rotWithShape="1">
          <a:blip r:embed="rId3">
            <a:alphaModFix/>
          </a:blip>
          <a:srcRect/>
          <a:stretch/>
        </p:blipFill>
        <p:spPr>
          <a:xfrm>
            <a:off x="4537320" y="2560042"/>
            <a:ext cx="3404073" cy="3738215"/>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1140</Words>
  <Application>Microsoft Office PowerPoint</Application>
  <PresentationFormat>Widescreen</PresentationFormat>
  <Paragraphs>72</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13</vt:i4>
      </vt:variant>
    </vt:vector>
  </HeadingPairs>
  <TitlesOfParts>
    <vt:vector size="21" baseType="lpstr">
      <vt:lpstr>Arial</vt:lpstr>
      <vt:lpstr>Calibri</vt:lpstr>
      <vt:lpstr>Wingdings</vt:lpstr>
      <vt:lpstr>Bell MT</vt:lpstr>
      <vt:lpstr>Libre Baskerville</vt:lpstr>
      <vt:lpstr>Tema di Office</vt:lpstr>
      <vt:lpstr>2_Tema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ATTIVITA’ DEL PIANO CULTURALE «ARGOLINEUROPE»</vt:lpstr>
      <vt:lpstr>MATERIE COMPRESE NEL PIANO CULTURALE</vt:lpstr>
      <vt:lpstr>IL PROJECT WORK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argoli19</dc:creator>
  <cp:lastModifiedBy>argoli</cp:lastModifiedBy>
  <cp:revision>8</cp:revision>
  <dcterms:created xsi:type="dcterms:W3CDTF">2022-01-26T11:06:00Z</dcterms:created>
  <dcterms:modified xsi:type="dcterms:W3CDTF">2022-01-30T17:29:21Z</dcterms:modified>
</cp:coreProperties>
</file>