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16"/>
  </p:notesMasterIdLst>
  <p:handoutMasterIdLst>
    <p:handoutMasterId r:id="rId17"/>
  </p:handoutMasterIdLst>
  <p:sldIdLst>
    <p:sldId id="309" r:id="rId2"/>
    <p:sldId id="277" r:id="rId3"/>
    <p:sldId id="278" r:id="rId4"/>
    <p:sldId id="279" r:id="rId5"/>
    <p:sldId id="280" r:id="rId6"/>
    <p:sldId id="281" r:id="rId7"/>
    <p:sldId id="282" r:id="rId8"/>
    <p:sldId id="285" r:id="rId9"/>
    <p:sldId id="286" r:id="rId10"/>
    <p:sldId id="287" r:id="rId11"/>
    <p:sldId id="288" r:id="rId12"/>
    <p:sldId id="289" r:id="rId13"/>
    <p:sldId id="290" r:id="rId14"/>
    <p:sldId id="291" r:id="rId15"/>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rlani, Lorenzo" initials="FL" lastIdx="1" clrIdx="0">
    <p:extLst>
      <p:ext uri="{19B8F6BF-5375-455C-9EA6-DF929625EA0E}">
        <p15:presenceInfo xmlns:p15="http://schemas.microsoft.com/office/powerpoint/2012/main" userId="S::lorenzo.furlani@student.unisg.ch::2fc00eda-65ed-49b2-9fb1-de1aa75454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579"/>
    <a:srgbClr val="D7A979"/>
    <a:srgbClr val="AB7942"/>
    <a:srgbClr val="FEF2DA"/>
    <a:srgbClr val="92B5E0"/>
    <a:srgbClr val="333333"/>
    <a:srgbClr val="76C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4" autoAdjust="0"/>
    <p:restoredTop sz="75889"/>
  </p:normalViewPr>
  <p:slideViewPr>
    <p:cSldViewPr snapToGrid="0" snapToObjects="1">
      <p:cViewPr varScale="1">
        <p:scale>
          <a:sx n="65" d="100"/>
          <a:sy n="65" d="100"/>
        </p:scale>
        <p:origin x="1531" y="58"/>
      </p:cViewPr>
      <p:guideLst/>
    </p:cSldViewPr>
  </p:slideViewPr>
  <p:outlineViewPr>
    <p:cViewPr>
      <p:scale>
        <a:sx n="20" d="100"/>
        <a:sy n="20" d="100"/>
      </p:scale>
      <p:origin x="0" y="-6096"/>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054F46-6CF4-C24C-82F1-036195F325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81B05B41-DF1A-034C-BAD4-5705DFDA6D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5679AE-C9D1-BF46-8D93-539ADB4319C8}" type="datetimeFigureOut">
              <a:rPr lang="en-CH" smtClean="0"/>
              <a:t>10/29/2021</a:t>
            </a:fld>
            <a:endParaRPr lang="en-CH"/>
          </a:p>
        </p:txBody>
      </p:sp>
      <p:sp>
        <p:nvSpPr>
          <p:cNvPr id="4" name="Footer Placeholder 3">
            <a:extLst>
              <a:ext uri="{FF2B5EF4-FFF2-40B4-BE49-F238E27FC236}">
                <a16:creationId xmlns:a16="http://schemas.microsoft.com/office/drawing/2014/main" id="{2EF75A52-4582-AA42-AE4E-0820B2457A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48B588BC-E07E-BD4A-9CE8-23ACB4267E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41049D-2A94-B34A-B696-3C24E1CFCCC5}" type="slidenum">
              <a:rPr lang="en-CH" smtClean="0"/>
              <a:t>‹N›</a:t>
            </a:fld>
            <a:endParaRPr lang="en-CH"/>
          </a:p>
        </p:txBody>
      </p:sp>
    </p:spTree>
    <p:extLst>
      <p:ext uri="{BB962C8B-B14F-4D97-AF65-F5344CB8AC3E}">
        <p14:creationId xmlns:p14="http://schemas.microsoft.com/office/powerpoint/2010/main" val="3288542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DFA1-B423-214F-87EC-4F0CDFCB2169}" type="datetimeFigureOut">
              <a:rPr lang="en-CH" smtClean="0"/>
              <a:t>10/29/2021</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46567-3369-0C4A-A16B-491FA808C044}" type="slidenum">
              <a:rPr lang="en-CH" smtClean="0"/>
              <a:t>‹N›</a:t>
            </a:fld>
            <a:endParaRPr lang="en-CH"/>
          </a:p>
        </p:txBody>
      </p:sp>
    </p:spTree>
    <p:extLst>
      <p:ext uri="{BB962C8B-B14F-4D97-AF65-F5344CB8AC3E}">
        <p14:creationId xmlns:p14="http://schemas.microsoft.com/office/powerpoint/2010/main" val="427251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Questa </a:t>
            </a:r>
            <a:r>
              <a:rPr lang="en-US" dirty="0" err="1"/>
              <a:t>è</a:t>
            </a:r>
            <a:r>
              <a:rPr lang="en-US" dirty="0"/>
              <a:t> la </a:t>
            </a:r>
            <a:r>
              <a:rPr lang="en-US" dirty="0" err="1"/>
              <a:t>seconda</a:t>
            </a:r>
            <a:r>
              <a:rPr lang="en-US" dirty="0"/>
              <a:t> </a:t>
            </a:r>
            <a:r>
              <a:rPr lang="en-US" dirty="0" err="1"/>
              <a:t>parte</a:t>
            </a:r>
            <a:r>
              <a:rPr lang="en-US" dirty="0"/>
              <a:t> del secondo modulo </a:t>
            </a:r>
            <a:r>
              <a:rPr lang="en-US" dirty="0" err="1"/>
              <a:t>sugli</a:t>
            </a:r>
            <a:r>
              <a:rPr lang="en-US" dirty="0"/>
              <a:t> </a:t>
            </a:r>
            <a:r>
              <a:rPr lang="en-US" dirty="0" err="1"/>
              <a:t>impatti</a:t>
            </a:r>
            <a:r>
              <a:rPr lang="en-US" dirty="0"/>
              <a:t> </a:t>
            </a:r>
            <a:r>
              <a:rPr lang="en-US" dirty="0" err="1"/>
              <a:t>dei</a:t>
            </a:r>
            <a:r>
              <a:rPr lang="en-US" dirty="0"/>
              <a:t> </a:t>
            </a:r>
            <a:r>
              <a:rPr lang="en-US" dirty="0" err="1"/>
              <a:t>cambiamenti</a:t>
            </a:r>
            <a:r>
              <a:rPr lang="en-US" dirty="0"/>
              <a:t> </a:t>
            </a:r>
            <a:r>
              <a:rPr lang="en-US" dirty="0" err="1"/>
              <a:t>climatici</a:t>
            </a:r>
            <a:r>
              <a:rPr lang="en-US" dirty="0"/>
              <a:t>. </a:t>
            </a:r>
          </a:p>
        </p:txBody>
      </p:sp>
      <p:sp>
        <p:nvSpPr>
          <p:cNvPr id="4" name="Slide Number Placeholder 3"/>
          <p:cNvSpPr>
            <a:spLocks noGrp="1"/>
          </p:cNvSpPr>
          <p:nvPr>
            <p:ph type="sldNum" sz="quarter" idx="5"/>
          </p:nvPr>
        </p:nvSpPr>
        <p:spPr/>
        <p:txBody>
          <a:bodyPr/>
          <a:lstStyle/>
          <a:p>
            <a:fld id="{E4346567-3369-0C4A-A16B-491FA808C044}" type="slidenum">
              <a:rPr lang="en-CH" smtClean="0"/>
              <a:t>1</a:t>
            </a:fld>
            <a:endParaRPr lang="en-CH"/>
          </a:p>
        </p:txBody>
      </p:sp>
    </p:spTree>
    <p:extLst>
      <p:ext uri="{BB962C8B-B14F-4D97-AF65-F5344CB8AC3E}">
        <p14:creationId xmlns:p14="http://schemas.microsoft.com/office/powerpoint/2010/main" val="23018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I cambiamenti climatici porteranno ad avere più giorni con temperature tropicali e più ondate di calore. Questo maggiore uso di aria condizionata potrebbe poi causare l’aumento di carenze energetiche e blackout. Dato che la maggior parte dell’energia è attualmente prodotta dalla combustione di combustibili fossili, un uso maggiore di energia per far funzionare l’aria condizionata contribuirà ad aumentare la quantità di gas serra nell’atmosfera. Come soluzione, le persone possono piantare alberi vicino al loro ufficio e alle loro abitazioni in modo da ottenere più ombra e tenersi freschi in modo naturale. Si possono anche usare ventilatori invece dell’aria condizionata quando non fa troppo caldo. Infatti, i ventilatori usano molta meno elettricità. Quando l’aria condizionata è necessaria, le persone possono risparmiare energia impostando il termostato a temperature meno fredde. La prima decisione avviene in negozio, comprando un modello di condizionatore che usa l’energia in modo più efficiente. </a:t>
            </a:r>
          </a:p>
          <a:p>
            <a:pPr fontAlgn="base"/>
            <a:endParaRPr lang="it-IT"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pPr fontAlgn="base"/>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10</a:t>
            </a:fld>
            <a:endParaRPr lang="en-CH"/>
          </a:p>
        </p:txBody>
      </p:sp>
    </p:spTree>
    <p:extLst>
      <p:ext uri="{BB962C8B-B14F-4D97-AF65-F5344CB8AC3E}">
        <p14:creationId xmlns:p14="http://schemas.microsoft.com/office/powerpoint/2010/main" val="295852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Già oggi, ondate di calore, tempeste violente, inquinamento dell’aria e malattie legate al clima mettono in pericolo le vite umane in molte aree del mondo. Il procedere del cambiamento climatico porterà a un aumento di questi pericoli. Alcune persone sono particolarmente a rischio, specialmente quelle povere, molto giovani o anziani, disabili, o coloro che vivono sulle zone costiere o in grandi città.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National Geographic. (n.d.). </a:t>
            </a:r>
            <a:r>
              <a:rPr lang="en-US" sz="1200" b="0" i="1" kern="1200" dirty="0">
                <a:solidFill>
                  <a:schemeClr val="tx1"/>
                </a:solidFill>
                <a:effectLst/>
                <a:latin typeface="+mn-lt"/>
                <a:ea typeface="+mn-ea"/>
                <a:cs typeface="+mn-cs"/>
              </a:rPr>
              <a:t>Half of All Species Are on the Move – And We're Feeling It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www.nationalgeographic.com</a:t>
            </a:r>
            <a:r>
              <a:rPr lang="en-US" sz="1200" b="0" kern="1200" dirty="0">
                <a:solidFill>
                  <a:schemeClr val="tx1"/>
                </a:solidFill>
                <a:effectLst/>
                <a:latin typeface="+mn-lt"/>
                <a:ea typeface="+mn-ea"/>
                <a:cs typeface="+mn-cs"/>
              </a:rPr>
              <a:t>/news/2017/04/climate-change-species-migration-disease/</a:t>
            </a:r>
            <a:endParaRPr lang="en-CH"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11</a:t>
            </a:fld>
            <a:endParaRPr lang="en-CH"/>
          </a:p>
        </p:txBody>
      </p:sp>
    </p:spTree>
    <p:extLst>
      <p:ext uri="{BB962C8B-B14F-4D97-AF65-F5344CB8AC3E}">
        <p14:creationId xmlns:p14="http://schemas.microsoft.com/office/powerpoint/2010/main" val="89934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Le ondate di calore mettono a disagio tutti, ma per gli infanti, i bambini piccoli, gli anziani, e per le persone già malate, possono essere specialmente pericolose. Il caldo estremo può causare malattie quali crampi da caldo e colpi di calore, e in casi estremi anche la morte. L’ondata di caldo del 2003 ha causato circa 50'000 morti in Europa, e l’ondata di calore che ha investito gli Stati Uniti nel 1995 ha causato 600 morti solo nella città Chicago. </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Osservando i dati possiamo vedere come negli Stati Uniti le ondate di calore causano più morti ogni anno che uragani, tornado, inondazioni e terremoti messi insieme. Viceversa, mentre la temperatura media mondiale aumenta, il numero di malattie e morti causate dal freddo estremo, come l’ipotermia e il congelamento, potrebbero diminuire. </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Le comunità afflitte da ondate di calore dovrebbero prendere precauzioni nei giorni caldi in modo da restare al fresco. Le città possono anche instaurare sistemi di avviso per le ondate di calore e ricoveri climatizzati dove le persone possono stare al fresco.</a:t>
            </a:r>
            <a:endParaRPr lang="en-CH" sz="1200" kern="1200" dirty="0">
              <a:solidFill>
                <a:schemeClr val="tx1"/>
              </a:solidFill>
              <a:effectLst/>
              <a:latin typeface="+mn-lt"/>
              <a:ea typeface="+mn-ea"/>
              <a:cs typeface="+mn-cs"/>
            </a:endParaRP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endParaRPr lang="en-CH" dirty="0"/>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National Geographic. (n.d.). </a:t>
            </a:r>
            <a:r>
              <a:rPr lang="en-US" sz="1200" b="0" i="1" kern="1200" dirty="0">
                <a:solidFill>
                  <a:schemeClr val="tx1"/>
                </a:solidFill>
                <a:effectLst/>
                <a:latin typeface="+mn-lt"/>
                <a:ea typeface="+mn-ea"/>
                <a:cs typeface="+mn-cs"/>
              </a:rPr>
              <a:t>Half of All Species Are on the Move – And We're Feeling It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www.nationalgeographic.com</a:t>
            </a:r>
            <a:r>
              <a:rPr lang="en-US" sz="1200" b="0" kern="1200" dirty="0">
                <a:solidFill>
                  <a:schemeClr val="tx1"/>
                </a:solidFill>
                <a:effectLst/>
                <a:latin typeface="+mn-lt"/>
                <a:ea typeface="+mn-ea"/>
                <a:cs typeface="+mn-cs"/>
              </a:rPr>
              <a:t>/news/2017/04/climate-change-species-migration-disease/</a:t>
            </a:r>
            <a:endParaRPr lang="en-CH" sz="1200" b="1"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12</a:t>
            </a:fld>
            <a:endParaRPr lang="en-CH"/>
          </a:p>
        </p:txBody>
      </p:sp>
    </p:spTree>
    <p:extLst>
      <p:ext uri="{BB962C8B-B14F-4D97-AF65-F5344CB8AC3E}">
        <p14:creationId xmlns:p14="http://schemas.microsoft.com/office/powerpoint/2010/main" val="135936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Forse conoscete qualcuno con l’asma, o forse avete questa condizione voi stessi. Certi tipi di inquinanti atmosferici, come l’ozono, possono causare asma e altre condizioni polmonari ancora peggiori. </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L’ozono trovato nelle zone di alta atmosfera che abbiamo studiato sino ad adesso è chiamato “ozono buono” perché, come abbiamo visto nel primo modulo, protegge la vita sulla Terra dai dannosi raggi ultravioletti. L’ozono può anche essere trovato vicino alla superficie terrestre, dov’è considerato “ozono cattivo”. Questo nome è dato dal fatto che a basse quote l’ozono è l’ingrediente principale dello smog, ed è quindi dannoso per le persone che lo respirano. L’ozono cattivo è creato dagli inquinanti i quali lo trasformano con reazioni chimiche nell’atmosfera. È probabile che i cambiamenti climatici aumenteranno la quantità di ozono cattivo nell’aria. Questo è dovuto al fatto che quando le temperature sono più calde si crea più ozono.</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Ci si può informare sulle previsioni della qualità giornaliera dell’aria leggendo il giornale, in TV o sui siti meteo o sul sito dell’agenzia regionale per la protezione dell’ambiente (ARPAT). Quando i livelli di ozono sono alti, si dovrebbe stare attenti a non fare esercizio o lavorare all’aria aperta.  </a:t>
            </a:r>
            <a:endParaRPr lang="en-CH" sz="1200" kern="1200" dirty="0">
              <a:solidFill>
                <a:schemeClr val="tx1"/>
              </a:solidFill>
              <a:effectLst/>
              <a:latin typeface="+mn-lt"/>
              <a:ea typeface="+mn-ea"/>
              <a:cs typeface="+mn-cs"/>
            </a:endParaRP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endParaRPr lang="en-CH" dirty="0"/>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National Geographic. (n.d.). </a:t>
            </a:r>
            <a:r>
              <a:rPr lang="en-US" sz="1200" b="0" i="1" kern="1200" dirty="0">
                <a:solidFill>
                  <a:schemeClr val="tx1"/>
                </a:solidFill>
                <a:effectLst/>
                <a:latin typeface="+mn-lt"/>
                <a:ea typeface="+mn-ea"/>
                <a:cs typeface="+mn-cs"/>
              </a:rPr>
              <a:t>Half of All Species Are on the Move – And We're Feeling It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www.nationalgeographic.com</a:t>
            </a:r>
            <a:r>
              <a:rPr lang="en-US" sz="1200" b="0" kern="1200" dirty="0">
                <a:solidFill>
                  <a:schemeClr val="tx1"/>
                </a:solidFill>
                <a:effectLst/>
                <a:latin typeface="+mn-lt"/>
                <a:ea typeface="+mn-ea"/>
                <a:cs typeface="+mn-cs"/>
              </a:rPr>
              <a:t>/news/2017/04/climate-change-species-migration-disease/</a:t>
            </a:r>
            <a:endParaRPr lang="en-CH" sz="1200" b="1"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13</a:t>
            </a:fld>
            <a:endParaRPr lang="en-CH"/>
          </a:p>
        </p:txBody>
      </p:sp>
    </p:spTree>
    <p:extLst>
      <p:ext uri="{BB962C8B-B14F-4D97-AF65-F5344CB8AC3E}">
        <p14:creationId xmlns:p14="http://schemas.microsoft.com/office/powerpoint/2010/main" val="35366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I cambiamenti climatici possono aumentare la diffusione di malattie infettive. L’aumento della temperatura implica una migrazione dei portatori di queste malattie, come le zanzare, che da zone più calde iniziano ad espandere il loro territorio verso zone più fredde dove prima </a:t>
            </a:r>
            <a:r>
              <a:rPr lang="it-IT" sz="1200" u="none" kern="1200" dirty="0">
                <a:solidFill>
                  <a:schemeClr val="tx1"/>
                </a:solidFill>
                <a:effectLst/>
                <a:latin typeface="+mn-lt"/>
                <a:ea typeface="+mn-ea"/>
                <a:cs typeface="+mn-cs"/>
              </a:rPr>
              <a:t>queste malattie non erano comuni. Questo porta all’espansione della zona di infezione di molte malattie pericolose. </a:t>
            </a:r>
            <a:endParaRPr lang="en-CH" sz="1200" u="none" kern="1200" dirty="0">
              <a:solidFill>
                <a:schemeClr val="tx1"/>
              </a:solidFill>
              <a:effectLst/>
              <a:latin typeface="+mn-lt"/>
              <a:ea typeface="+mn-ea"/>
              <a:cs typeface="+mn-cs"/>
            </a:endParaRPr>
          </a:p>
          <a:p>
            <a:pPr fontAlgn="base"/>
            <a:r>
              <a:rPr lang="it-IT" sz="1200" u="none" kern="1200" dirty="0">
                <a:solidFill>
                  <a:schemeClr val="tx1"/>
                </a:solidFill>
                <a:effectLst/>
                <a:latin typeface="+mn-lt"/>
                <a:ea typeface="+mn-ea"/>
                <a:cs typeface="+mn-cs"/>
              </a:rPr>
              <a:t>Inoltre, con l’aumento delle temperature invernali, zecche e zanzare infette possono sopravvivere a lungo per tutto il corso dell’anno, e possono espandere la loro zona di infezione, mettendo a rischio un maggior numero di persone. </a:t>
            </a:r>
          </a:p>
          <a:p>
            <a:pPr fontAlgn="base"/>
            <a:r>
              <a:rPr lang="it-IT" sz="1200" u="none" kern="1200" dirty="0">
                <a:solidFill>
                  <a:schemeClr val="tx1"/>
                </a:solidFill>
                <a:effectLst/>
                <a:latin typeface="+mn-lt"/>
                <a:ea typeface="+mn-ea"/>
                <a:cs typeface="+mn-cs"/>
              </a:rPr>
              <a:t>Un grande problema in questo senso è la malaria, una malattia mortale diffusa dalle zanzare in molti paesi caldi e umidi. </a:t>
            </a:r>
            <a:endParaRPr lang="en-CH" sz="1200" u="none" kern="1200" dirty="0">
              <a:solidFill>
                <a:schemeClr val="tx1"/>
              </a:solidFill>
              <a:effectLst/>
              <a:latin typeface="+mn-lt"/>
              <a:ea typeface="+mn-ea"/>
              <a:cs typeface="+mn-cs"/>
            </a:endParaRPr>
          </a:p>
          <a:p>
            <a:pPr fontAlgn="base"/>
            <a:r>
              <a:rPr lang="it-IT" sz="1200" u="none" kern="1200" dirty="0">
                <a:solidFill>
                  <a:schemeClr val="tx1"/>
                </a:solidFill>
                <a:effectLst/>
                <a:latin typeface="+mn-lt"/>
                <a:ea typeface="+mn-ea"/>
                <a:cs typeface="+mn-cs"/>
              </a:rPr>
              <a:t>Bisogna quindi fare attenzione e prendere provvedimenti in modo da evitare di essere punti da zecche e zanzare. Le comunità afflitte possono anche prendere azioni concrete nel controllo delle zanzare, per esempio attraverso il prosciugamento dell’acqua stagna e delle paludi. È anche importante che i dottori conoscano i sintomi delle malattie infettive che si potrebbero espandere nella loro area, così da poterle diagnosticare e curare i propri pazienti.</a:t>
            </a:r>
          </a:p>
          <a:p>
            <a:pPr fontAlgn="base"/>
            <a:endParaRPr lang="it-IT" sz="1200" u="non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u="none"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National Geographic. (n.d.). </a:t>
            </a:r>
            <a:r>
              <a:rPr lang="en-US" sz="1200" b="0" i="1" kern="1200" dirty="0">
                <a:solidFill>
                  <a:schemeClr val="tx1"/>
                </a:solidFill>
                <a:effectLst/>
                <a:latin typeface="+mn-lt"/>
                <a:ea typeface="+mn-ea"/>
                <a:cs typeface="+mn-cs"/>
              </a:rPr>
              <a:t>Half of All Species Are on the Move – And We're Feeling It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www.nationalgeographic.com</a:t>
            </a:r>
            <a:r>
              <a:rPr lang="en-US" sz="1200" b="0" kern="1200" dirty="0">
                <a:solidFill>
                  <a:schemeClr val="tx1"/>
                </a:solidFill>
                <a:effectLst/>
                <a:latin typeface="+mn-lt"/>
                <a:ea typeface="+mn-ea"/>
                <a:cs typeface="+mn-cs"/>
              </a:rPr>
              <a:t>/news/2017/04/climate-change-species-migration-disease/</a:t>
            </a:r>
            <a:endParaRPr lang="en-CH" sz="1200" b="1" kern="1200" dirty="0">
              <a:solidFill>
                <a:schemeClr val="tx1"/>
              </a:solidFill>
              <a:effectLst/>
              <a:latin typeface="+mn-lt"/>
              <a:ea typeface="+mn-ea"/>
              <a:cs typeface="+mn-cs"/>
            </a:endParaRPr>
          </a:p>
          <a:p>
            <a:pPr fontAlgn="base"/>
            <a:endParaRPr lang="en-CH" sz="1200" u="none"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14</a:t>
            </a:fld>
            <a:endParaRPr lang="en-CH"/>
          </a:p>
        </p:txBody>
      </p:sp>
    </p:spTree>
    <p:extLst>
      <p:ext uri="{BB962C8B-B14F-4D97-AF65-F5344CB8AC3E}">
        <p14:creationId xmlns:p14="http://schemas.microsoft.com/office/powerpoint/2010/main" val="294050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Quelli che abbiamo visto nella prima parte del secondo modulo sono i segni dei cambiamenti climatici. Questi segni ci mostrano come, oltre all’aumento delle temperature e dell’ anidride carbonica nell’aria, il cambiamento sta già mostrando conseguenze sulla natura che ci circonda.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questa seconda parte vedremo come questi impatti hanno avuto o avranno diversi effetti sulle persone e sull’ambiente in particolare sull’agricoltura, sulle riserve di acqua, sull’energia e sulla salute. Alcuni degli impatti che abbiamo già visto, come uragani più forti e pericolose ondate di calore, possono essere mortali per l’uomo. Altri, come l’acidificazione dell’acqua, avranno effetti diretti solo su gli ecosistemi afflitti, e non sull’uomo. Alcuni effetti, come l’allungamento della stagione di crescita dei raccolti, potrebbero anche essere positivi (per l’uomo). Tuttavia, mentre la Terra si riscalda sempre di più, ci si aspetta che gli effetti negativi superino in magnitudine quelli positivi.</a:t>
            </a:r>
            <a:endParaRPr lang="en-CH" sz="1200" kern="1200" dirty="0">
              <a:solidFill>
                <a:schemeClr val="tx1"/>
              </a:solidFill>
              <a:effectLst/>
              <a:latin typeface="+mn-lt"/>
              <a:ea typeface="+mn-ea"/>
              <a:cs typeface="+mn-cs"/>
            </a:endParaRP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endParaRPr lang="en-CH"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2</a:t>
            </a:fld>
            <a:endParaRPr lang="en-CH"/>
          </a:p>
        </p:txBody>
      </p:sp>
    </p:spTree>
    <p:extLst>
      <p:ext uri="{BB962C8B-B14F-4D97-AF65-F5344CB8AC3E}">
        <p14:creationId xmlns:p14="http://schemas.microsoft.com/office/powerpoint/2010/main" val="338261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I raccolti che cresciamo per nutrirci hanno bisogno di condizioni specifiche per prosperare, tra cui le giuste temperature e la giusta quantità di acqua. </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I cambiamenti climatici potrebbero avere effetti sia positivi che negativi sui raccolti. Per esempio, le regioni più a Nord, come l’Europa settentrionale, hanno generalmente temperature basse per tutto il corso dell’anno. Un riscaldamento del clima aiuterebbe quindi la crescita dei raccolti. Viceversa, nell’Europa meridionale le temperature sono già calde, e un riscaldamento ulteriore porterebbe al danneggiamento della crescita dei raccolti. I cambiamenti climatici avranno anche effetti sull’agricoltura e sull’approvvigionamento alimentare in molti altri modi, come ad esempio attraverso il cambiamento negli andamenti delle precipitazioni. </a:t>
            </a:r>
          </a:p>
          <a:p>
            <a:pPr fontAlgn="base"/>
            <a:endParaRPr lang="it-IT"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a:t>
            </a:r>
            <a:r>
              <a:rPr lang="en-US" sz="1200" kern="1200" dirty="0" err="1">
                <a:solidFill>
                  <a:schemeClr val="tx1"/>
                </a:solidFill>
                <a:effectLst/>
                <a:latin typeface="+mn-lt"/>
                <a:ea typeface="+mn-ea"/>
                <a:cs typeface="+mn-cs"/>
              </a:rPr>
              <a:t>Goddarth</a:t>
            </a:r>
            <a:r>
              <a:rPr lang="en-US" sz="1200" kern="1200" dirty="0">
                <a:solidFill>
                  <a:schemeClr val="tx1"/>
                </a:solidFill>
                <a:effectLst/>
                <a:latin typeface="+mn-lt"/>
                <a:ea typeface="+mn-ea"/>
                <a:cs typeface="+mn-cs"/>
              </a:rPr>
              <a:t> Space Flight Center. (n.d.). </a:t>
            </a:r>
            <a:r>
              <a:rPr lang="en-US" sz="1200" i="1" kern="1200" dirty="0" err="1">
                <a:solidFill>
                  <a:schemeClr val="tx1"/>
                </a:solidFill>
                <a:effectLst/>
                <a:latin typeface="+mn-lt"/>
                <a:ea typeface="+mn-ea"/>
                <a:cs typeface="+mn-cs"/>
              </a:rPr>
              <a:t>Agricolture</a:t>
            </a:r>
            <a:r>
              <a:rPr lang="en-U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gpm.nasa.gov</a:t>
            </a:r>
            <a:r>
              <a:rPr lang="en-US" sz="1200" kern="1200" dirty="0">
                <a:solidFill>
                  <a:schemeClr val="tx1"/>
                </a:solidFill>
                <a:effectLst/>
                <a:latin typeface="+mn-lt"/>
                <a:ea typeface="+mn-ea"/>
                <a:cs typeface="+mn-cs"/>
              </a:rPr>
              <a:t>/applications/agriculture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a:t>
            </a:r>
            <a:r>
              <a:rPr lang="en-US" sz="1200" kern="1200" dirty="0" err="1">
                <a:solidFill>
                  <a:schemeClr val="tx1"/>
                </a:solidFill>
                <a:effectLst/>
                <a:latin typeface="+mn-lt"/>
                <a:ea typeface="+mn-ea"/>
                <a:cs typeface="+mn-cs"/>
              </a:rPr>
              <a:t>Goddarth</a:t>
            </a:r>
            <a:r>
              <a:rPr lang="en-US" sz="1200" kern="1200" dirty="0">
                <a:solidFill>
                  <a:schemeClr val="tx1"/>
                </a:solidFill>
                <a:effectLst/>
                <a:latin typeface="+mn-lt"/>
                <a:ea typeface="+mn-ea"/>
                <a:cs typeface="+mn-cs"/>
              </a:rPr>
              <a:t> Space Flight Center. (n.d.). </a:t>
            </a:r>
            <a:r>
              <a:rPr lang="en-US" sz="1200" i="1" kern="1200" dirty="0">
                <a:solidFill>
                  <a:schemeClr val="tx1"/>
                </a:solidFill>
                <a:effectLst/>
                <a:latin typeface="+mn-lt"/>
                <a:ea typeface="+mn-ea"/>
                <a:cs typeface="+mn-cs"/>
              </a:rPr>
              <a:t>Soil Moisture</a:t>
            </a:r>
            <a:r>
              <a:rPr lang="en-US" sz="1200" kern="1200" dirty="0">
                <a:solidFill>
                  <a:schemeClr val="tx1"/>
                </a:solidFill>
                <a:effectLst/>
                <a:latin typeface="+mn-lt"/>
                <a:ea typeface="+mn-ea"/>
                <a:cs typeface="+mn-cs"/>
              </a:rPr>
              <a:t>.</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gpm.nasa.gov</a:t>
            </a:r>
            <a:r>
              <a:rPr lang="en-US" sz="1200" kern="1200" dirty="0">
                <a:solidFill>
                  <a:schemeClr val="tx1"/>
                </a:solidFill>
                <a:effectLst/>
                <a:latin typeface="+mn-lt"/>
                <a:ea typeface="+mn-ea"/>
                <a:cs typeface="+mn-cs"/>
              </a:rPr>
              <a:t>/applications/soil-moisture </a:t>
            </a:r>
            <a:endParaRPr lang="en-CH" sz="1200" kern="1200" dirty="0">
              <a:solidFill>
                <a:schemeClr val="tx1"/>
              </a:solidFill>
              <a:effectLst/>
              <a:latin typeface="+mn-lt"/>
              <a:ea typeface="+mn-ea"/>
              <a:cs typeface="+mn-cs"/>
            </a:endParaRPr>
          </a:p>
          <a:p>
            <a:pPr fontAlgn="base"/>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3</a:t>
            </a:fld>
            <a:endParaRPr lang="en-CH"/>
          </a:p>
        </p:txBody>
      </p:sp>
    </p:spTree>
    <p:extLst>
      <p:ext uri="{BB962C8B-B14F-4D97-AF65-F5344CB8AC3E}">
        <p14:creationId xmlns:p14="http://schemas.microsoft.com/office/powerpoint/2010/main" val="138389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I cambiamenti climatici potrebbero riscaldare il clima a tal punto da essere nocivo per certe colture, mentre l’aumento dei periodi di siccità potrebbe ridurre ulteriormente la quantità di acqua disponibile per l’irrigazione. Come menzionato nella prima parte del secondo modulo, i cambiamenti climatici causeranno anche un’intensificazione di tempeste e conseguenti inondazioni, che potrebbero danneggiare i raccolti delle zone colpite. Temperature più alte e cambiamenti negli andamenti delle precipitazioni piovose potrebbero anche favorire l’espansione di erbacce, organismi infestanti e parassiti in nuove aree, prima protette dal freddo o da una bassa umidità del suolo. È stato calcolato che se la temperatura globale aumentasse di altri 2°C, la produzione di mais in molte aree potrebbe subirebbe riduzioni del 10-30%.</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La soluzione più immediata a questo problema sarebbe l’azzeramento immediato delle emissioni di gas serra. Inoltre, i contadini potrebbero essere meglio preparati a questi cambiamenti con la semina e crescita di raccolti in periodi diversi dell’anno, o attraverso la semina di colture che possono sopravvivere meglio in condizioni calde e secche.</a:t>
            </a:r>
          </a:p>
          <a:p>
            <a:pPr fontAlgn="base"/>
            <a:endParaRPr lang="it-IT"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a:t>
            </a:r>
            <a:r>
              <a:rPr lang="en-US" sz="1200" kern="1200" dirty="0" err="1">
                <a:solidFill>
                  <a:schemeClr val="tx1"/>
                </a:solidFill>
                <a:effectLst/>
                <a:latin typeface="+mn-lt"/>
                <a:ea typeface="+mn-ea"/>
                <a:cs typeface="+mn-cs"/>
              </a:rPr>
              <a:t>Goddarth</a:t>
            </a:r>
            <a:r>
              <a:rPr lang="en-US" sz="1200" kern="1200" dirty="0">
                <a:solidFill>
                  <a:schemeClr val="tx1"/>
                </a:solidFill>
                <a:effectLst/>
                <a:latin typeface="+mn-lt"/>
                <a:ea typeface="+mn-ea"/>
                <a:cs typeface="+mn-cs"/>
              </a:rPr>
              <a:t> Space Flight Center. (n.d.). </a:t>
            </a:r>
            <a:r>
              <a:rPr lang="en-US" sz="1200" i="1" kern="1200" dirty="0" err="1">
                <a:solidFill>
                  <a:schemeClr val="tx1"/>
                </a:solidFill>
                <a:effectLst/>
                <a:latin typeface="+mn-lt"/>
                <a:ea typeface="+mn-ea"/>
                <a:cs typeface="+mn-cs"/>
              </a:rPr>
              <a:t>Agricolture</a:t>
            </a:r>
            <a:r>
              <a:rPr lang="en-U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gpm.nasa.gov</a:t>
            </a:r>
            <a:r>
              <a:rPr lang="en-US" sz="1200" kern="1200" dirty="0">
                <a:solidFill>
                  <a:schemeClr val="tx1"/>
                </a:solidFill>
                <a:effectLst/>
                <a:latin typeface="+mn-lt"/>
                <a:ea typeface="+mn-ea"/>
                <a:cs typeface="+mn-cs"/>
              </a:rPr>
              <a:t>/applications/agriculture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a:t>
            </a:r>
            <a:r>
              <a:rPr lang="en-US" sz="1200" kern="1200" dirty="0" err="1">
                <a:solidFill>
                  <a:schemeClr val="tx1"/>
                </a:solidFill>
                <a:effectLst/>
                <a:latin typeface="+mn-lt"/>
                <a:ea typeface="+mn-ea"/>
                <a:cs typeface="+mn-cs"/>
              </a:rPr>
              <a:t>Goddarth</a:t>
            </a:r>
            <a:r>
              <a:rPr lang="en-US" sz="1200" kern="1200" dirty="0">
                <a:solidFill>
                  <a:schemeClr val="tx1"/>
                </a:solidFill>
                <a:effectLst/>
                <a:latin typeface="+mn-lt"/>
                <a:ea typeface="+mn-ea"/>
                <a:cs typeface="+mn-cs"/>
              </a:rPr>
              <a:t> Space Flight Center. (n.d.). </a:t>
            </a:r>
            <a:r>
              <a:rPr lang="en-US" sz="1200" i="1" kern="1200" dirty="0">
                <a:solidFill>
                  <a:schemeClr val="tx1"/>
                </a:solidFill>
                <a:effectLst/>
                <a:latin typeface="+mn-lt"/>
                <a:ea typeface="+mn-ea"/>
                <a:cs typeface="+mn-cs"/>
              </a:rPr>
              <a:t>Soil Moisture</a:t>
            </a:r>
            <a:r>
              <a:rPr lang="en-US" sz="1200" kern="1200" dirty="0">
                <a:solidFill>
                  <a:schemeClr val="tx1"/>
                </a:solidFill>
                <a:effectLst/>
                <a:latin typeface="+mn-lt"/>
                <a:ea typeface="+mn-ea"/>
                <a:cs typeface="+mn-cs"/>
              </a:rPr>
              <a:t>.</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gpm.nasa.gov</a:t>
            </a:r>
            <a:r>
              <a:rPr lang="en-US" sz="1200" kern="1200" dirty="0">
                <a:solidFill>
                  <a:schemeClr val="tx1"/>
                </a:solidFill>
                <a:effectLst/>
                <a:latin typeface="+mn-lt"/>
                <a:ea typeface="+mn-ea"/>
                <a:cs typeface="+mn-cs"/>
              </a:rPr>
              <a:t>/applications/soil-moisture </a:t>
            </a:r>
            <a:endParaRPr lang="en-CH" sz="1200" kern="1200" dirty="0">
              <a:solidFill>
                <a:schemeClr val="tx1"/>
              </a:solidFill>
              <a:effectLst/>
              <a:latin typeface="+mn-lt"/>
              <a:ea typeface="+mn-ea"/>
              <a:cs typeface="+mn-cs"/>
            </a:endParaRPr>
          </a:p>
          <a:p>
            <a:pPr fontAlgn="base"/>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4</a:t>
            </a:fld>
            <a:endParaRPr lang="en-CH"/>
          </a:p>
        </p:txBody>
      </p:sp>
    </p:spTree>
    <p:extLst>
      <p:ext uri="{BB962C8B-B14F-4D97-AF65-F5344CB8AC3E}">
        <p14:creationId xmlns:p14="http://schemas.microsoft.com/office/powerpoint/2010/main" val="44432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Molte parti del mondo ricevono già poca acqua, e i cambiamenti climatici potrebbero peggiorare ulteriormente questo problema. </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Molti degli impatti che abbiamo visto, come l’aumento delle temperature, i cambiamenti negli andamenti delle precipitazioni e gli aumenti dei periodi di siccità, potrebbero influenzare la quantità di acqua presente in laghi, fiumi, e ruscelli, come per altro la quantità di acqua che penetra il suolo per andare a riempire i bacini di acqua sotterranea (o falde acquifere). </a:t>
            </a:r>
          </a:p>
          <a:p>
            <a:pPr fontAlgn="base"/>
            <a:endParaRPr lang="it-IT"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pPr fontAlgn="base"/>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5</a:t>
            </a:fld>
            <a:endParaRPr lang="en-CH"/>
          </a:p>
        </p:txBody>
      </p:sp>
    </p:spTree>
    <p:extLst>
      <p:ext uri="{BB962C8B-B14F-4D97-AF65-F5344CB8AC3E}">
        <p14:creationId xmlns:p14="http://schemas.microsoft.com/office/powerpoint/2010/main" val="192322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Una diminuzione nelle riserve di acqua implica meno risorse idriche nelle falde acquifere e nei bacini idrici normalmente usati per far fronte alla domanda di acqua potabile della popolazione. Questo potrebbe causare, nei periodi di siccità, grandi disagi per le comunità colpite, che non solo non avrebbero acqua per irrigare i campi, ma neanche per bere.</a:t>
            </a:r>
          </a:p>
          <a:p>
            <a:pPr fontAlgn="base"/>
            <a:endParaRPr lang="it-IT"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Nel 2007, una grande siccità colpì la parte sudorientale degli Stati Uniti. Il Lago </a:t>
            </a:r>
            <a:r>
              <a:rPr lang="it-IT" sz="1200" kern="1200" dirty="0" err="1">
                <a:solidFill>
                  <a:schemeClr val="tx1"/>
                </a:solidFill>
                <a:effectLst/>
                <a:latin typeface="+mn-lt"/>
                <a:ea typeface="+mn-ea"/>
                <a:cs typeface="+mn-cs"/>
              </a:rPr>
              <a:t>Lanier</a:t>
            </a:r>
            <a:r>
              <a:rPr lang="it-IT" sz="1200" kern="1200" dirty="0">
                <a:solidFill>
                  <a:schemeClr val="tx1"/>
                </a:solidFill>
                <a:effectLst/>
                <a:latin typeface="+mn-lt"/>
                <a:ea typeface="+mn-ea"/>
                <a:cs typeface="+mn-cs"/>
              </a:rPr>
              <a:t>, la principale fonte di acqua potabile di tutta la zona di Atlanta, si ridusse a livelli minimi di acqua. La popolazione dovette usare meno acqua in casa e nelle aziende. Si dovettero fare anche altre rinunce, tra cui non innaffiare i giardini e  i prati. Mentre il clima continua a cambiare, le persone potrebbero doversi preparare alla penuria di acqua imparando ad usarne di meno. </a:t>
            </a:r>
          </a:p>
          <a:p>
            <a:pPr fontAlgn="base"/>
            <a:endParaRPr lang="it-IT"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pPr fontAlgn="base"/>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6</a:t>
            </a:fld>
            <a:endParaRPr lang="en-CH"/>
          </a:p>
        </p:txBody>
      </p:sp>
    </p:spTree>
    <p:extLst>
      <p:ext uri="{BB962C8B-B14F-4D97-AF65-F5344CB8AC3E}">
        <p14:creationId xmlns:p14="http://schemas.microsoft.com/office/powerpoint/2010/main" val="33461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Molte regioni contano sullo scioglimento delle nevi e dei ghiacciai per riempire laghi, fiumi e ruscelli che permettono il riempimento costante delle riserve di acqua e forniscono acqua per irrigare i raccolti. Per esempio, molte parti degli Stati Uniti occidentali dipendono dall’acqua del fiume Colorado, il quale è alimentato dallo scioglimento delle nevi delle Montagne Rocciose. Una riduzione della coltre nevosa invernale e uno scioglimento prematuro in primavera ridurrà la quantità di acqua che scorre nel Colorado e in molti altri fiumi.</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Le comunità devono trovare nuove risorse di acqua per avvedere i loro bisogni. Le persone potrebbero anche doversi adattare imparando ad usare meno acqua come vedremo nel terzo modulo del corso. </a:t>
            </a:r>
          </a:p>
          <a:p>
            <a:pPr fontAlgn="base"/>
            <a:endParaRPr lang="it-IT"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pPr fontAlgn="base"/>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7</a:t>
            </a:fld>
            <a:endParaRPr lang="en-CH"/>
          </a:p>
        </p:txBody>
      </p:sp>
    </p:spTree>
    <p:extLst>
      <p:ext uri="{BB962C8B-B14F-4D97-AF65-F5344CB8AC3E}">
        <p14:creationId xmlns:p14="http://schemas.microsoft.com/office/powerpoint/2010/main" val="382195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 cambiamenti climatici </a:t>
            </a:r>
            <a:r>
              <a:rPr lang="it-IT" b="0" dirty="0">
                <a:solidFill>
                  <a:srgbClr val="FF0000"/>
                </a:solidFill>
                <a:latin typeface="+mn-lt"/>
              </a:rPr>
              <a:t>avranno un impatto anche sulla quantità di energia di cui abbiamo bisogno e su </a:t>
            </a:r>
            <a:r>
              <a:rPr lang="it-IT" b="0" dirty="0">
                <a:latin typeface="+mn-lt"/>
              </a:rPr>
              <a:t>quando ne abbiamo bisogno</a:t>
            </a:r>
            <a:r>
              <a:rPr lang="it-IT" sz="1200" kern="1200" dirty="0">
                <a:solidFill>
                  <a:schemeClr val="tx1"/>
                </a:solidFill>
                <a:effectLst/>
                <a:latin typeface="+mn-lt"/>
                <a:ea typeface="+mn-ea"/>
                <a:cs typeface="+mn-cs"/>
              </a:rPr>
              <a:t>. Con un innalzamento delle temperature, più persone avranno bisogno di tenersi fresche usando l’aria condizionata, la quale usa molta elettricità. Allo stesso tempo, alcune comunità avranno bisogno di meno energia per riscaldare gli edifici in inverno visto che gli inverni potrebbero non essere più cosi freddi come un tempo. Inoltre, i cambiamenti climatici potrebbe anche mettere in difficoltà la produzione di certi tipi di energia, come quella idroelettrica.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8</a:t>
            </a:fld>
            <a:endParaRPr lang="en-CH"/>
          </a:p>
        </p:txBody>
      </p:sp>
    </p:spTree>
    <p:extLst>
      <p:ext uri="{BB962C8B-B14F-4D97-AF65-F5344CB8AC3E}">
        <p14:creationId xmlns:p14="http://schemas.microsoft.com/office/powerpoint/2010/main" val="723511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it-IT" sz="1200" kern="1200" dirty="0">
                <a:solidFill>
                  <a:schemeClr val="tx1"/>
                </a:solidFill>
                <a:effectLst/>
                <a:latin typeface="+mn-lt"/>
                <a:ea typeface="+mn-ea"/>
                <a:cs typeface="+mn-cs"/>
              </a:rPr>
              <a:t>Mentre i cambiamenti climatici causano una modifica negli andamenti delle precipitazioni, alcune aree che sono attualmente piene di acqua per produrre energia idroelettrica, come le Alpi, potrebbero non avere abbastanza acqua in futuro. Senza abbastanza acqua per la produzione di elettricità di cui hanno bisogno, queste aree potrebbero sperimentare carenze energetiche e blackout. Le popolazioni di queste zone potrebbero necessitare di altre fonti di energia per produrre l’elettricità di cui hanno bisogno, e se queste fonti fossero combustibili fossili come carbone, oli e gas naturali, altri gas serra sarebbero aggiunti all’atmosfera. Se i cambiamenti climatici dovessero iniziare ad avere effetti sulla produzione di energia idroelettrica, le comunità afflitte possono adattarsi usando meno energia, usando energia i modi più efficienti, o trovando altre fonti di energia rinnovabile. </a:t>
            </a:r>
          </a:p>
          <a:p>
            <a:pPr fontAlgn="base"/>
            <a:endParaRPr lang="it-IT"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Fonti:</a:t>
            </a:r>
            <a:endParaRPr lang="en-CH" sz="1200" kern="1200">
              <a:solidFill>
                <a:schemeClr val="tx1"/>
              </a:solidFill>
              <a:effectLst/>
              <a:latin typeface="+mn-lt"/>
              <a:ea typeface="+mn-ea"/>
              <a:cs typeface="+mn-cs"/>
            </a:endParaRPr>
          </a:p>
          <a:p>
            <a:pPr fontAlgn="base"/>
            <a:endParaRPr lang="it-IT" sz="120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Commissione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Europea</a:t>
            </a:r>
            <a:r>
              <a:rPr lang="en-US" sz="1200" b="0" kern="1200" dirty="0">
                <a:solidFill>
                  <a:schemeClr val="tx1"/>
                </a:solidFill>
                <a:effectLst/>
                <a:latin typeface="+mn-lt"/>
                <a:ea typeface="+mn-ea"/>
                <a:cs typeface="+mn-cs"/>
              </a:rPr>
              <a:t>. (n.d.). </a:t>
            </a:r>
            <a:r>
              <a:rPr lang="en-US" sz="1200" b="0" i="1" kern="1200" dirty="0">
                <a:solidFill>
                  <a:schemeClr val="tx1"/>
                </a:solidFill>
                <a:effectLst/>
                <a:latin typeface="+mn-lt"/>
                <a:ea typeface="+mn-ea"/>
                <a:cs typeface="+mn-cs"/>
              </a:rPr>
              <a:t>Le </a:t>
            </a:r>
            <a:r>
              <a:rPr lang="en-US" sz="1200" b="0" i="1" kern="1200" dirty="0" err="1">
                <a:solidFill>
                  <a:schemeClr val="tx1"/>
                </a:solidFill>
                <a:effectLst/>
                <a:latin typeface="+mn-lt"/>
                <a:ea typeface="+mn-ea"/>
                <a:cs typeface="+mn-cs"/>
              </a:rPr>
              <a:t>conseguenze</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dei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cambiamenti</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Cambiamenti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Climatici</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ec.europa.eu</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a:t>
            </a:r>
            <a:r>
              <a:rPr lang="en-US" sz="1200" b="0" kern="1200" dirty="0">
                <a:solidFill>
                  <a:schemeClr val="tx1"/>
                </a:solidFill>
                <a:effectLst/>
                <a:latin typeface="+mn-lt"/>
                <a:ea typeface="+mn-ea"/>
                <a:cs typeface="+mn-cs"/>
              </a:rPr>
              <a:t>/change/</a:t>
            </a:r>
            <a:r>
              <a:rPr lang="en-US" sz="1200" b="0" kern="1200" dirty="0" err="1">
                <a:solidFill>
                  <a:schemeClr val="tx1"/>
                </a:solidFill>
                <a:effectLst/>
                <a:latin typeface="+mn-lt"/>
                <a:ea typeface="+mn-ea"/>
                <a:cs typeface="+mn-cs"/>
              </a:rPr>
              <a:t>consequences_it</a:t>
            </a:r>
            <a:endParaRPr lang="en-CH"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EPA. (n.d.). </a:t>
            </a:r>
            <a:r>
              <a:rPr lang="en-US" sz="1200" b="0" i="1" kern="1200" dirty="0">
                <a:solidFill>
                  <a:schemeClr val="tx1"/>
                </a:solidFill>
                <a:effectLst/>
                <a:latin typeface="+mn-lt"/>
                <a:ea typeface="+mn-ea"/>
                <a:cs typeface="+mn-cs"/>
              </a:rPr>
              <a:t>Effects on People and the Environment</a:t>
            </a:r>
            <a:r>
              <a:rPr lang="en-US" sz="1200" b="0" kern="1200" dirty="0">
                <a:solidFill>
                  <a:schemeClr val="tx1"/>
                </a:solidFill>
                <a:effectLst/>
                <a:latin typeface="+mn-lt"/>
                <a:ea typeface="+mn-ea"/>
                <a:cs typeface="+mn-cs"/>
              </a:rPr>
              <a:t>. https://</a:t>
            </a:r>
            <a:r>
              <a:rPr lang="en-US" sz="1200" b="0" kern="1200" dirty="0" err="1">
                <a:solidFill>
                  <a:schemeClr val="tx1"/>
                </a:solidFill>
                <a:effectLst/>
                <a:latin typeface="+mn-lt"/>
                <a:ea typeface="+mn-ea"/>
                <a:cs typeface="+mn-cs"/>
              </a:rPr>
              <a:t>archive.epa.gov</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climatechange</a:t>
            </a:r>
            <a:r>
              <a:rPr lang="en-US" sz="1200" b="0" kern="1200" dirty="0">
                <a:solidFill>
                  <a:schemeClr val="tx1"/>
                </a:solidFill>
                <a:effectLst/>
                <a:latin typeface="+mn-lt"/>
                <a:ea typeface="+mn-ea"/>
                <a:cs typeface="+mn-cs"/>
              </a:rPr>
              <a:t>/kids/impacts/effects/</a:t>
            </a:r>
            <a:r>
              <a:rPr lang="en-US" sz="1200" b="0" kern="1200" dirty="0" err="1">
                <a:solidFill>
                  <a:schemeClr val="tx1"/>
                </a:solidFill>
                <a:effectLst/>
                <a:latin typeface="+mn-lt"/>
                <a:ea typeface="+mn-ea"/>
                <a:cs typeface="+mn-cs"/>
              </a:rPr>
              <a:t>index.html</a:t>
            </a:r>
            <a:endParaRPr lang="en-CH"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Global Climate Change: How do we Know?</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NASA. (n.d.). </a:t>
            </a:r>
            <a:r>
              <a:rPr lang="en-US" sz="1200" i="1" kern="1200" dirty="0">
                <a:solidFill>
                  <a:schemeClr val="tx1"/>
                </a:solidFill>
                <a:effectLst/>
                <a:latin typeface="+mn-lt"/>
                <a:ea typeface="+mn-ea"/>
                <a:cs typeface="+mn-cs"/>
              </a:rPr>
              <a:t>The Effects of Climate Change.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climate.nasa.gov</a:t>
            </a:r>
            <a:r>
              <a:rPr lang="en-US" sz="1200" kern="1200" dirty="0">
                <a:solidFill>
                  <a:schemeClr val="tx1"/>
                </a:solidFill>
                <a:effectLst/>
                <a:latin typeface="+mn-lt"/>
                <a:ea typeface="+mn-ea"/>
                <a:cs typeface="+mn-cs"/>
              </a:rPr>
              <a:t>/evidence/</a:t>
            </a:r>
            <a:endParaRPr lang="en-CH" sz="1200" kern="1200" dirty="0">
              <a:solidFill>
                <a:schemeClr val="tx1"/>
              </a:solidFill>
              <a:effectLst/>
              <a:latin typeface="+mn-lt"/>
              <a:ea typeface="+mn-ea"/>
              <a:cs typeface="+mn-cs"/>
            </a:endParaRPr>
          </a:p>
          <a:p>
            <a:pPr fontAlgn="base"/>
            <a:r>
              <a:rPr lang="it-IT"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pPr fontAlgn="base"/>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4346567-3369-0C4A-A16B-491FA808C044}" type="slidenum">
              <a:rPr lang="en-CH" smtClean="0"/>
              <a:t>9</a:t>
            </a:fld>
            <a:endParaRPr lang="en-CH"/>
          </a:p>
        </p:txBody>
      </p:sp>
    </p:spTree>
    <p:extLst>
      <p:ext uri="{BB962C8B-B14F-4D97-AF65-F5344CB8AC3E}">
        <p14:creationId xmlns:p14="http://schemas.microsoft.com/office/powerpoint/2010/main" val="11253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1178-CA00-EC45-9018-791A215852BB}"/>
              </a:ext>
            </a:extLst>
          </p:cNvPr>
          <p:cNvSpPr>
            <a:spLocks noGrp="1"/>
          </p:cNvSpPr>
          <p:nvPr>
            <p:ph type="ctrTitle" hasCustomPrompt="1"/>
          </p:nvPr>
        </p:nvSpPr>
        <p:spPr>
          <a:xfrm>
            <a:off x="266700" y="136525"/>
            <a:ext cx="6629400" cy="881063"/>
          </a:xfrm>
        </p:spPr>
        <p:txBody>
          <a:bodyPr anchor="b"/>
          <a:lstStyle>
            <a:lvl1pPr algn="l">
              <a:defRPr sz="3400">
                <a:latin typeface="Comic Sans MS" panose="030F0902030302020204" pitchFamily="66" charset="0"/>
              </a:defRPr>
            </a:lvl1pPr>
          </a:lstStyle>
          <a:p>
            <a:r>
              <a:rPr lang="en-GB" dirty="0" err="1"/>
              <a:t>Lezione</a:t>
            </a:r>
            <a:r>
              <a:rPr lang="en-GB" dirty="0"/>
              <a:t> 1: </a:t>
            </a:r>
            <a:r>
              <a:rPr lang="en-GB" dirty="0" err="1"/>
              <a:t>Introduzione</a:t>
            </a:r>
            <a:endParaRPr lang="en-CH" dirty="0"/>
          </a:p>
        </p:txBody>
      </p:sp>
      <p:sp>
        <p:nvSpPr>
          <p:cNvPr id="3" name="Subtitle 2">
            <a:extLst>
              <a:ext uri="{FF2B5EF4-FFF2-40B4-BE49-F238E27FC236}">
                <a16:creationId xmlns:a16="http://schemas.microsoft.com/office/drawing/2014/main" id="{179D1C99-75CB-2E4D-A93C-A1320041930F}"/>
              </a:ext>
            </a:extLst>
          </p:cNvPr>
          <p:cNvSpPr>
            <a:spLocks noGrp="1"/>
          </p:cNvSpPr>
          <p:nvPr>
            <p:ph type="subTitle" idx="1" hasCustomPrompt="1"/>
          </p:nvPr>
        </p:nvSpPr>
        <p:spPr>
          <a:xfrm>
            <a:off x="1524000" y="1845129"/>
            <a:ext cx="9144000" cy="3779057"/>
          </a:xfrm>
          <a:prstGeom prst="rect">
            <a:avLst/>
          </a:prstGeom>
        </p:spPr>
        <p:txBody>
          <a:bodyPr/>
          <a:lstStyle>
            <a:lvl1pPr marL="457200" indent="-457200" algn="l">
              <a:buFont typeface="+mj-lt"/>
              <a:buAutoNum type="arabicPeriod"/>
              <a:defRPr sz="2400">
                <a:latin typeface="Comic Sans MS" panose="030F0902030302020204" pitchFamily="66"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Aumento</a:t>
            </a:r>
            <a:r>
              <a:rPr lang="en-GB" dirty="0"/>
              <a:t> </a:t>
            </a:r>
            <a:r>
              <a:rPr lang="en-GB" dirty="0" err="1"/>
              <a:t>della</a:t>
            </a:r>
            <a:r>
              <a:rPr lang="en-GB" dirty="0"/>
              <a:t> </a:t>
            </a:r>
            <a:r>
              <a:rPr lang="en-GB" dirty="0" err="1"/>
              <a:t>temperatura</a:t>
            </a:r>
            <a:r>
              <a:rPr lang="en-GB" dirty="0"/>
              <a:t> </a:t>
            </a:r>
            <a:r>
              <a:rPr lang="en-GB" dirty="0" err="1"/>
              <a:t>terrestre</a:t>
            </a:r>
            <a:endParaRPr lang="en-GB" dirty="0"/>
          </a:p>
          <a:p>
            <a:r>
              <a:rPr lang="en-GB" dirty="0" err="1"/>
              <a:t>Aumento</a:t>
            </a:r>
            <a:r>
              <a:rPr lang="en-GB" dirty="0"/>
              <a:t> </a:t>
            </a:r>
            <a:r>
              <a:rPr lang="en-GB" dirty="0" err="1"/>
              <a:t>dell’anidride</a:t>
            </a:r>
            <a:r>
              <a:rPr lang="en-GB" dirty="0"/>
              <a:t> </a:t>
            </a:r>
            <a:r>
              <a:rPr lang="en-GB" dirty="0" err="1"/>
              <a:t>carbonica</a:t>
            </a:r>
            <a:r>
              <a:rPr lang="en-GB" dirty="0"/>
              <a:t> </a:t>
            </a:r>
            <a:r>
              <a:rPr lang="en-GB" dirty="0" err="1"/>
              <a:t>nell’atmosfera</a:t>
            </a:r>
            <a:endParaRPr lang="en-GB" dirty="0"/>
          </a:p>
          <a:p>
            <a:r>
              <a:rPr lang="it-IT" noProof="0" dirty="0"/>
              <a:t>I due eventi sono collegati? </a:t>
            </a:r>
          </a:p>
          <a:p>
            <a:r>
              <a:rPr lang="it-IT" noProof="0" dirty="0"/>
              <a:t>Cos’è l’anidride carbonica?</a:t>
            </a:r>
          </a:p>
          <a:p>
            <a:r>
              <a:rPr lang="de-CH" noProof="0" dirty="0" err="1"/>
              <a:t>Possibili</a:t>
            </a:r>
            <a:r>
              <a:rPr lang="de-CH" noProof="0" dirty="0"/>
              <a:t> </a:t>
            </a:r>
            <a:r>
              <a:rPr lang="de-CH" noProof="0" dirty="0" err="1"/>
              <a:t>cause</a:t>
            </a:r>
            <a:r>
              <a:rPr lang="de-CH" noProof="0" dirty="0"/>
              <a:t> </a:t>
            </a:r>
            <a:r>
              <a:rPr lang="de-CH" noProof="0" dirty="0" err="1"/>
              <a:t>naturali</a:t>
            </a:r>
            <a:endParaRPr lang="en-GB" noProof="0" dirty="0"/>
          </a:p>
          <a:p>
            <a:r>
              <a:rPr lang="en-GB" noProof="0" dirty="0" err="1"/>
              <a:t>L’azione</a:t>
            </a:r>
            <a:r>
              <a:rPr lang="en-GB" noProof="0" dirty="0"/>
              <a:t> </a:t>
            </a:r>
            <a:r>
              <a:rPr lang="en-GB" noProof="0" dirty="0" err="1"/>
              <a:t>umana</a:t>
            </a:r>
            <a:endParaRPr lang="en-GB" noProof="0" dirty="0"/>
          </a:p>
          <a:p>
            <a:r>
              <a:rPr lang="en-GB" noProof="0" dirty="0" err="1"/>
              <a:t>Introduzione</a:t>
            </a:r>
            <a:r>
              <a:rPr lang="en-GB" noProof="0" dirty="0"/>
              <a:t> </a:t>
            </a:r>
            <a:r>
              <a:rPr lang="en-GB" noProof="0" dirty="0" err="1"/>
              <a:t>all’effetto</a:t>
            </a:r>
            <a:r>
              <a:rPr lang="en-GB" noProof="0" dirty="0"/>
              <a:t> </a:t>
            </a:r>
            <a:r>
              <a:rPr lang="en-GB" noProof="0" dirty="0" err="1"/>
              <a:t>serra</a:t>
            </a:r>
            <a:endParaRPr lang="en-GB" noProof="0" dirty="0"/>
          </a:p>
          <a:p>
            <a:r>
              <a:rPr lang="en-GB" noProof="0" dirty="0" err="1"/>
              <a:t>Introduzione</a:t>
            </a:r>
            <a:r>
              <a:rPr lang="en-GB" noProof="0" dirty="0"/>
              <a:t> </a:t>
            </a:r>
            <a:r>
              <a:rPr lang="en-GB" noProof="0" dirty="0" err="1"/>
              <a:t>agli</a:t>
            </a:r>
            <a:r>
              <a:rPr lang="en-GB" noProof="0" dirty="0"/>
              <a:t> </a:t>
            </a:r>
            <a:r>
              <a:rPr lang="en-GB" noProof="0" dirty="0" err="1"/>
              <a:t>impatti</a:t>
            </a:r>
            <a:r>
              <a:rPr lang="en-GB" noProof="0" dirty="0"/>
              <a:t> del </a:t>
            </a:r>
            <a:r>
              <a:rPr lang="en-GB" noProof="0" dirty="0" err="1"/>
              <a:t>cambiamento</a:t>
            </a:r>
            <a:r>
              <a:rPr lang="en-GB" noProof="0" dirty="0"/>
              <a:t> </a:t>
            </a:r>
            <a:r>
              <a:rPr lang="en-GB" noProof="0" dirty="0" err="1"/>
              <a:t>climatico</a:t>
            </a:r>
            <a:endParaRPr lang="en-GB" noProof="0" dirty="0"/>
          </a:p>
          <a:p>
            <a:endParaRPr lang="en-CH" dirty="0"/>
          </a:p>
        </p:txBody>
      </p:sp>
      <p:sp>
        <p:nvSpPr>
          <p:cNvPr id="4" name="Date Placeholder 3">
            <a:extLst>
              <a:ext uri="{FF2B5EF4-FFF2-40B4-BE49-F238E27FC236}">
                <a16:creationId xmlns:a16="http://schemas.microsoft.com/office/drawing/2014/main" id="{23750784-146A-2541-AC94-1B4147ED92C9}"/>
              </a:ext>
            </a:extLst>
          </p:cNvPr>
          <p:cNvSpPr>
            <a:spLocks noGrp="1"/>
          </p:cNvSpPr>
          <p:nvPr>
            <p:ph type="dt" sz="half" idx="10"/>
          </p:nvPr>
        </p:nvSpPr>
        <p:spPr/>
        <p:txBody>
          <a:bodyPr/>
          <a:lstStyle/>
          <a:p>
            <a:fld id="{E39C92AA-A5BD-F841-9517-DAC4613664AC}" type="datetime1">
              <a:rPr lang="it-IT" smtClean="0"/>
              <a:t>29/10/2021</a:t>
            </a:fld>
            <a:endParaRPr lang="en-CH"/>
          </a:p>
        </p:txBody>
      </p:sp>
      <p:sp>
        <p:nvSpPr>
          <p:cNvPr id="5" name="Footer Placeholder 4">
            <a:extLst>
              <a:ext uri="{FF2B5EF4-FFF2-40B4-BE49-F238E27FC236}">
                <a16:creationId xmlns:a16="http://schemas.microsoft.com/office/drawing/2014/main" id="{7BAA4069-DC85-A249-A7F0-3C7A851F5E62}"/>
              </a:ext>
            </a:extLst>
          </p:cNvPr>
          <p:cNvSpPr>
            <a:spLocks noGrp="1"/>
          </p:cNvSpPr>
          <p:nvPr>
            <p:ph type="ftr" sz="quarter" idx="11"/>
          </p:nvPr>
        </p:nvSpPr>
        <p:spPr/>
        <p:txBody>
          <a:bodyPr/>
          <a:lstStyle/>
          <a:p>
            <a:r>
              <a:rPr lang="en-GB"/>
              <a:t>Università degli Studi di Verona</a:t>
            </a:r>
            <a:endParaRPr lang="en-CH"/>
          </a:p>
        </p:txBody>
      </p:sp>
      <p:sp>
        <p:nvSpPr>
          <p:cNvPr id="6" name="Slide Number Placeholder 5">
            <a:extLst>
              <a:ext uri="{FF2B5EF4-FFF2-40B4-BE49-F238E27FC236}">
                <a16:creationId xmlns:a16="http://schemas.microsoft.com/office/drawing/2014/main" id="{4A6999B9-7E4F-9E4F-AA72-F49850010D52}"/>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24042528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01FD-80A0-0140-A9FF-6AC8B1FEBA78}"/>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A1E82CC9-A9F1-714D-A7EA-68E32D3DEACB}"/>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23E66555-F827-6D4D-BFE5-1D6E5F0F8A04}"/>
              </a:ext>
            </a:extLst>
          </p:cNvPr>
          <p:cNvSpPr>
            <a:spLocks noGrp="1"/>
          </p:cNvSpPr>
          <p:nvPr>
            <p:ph type="dt" sz="half" idx="10"/>
          </p:nvPr>
        </p:nvSpPr>
        <p:spPr/>
        <p:txBody>
          <a:bodyPr/>
          <a:lstStyle/>
          <a:p>
            <a:fld id="{0BF8EF42-63E3-3847-9D44-666E726FC76D}" type="datetime1">
              <a:rPr lang="it-IT" smtClean="0"/>
              <a:t>29/10/2021</a:t>
            </a:fld>
            <a:endParaRPr lang="en-CH"/>
          </a:p>
        </p:txBody>
      </p:sp>
      <p:sp>
        <p:nvSpPr>
          <p:cNvPr id="5" name="Footer Placeholder 4">
            <a:extLst>
              <a:ext uri="{FF2B5EF4-FFF2-40B4-BE49-F238E27FC236}">
                <a16:creationId xmlns:a16="http://schemas.microsoft.com/office/drawing/2014/main" id="{F69030CE-F6F4-7447-8F90-8C6CAB514998}"/>
              </a:ext>
            </a:extLst>
          </p:cNvPr>
          <p:cNvSpPr>
            <a:spLocks noGrp="1"/>
          </p:cNvSpPr>
          <p:nvPr>
            <p:ph type="ftr" sz="quarter" idx="11"/>
          </p:nvPr>
        </p:nvSpPr>
        <p:spPr/>
        <p:txBody>
          <a:bodyPr/>
          <a:lstStyle/>
          <a:p>
            <a:r>
              <a:rPr lang="en-GB"/>
              <a:t>Università degli Studi di Verona</a:t>
            </a:r>
            <a:endParaRPr lang="en-CH"/>
          </a:p>
        </p:txBody>
      </p:sp>
      <p:sp>
        <p:nvSpPr>
          <p:cNvPr id="6" name="Slide Number Placeholder 5">
            <a:extLst>
              <a:ext uri="{FF2B5EF4-FFF2-40B4-BE49-F238E27FC236}">
                <a16:creationId xmlns:a16="http://schemas.microsoft.com/office/drawing/2014/main" id="{AA2CA976-E934-B440-B134-C283D0994F8C}"/>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50268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25206-D5F6-6E43-BCFC-FE342E038F5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258064B2-2306-284E-AA7E-B9DAF76A34BA}"/>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466F47EC-EB01-934F-B9DD-3A9062F2F0CE}"/>
              </a:ext>
            </a:extLst>
          </p:cNvPr>
          <p:cNvSpPr>
            <a:spLocks noGrp="1"/>
          </p:cNvSpPr>
          <p:nvPr>
            <p:ph type="dt" sz="half" idx="10"/>
          </p:nvPr>
        </p:nvSpPr>
        <p:spPr/>
        <p:txBody>
          <a:bodyPr/>
          <a:lstStyle/>
          <a:p>
            <a:fld id="{A73EABCF-3BB1-7649-9E92-8BBE4EBA5980}" type="datetime1">
              <a:rPr lang="it-IT" smtClean="0"/>
              <a:t>29/10/2021</a:t>
            </a:fld>
            <a:endParaRPr lang="en-CH"/>
          </a:p>
        </p:txBody>
      </p:sp>
      <p:sp>
        <p:nvSpPr>
          <p:cNvPr id="5" name="Footer Placeholder 4">
            <a:extLst>
              <a:ext uri="{FF2B5EF4-FFF2-40B4-BE49-F238E27FC236}">
                <a16:creationId xmlns:a16="http://schemas.microsoft.com/office/drawing/2014/main" id="{FAFABF01-51F9-AB45-9C2D-BDB97A44CB7A}"/>
              </a:ext>
            </a:extLst>
          </p:cNvPr>
          <p:cNvSpPr>
            <a:spLocks noGrp="1"/>
          </p:cNvSpPr>
          <p:nvPr>
            <p:ph type="ftr" sz="quarter" idx="11"/>
          </p:nvPr>
        </p:nvSpPr>
        <p:spPr/>
        <p:txBody>
          <a:bodyPr/>
          <a:lstStyle/>
          <a:p>
            <a:r>
              <a:rPr lang="en-GB"/>
              <a:t>Università degli Studi di Verona</a:t>
            </a:r>
            <a:endParaRPr lang="en-CH"/>
          </a:p>
        </p:txBody>
      </p:sp>
      <p:sp>
        <p:nvSpPr>
          <p:cNvPr id="6" name="Slide Number Placeholder 5">
            <a:extLst>
              <a:ext uri="{FF2B5EF4-FFF2-40B4-BE49-F238E27FC236}">
                <a16:creationId xmlns:a16="http://schemas.microsoft.com/office/drawing/2014/main" id="{B6DA5D96-758E-B54E-AA1B-917F945251BF}"/>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16970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288B-4257-9248-8364-210D3B467376}"/>
              </a:ext>
            </a:extLst>
          </p:cNvPr>
          <p:cNvSpPr>
            <a:spLocks noGrp="1"/>
          </p:cNvSpPr>
          <p:nvPr>
            <p:ph type="title" hasCustomPrompt="1"/>
          </p:nvPr>
        </p:nvSpPr>
        <p:spPr>
          <a:xfrm>
            <a:off x="1351869" y="-1"/>
            <a:ext cx="9488261" cy="1325563"/>
          </a:xfrm>
        </p:spPr>
        <p:txBody>
          <a:bodyPr/>
          <a:lstStyle>
            <a:lvl1pPr algn="ctr">
              <a:defRPr lang="en-CH" sz="3200" b="1" kern="1200" dirty="0">
                <a:solidFill>
                  <a:schemeClr val="accent3"/>
                </a:solidFill>
                <a:effectLst/>
                <a:latin typeface="Comic Sans MS" panose="030F0902030302020204" pitchFamily="66" charset="0"/>
                <a:ea typeface="+mj-ea"/>
                <a:cs typeface="+mj-cs"/>
              </a:defRPr>
            </a:lvl1pPr>
          </a:lstStyle>
          <a:p>
            <a:r>
              <a:rPr lang="en-GB" dirty="0"/>
              <a:t>  </a:t>
            </a:r>
            <a:r>
              <a:rPr lang="en-GB" dirty="0" err="1"/>
              <a:t>Aumento</a:t>
            </a:r>
            <a:r>
              <a:rPr lang="en-GB" dirty="0"/>
              <a:t> </a:t>
            </a:r>
            <a:r>
              <a:rPr lang="en-GB" dirty="0" err="1"/>
              <a:t>della</a:t>
            </a:r>
            <a:r>
              <a:rPr lang="en-GB" dirty="0"/>
              <a:t> </a:t>
            </a:r>
            <a:r>
              <a:rPr lang="en-GB" dirty="0" err="1"/>
              <a:t>temperatura</a:t>
            </a:r>
            <a:r>
              <a:rPr lang="en-GB" dirty="0"/>
              <a:t> </a:t>
            </a:r>
            <a:r>
              <a:rPr lang="en-GB" dirty="0" err="1"/>
              <a:t>terrestre</a:t>
            </a:r>
            <a:endParaRPr lang="en-CH" dirty="0"/>
          </a:p>
        </p:txBody>
      </p:sp>
      <p:sp>
        <p:nvSpPr>
          <p:cNvPr id="3" name="Content Placeholder 2">
            <a:extLst>
              <a:ext uri="{FF2B5EF4-FFF2-40B4-BE49-F238E27FC236}">
                <a16:creationId xmlns:a16="http://schemas.microsoft.com/office/drawing/2014/main" id="{BB81FC4F-D25E-6946-989C-853FF912C6B8}"/>
              </a:ext>
            </a:extLst>
          </p:cNvPr>
          <p:cNvSpPr>
            <a:spLocks noGrp="1"/>
          </p:cNvSpPr>
          <p:nvPr>
            <p:ph idx="1"/>
          </p:nvPr>
        </p:nvSpPr>
        <p:spPr>
          <a:xfrm>
            <a:off x="505216" y="1665287"/>
            <a:ext cx="10515600" cy="4351338"/>
          </a:xfrm>
          <a:prstGeom prst="rect">
            <a:avLst/>
          </a:prstGeom>
        </p:spPr>
        <p:txBody>
          <a:bodyPr/>
          <a:lstStyle>
            <a:lvl1pPr marL="342900" marR="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en-CH" sz="2400" b="1" kern="1200" dirty="0" smtClean="0">
                <a:solidFill>
                  <a:schemeClr val="tx1"/>
                </a:solidFill>
                <a:effectLst/>
                <a:latin typeface="Comic Sans MS" panose="030F0902030302020204" pitchFamily="66" charset="0"/>
                <a:ea typeface="+mn-ea"/>
                <a:cs typeface="+mn-cs"/>
              </a:defRPr>
            </a:lvl1pPr>
          </a:lstStyle>
          <a:p>
            <a:pPr lvl="0"/>
            <a:endParaRPr lang="en-CH" dirty="0"/>
          </a:p>
        </p:txBody>
      </p:sp>
      <p:sp>
        <p:nvSpPr>
          <p:cNvPr id="4" name="Date Placeholder 3">
            <a:extLst>
              <a:ext uri="{FF2B5EF4-FFF2-40B4-BE49-F238E27FC236}">
                <a16:creationId xmlns:a16="http://schemas.microsoft.com/office/drawing/2014/main" id="{B68ABB2C-6B73-D240-BF63-23E44808851A}"/>
              </a:ext>
            </a:extLst>
          </p:cNvPr>
          <p:cNvSpPr>
            <a:spLocks noGrp="1"/>
          </p:cNvSpPr>
          <p:nvPr>
            <p:ph type="dt" sz="half" idx="10"/>
          </p:nvPr>
        </p:nvSpPr>
        <p:spPr/>
        <p:txBody>
          <a:bodyPr/>
          <a:lstStyle/>
          <a:p>
            <a:fld id="{4E7F49CC-F4B3-9C43-9BEF-D1C872271FE9}" type="datetime1">
              <a:rPr lang="it-IT" smtClean="0"/>
              <a:t>29/10/2021</a:t>
            </a:fld>
            <a:endParaRPr lang="en-CH"/>
          </a:p>
        </p:txBody>
      </p:sp>
      <p:sp>
        <p:nvSpPr>
          <p:cNvPr id="5" name="Footer Placeholder 4">
            <a:extLst>
              <a:ext uri="{FF2B5EF4-FFF2-40B4-BE49-F238E27FC236}">
                <a16:creationId xmlns:a16="http://schemas.microsoft.com/office/drawing/2014/main" id="{709F3452-D50C-2B45-9AA9-792D4D815843}"/>
              </a:ext>
            </a:extLst>
          </p:cNvPr>
          <p:cNvSpPr>
            <a:spLocks noGrp="1"/>
          </p:cNvSpPr>
          <p:nvPr>
            <p:ph type="ftr" sz="quarter" idx="11"/>
          </p:nvPr>
        </p:nvSpPr>
        <p:spPr/>
        <p:txBody>
          <a:bodyPr/>
          <a:lstStyle/>
          <a:p>
            <a:r>
              <a:rPr lang="en-GB"/>
              <a:t>Università degli Studi di Verona</a:t>
            </a:r>
            <a:endParaRPr lang="en-CH"/>
          </a:p>
        </p:txBody>
      </p:sp>
      <p:sp>
        <p:nvSpPr>
          <p:cNvPr id="6" name="Slide Number Placeholder 5">
            <a:extLst>
              <a:ext uri="{FF2B5EF4-FFF2-40B4-BE49-F238E27FC236}">
                <a16:creationId xmlns:a16="http://schemas.microsoft.com/office/drawing/2014/main" id="{180DD168-89F3-F148-ACB3-F1AA72028167}"/>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88325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38DF-3AFA-1A45-A78E-0E878E1ADC4E}"/>
              </a:ext>
            </a:extLst>
          </p:cNvPr>
          <p:cNvSpPr>
            <a:spLocks noGrp="1"/>
          </p:cNvSpPr>
          <p:nvPr>
            <p:ph type="title" hasCustomPrompt="1"/>
          </p:nvPr>
        </p:nvSpPr>
        <p:spPr>
          <a:xfrm>
            <a:off x="831850" y="1709738"/>
            <a:ext cx="10515600" cy="2852737"/>
          </a:xfrm>
        </p:spPr>
        <p:txBody>
          <a:bodyPr anchor="b"/>
          <a:lstStyle>
            <a:lvl1pPr>
              <a:defRPr sz="6000"/>
            </a:lvl1pPr>
          </a:lstStyle>
          <a:p>
            <a:r>
              <a:rPr lang="en-GB" dirty="0" err="1"/>
              <a:t>Programma</a:t>
            </a:r>
            <a:r>
              <a:rPr lang="en-GB" dirty="0"/>
              <a:t> di </a:t>
            </a:r>
            <a:r>
              <a:rPr lang="en-GB" dirty="0" err="1"/>
              <a:t>oggi</a:t>
            </a:r>
            <a:endParaRPr lang="en-CH" dirty="0"/>
          </a:p>
        </p:txBody>
      </p:sp>
      <p:sp>
        <p:nvSpPr>
          <p:cNvPr id="3" name="Text Placeholder 2">
            <a:extLst>
              <a:ext uri="{FF2B5EF4-FFF2-40B4-BE49-F238E27FC236}">
                <a16:creationId xmlns:a16="http://schemas.microsoft.com/office/drawing/2014/main" id="{20D1C45D-8B3B-1347-9B2D-44A1DB8A69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036616-D670-DB4B-9CB4-06BB1C247397}"/>
              </a:ext>
            </a:extLst>
          </p:cNvPr>
          <p:cNvSpPr>
            <a:spLocks noGrp="1"/>
          </p:cNvSpPr>
          <p:nvPr>
            <p:ph type="dt" sz="half" idx="10"/>
          </p:nvPr>
        </p:nvSpPr>
        <p:spPr/>
        <p:txBody>
          <a:bodyPr/>
          <a:lstStyle/>
          <a:p>
            <a:fld id="{4A3FA8F1-51FC-F541-BB5B-111EF1B43EC2}" type="datetime1">
              <a:rPr lang="it-IT" smtClean="0"/>
              <a:t>29/10/2021</a:t>
            </a:fld>
            <a:endParaRPr lang="en-CH"/>
          </a:p>
        </p:txBody>
      </p:sp>
      <p:sp>
        <p:nvSpPr>
          <p:cNvPr id="5" name="Footer Placeholder 4">
            <a:extLst>
              <a:ext uri="{FF2B5EF4-FFF2-40B4-BE49-F238E27FC236}">
                <a16:creationId xmlns:a16="http://schemas.microsoft.com/office/drawing/2014/main" id="{EDDD32B3-2143-A34E-8BE6-39B6FB2D34CF}"/>
              </a:ext>
            </a:extLst>
          </p:cNvPr>
          <p:cNvSpPr>
            <a:spLocks noGrp="1"/>
          </p:cNvSpPr>
          <p:nvPr>
            <p:ph type="ftr" sz="quarter" idx="11"/>
          </p:nvPr>
        </p:nvSpPr>
        <p:spPr/>
        <p:txBody>
          <a:bodyPr/>
          <a:lstStyle/>
          <a:p>
            <a:r>
              <a:rPr lang="en-GB"/>
              <a:t>Università degli Studi di Verona</a:t>
            </a:r>
            <a:endParaRPr lang="en-CH"/>
          </a:p>
        </p:txBody>
      </p:sp>
      <p:sp>
        <p:nvSpPr>
          <p:cNvPr id="6" name="Slide Number Placeholder 5">
            <a:extLst>
              <a:ext uri="{FF2B5EF4-FFF2-40B4-BE49-F238E27FC236}">
                <a16:creationId xmlns:a16="http://schemas.microsoft.com/office/drawing/2014/main" id="{DD4B4528-2A02-8C41-A46E-11D74D1C8239}"/>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28116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7554-07CE-EB4D-BD5B-29F2F2910B79}"/>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D110BA92-DCFC-9B49-B7FD-533B1F16822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76128841-0652-DB46-9F51-6023A45E6D3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EA3C8B37-523B-7244-8779-518EDA138DB6}"/>
              </a:ext>
            </a:extLst>
          </p:cNvPr>
          <p:cNvSpPr>
            <a:spLocks noGrp="1"/>
          </p:cNvSpPr>
          <p:nvPr>
            <p:ph type="dt" sz="half" idx="10"/>
          </p:nvPr>
        </p:nvSpPr>
        <p:spPr/>
        <p:txBody>
          <a:bodyPr/>
          <a:lstStyle/>
          <a:p>
            <a:fld id="{3E83823B-83E3-C34D-A5BC-A8CFABABF726}" type="datetime1">
              <a:rPr lang="it-IT" smtClean="0"/>
              <a:t>29/10/2021</a:t>
            </a:fld>
            <a:endParaRPr lang="en-CH"/>
          </a:p>
        </p:txBody>
      </p:sp>
      <p:sp>
        <p:nvSpPr>
          <p:cNvPr id="6" name="Footer Placeholder 5">
            <a:extLst>
              <a:ext uri="{FF2B5EF4-FFF2-40B4-BE49-F238E27FC236}">
                <a16:creationId xmlns:a16="http://schemas.microsoft.com/office/drawing/2014/main" id="{E8F21FD4-9BE3-684D-830F-D4DB31C77BC3}"/>
              </a:ext>
            </a:extLst>
          </p:cNvPr>
          <p:cNvSpPr>
            <a:spLocks noGrp="1"/>
          </p:cNvSpPr>
          <p:nvPr>
            <p:ph type="ftr" sz="quarter" idx="11"/>
          </p:nvPr>
        </p:nvSpPr>
        <p:spPr/>
        <p:txBody>
          <a:bodyPr/>
          <a:lstStyle/>
          <a:p>
            <a:r>
              <a:rPr lang="en-GB"/>
              <a:t>Università degli Studi di Verona</a:t>
            </a:r>
            <a:endParaRPr lang="en-CH"/>
          </a:p>
        </p:txBody>
      </p:sp>
      <p:sp>
        <p:nvSpPr>
          <p:cNvPr id="7" name="Slide Number Placeholder 6">
            <a:extLst>
              <a:ext uri="{FF2B5EF4-FFF2-40B4-BE49-F238E27FC236}">
                <a16:creationId xmlns:a16="http://schemas.microsoft.com/office/drawing/2014/main" id="{F117A8DE-50E1-3140-9610-B826B78BADBB}"/>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77453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6DDD-D986-0D4E-914A-96C56C145708}"/>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C3FE6AB-0A33-AE48-BE61-4B7C414CD9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90A4B9-B6CE-4C4C-9A34-63C7DE8DF692}"/>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D707E0F3-AD44-9B4A-9B87-30363B031D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F931A6-3F21-A842-9185-5FF1F01B8A06}"/>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3987451-5A4B-DB4C-9FD0-DE41889D0D3E}"/>
              </a:ext>
            </a:extLst>
          </p:cNvPr>
          <p:cNvSpPr>
            <a:spLocks noGrp="1"/>
          </p:cNvSpPr>
          <p:nvPr>
            <p:ph type="dt" sz="half" idx="10"/>
          </p:nvPr>
        </p:nvSpPr>
        <p:spPr/>
        <p:txBody>
          <a:bodyPr/>
          <a:lstStyle/>
          <a:p>
            <a:fld id="{A4E40331-3F10-874D-9DB1-5EFA361C139E}" type="datetime1">
              <a:rPr lang="it-IT" smtClean="0"/>
              <a:t>29/10/2021</a:t>
            </a:fld>
            <a:endParaRPr lang="en-CH"/>
          </a:p>
        </p:txBody>
      </p:sp>
      <p:sp>
        <p:nvSpPr>
          <p:cNvPr id="8" name="Footer Placeholder 7">
            <a:extLst>
              <a:ext uri="{FF2B5EF4-FFF2-40B4-BE49-F238E27FC236}">
                <a16:creationId xmlns:a16="http://schemas.microsoft.com/office/drawing/2014/main" id="{E982E9F2-A586-A34C-AAF8-6B62B25D8434}"/>
              </a:ext>
            </a:extLst>
          </p:cNvPr>
          <p:cNvSpPr>
            <a:spLocks noGrp="1"/>
          </p:cNvSpPr>
          <p:nvPr>
            <p:ph type="ftr" sz="quarter" idx="11"/>
          </p:nvPr>
        </p:nvSpPr>
        <p:spPr/>
        <p:txBody>
          <a:bodyPr/>
          <a:lstStyle/>
          <a:p>
            <a:r>
              <a:rPr lang="en-GB"/>
              <a:t>Università degli Studi di Verona</a:t>
            </a:r>
            <a:endParaRPr lang="en-CH"/>
          </a:p>
        </p:txBody>
      </p:sp>
      <p:sp>
        <p:nvSpPr>
          <p:cNvPr id="9" name="Slide Number Placeholder 8">
            <a:extLst>
              <a:ext uri="{FF2B5EF4-FFF2-40B4-BE49-F238E27FC236}">
                <a16:creationId xmlns:a16="http://schemas.microsoft.com/office/drawing/2014/main" id="{A2273C62-D07A-6D49-9602-AF9846F6C9EA}"/>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391039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AE85-26E9-EC45-A1A0-247CC73E6CF3}"/>
              </a:ext>
            </a:extLst>
          </p:cNvPr>
          <p:cNvSpPr>
            <a:spLocks noGrp="1"/>
          </p:cNvSpPr>
          <p:nvPr>
            <p:ph type="title"/>
          </p:nvPr>
        </p:nvSpPr>
        <p:spPr/>
        <p:txBody>
          <a:bodyPr/>
          <a:lstStyle/>
          <a:p>
            <a:r>
              <a:rPr lang="en-GB" dirty="0"/>
              <a:t>Click to edit Master title style</a:t>
            </a:r>
            <a:endParaRPr lang="en-CH" dirty="0"/>
          </a:p>
        </p:txBody>
      </p:sp>
      <p:sp>
        <p:nvSpPr>
          <p:cNvPr id="3" name="Date Placeholder 2">
            <a:extLst>
              <a:ext uri="{FF2B5EF4-FFF2-40B4-BE49-F238E27FC236}">
                <a16:creationId xmlns:a16="http://schemas.microsoft.com/office/drawing/2014/main" id="{23BDD8A4-C040-C848-B9D3-1112EC82B9E0}"/>
              </a:ext>
            </a:extLst>
          </p:cNvPr>
          <p:cNvSpPr>
            <a:spLocks noGrp="1"/>
          </p:cNvSpPr>
          <p:nvPr>
            <p:ph type="dt" sz="half" idx="10"/>
          </p:nvPr>
        </p:nvSpPr>
        <p:spPr/>
        <p:txBody>
          <a:bodyPr/>
          <a:lstStyle/>
          <a:p>
            <a:fld id="{380179FC-9C49-D145-A7CA-097B894A1E2A}" type="datetime1">
              <a:rPr lang="it-IT" smtClean="0"/>
              <a:t>29/10/2021</a:t>
            </a:fld>
            <a:endParaRPr lang="en-CH"/>
          </a:p>
        </p:txBody>
      </p:sp>
      <p:sp>
        <p:nvSpPr>
          <p:cNvPr id="4" name="Footer Placeholder 3">
            <a:extLst>
              <a:ext uri="{FF2B5EF4-FFF2-40B4-BE49-F238E27FC236}">
                <a16:creationId xmlns:a16="http://schemas.microsoft.com/office/drawing/2014/main" id="{34D328FF-4631-2044-9B06-C0A3D2115943}"/>
              </a:ext>
            </a:extLst>
          </p:cNvPr>
          <p:cNvSpPr>
            <a:spLocks noGrp="1"/>
          </p:cNvSpPr>
          <p:nvPr>
            <p:ph type="ftr" sz="quarter" idx="11"/>
          </p:nvPr>
        </p:nvSpPr>
        <p:spPr/>
        <p:txBody>
          <a:bodyPr/>
          <a:lstStyle/>
          <a:p>
            <a:r>
              <a:rPr lang="en-GB"/>
              <a:t>Università degli Studi di Verona</a:t>
            </a:r>
            <a:endParaRPr lang="en-CH"/>
          </a:p>
        </p:txBody>
      </p:sp>
      <p:sp>
        <p:nvSpPr>
          <p:cNvPr id="5" name="Slide Number Placeholder 4">
            <a:extLst>
              <a:ext uri="{FF2B5EF4-FFF2-40B4-BE49-F238E27FC236}">
                <a16:creationId xmlns:a16="http://schemas.microsoft.com/office/drawing/2014/main" id="{977E77AF-FF11-2C41-A38C-91CDA9659BE5}"/>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321768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B3E02-B1C1-2245-B26C-8408919E3B86}"/>
              </a:ext>
            </a:extLst>
          </p:cNvPr>
          <p:cNvSpPr>
            <a:spLocks noGrp="1"/>
          </p:cNvSpPr>
          <p:nvPr>
            <p:ph type="dt" sz="half" idx="10"/>
          </p:nvPr>
        </p:nvSpPr>
        <p:spPr/>
        <p:txBody>
          <a:bodyPr/>
          <a:lstStyle/>
          <a:p>
            <a:fld id="{1C9DE367-9110-694C-A757-EF9721880F7F}" type="datetime1">
              <a:rPr lang="it-IT" smtClean="0"/>
              <a:t>29/10/2021</a:t>
            </a:fld>
            <a:endParaRPr lang="en-CH"/>
          </a:p>
        </p:txBody>
      </p:sp>
      <p:sp>
        <p:nvSpPr>
          <p:cNvPr id="3" name="Footer Placeholder 2">
            <a:extLst>
              <a:ext uri="{FF2B5EF4-FFF2-40B4-BE49-F238E27FC236}">
                <a16:creationId xmlns:a16="http://schemas.microsoft.com/office/drawing/2014/main" id="{49A6E409-035A-A341-979A-B92D0CBCB937}"/>
              </a:ext>
            </a:extLst>
          </p:cNvPr>
          <p:cNvSpPr>
            <a:spLocks noGrp="1"/>
          </p:cNvSpPr>
          <p:nvPr>
            <p:ph type="ftr" sz="quarter" idx="11"/>
          </p:nvPr>
        </p:nvSpPr>
        <p:spPr/>
        <p:txBody>
          <a:bodyPr/>
          <a:lstStyle/>
          <a:p>
            <a:r>
              <a:rPr lang="en-GB"/>
              <a:t>Università degli Studi di Verona</a:t>
            </a:r>
            <a:endParaRPr lang="en-CH"/>
          </a:p>
        </p:txBody>
      </p:sp>
      <p:sp>
        <p:nvSpPr>
          <p:cNvPr id="4" name="Slide Number Placeholder 3">
            <a:extLst>
              <a:ext uri="{FF2B5EF4-FFF2-40B4-BE49-F238E27FC236}">
                <a16:creationId xmlns:a16="http://schemas.microsoft.com/office/drawing/2014/main" id="{B539B3B3-F02A-364C-B9EA-61D01E04EECE}"/>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10333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ABEB-6991-3447-9CC5-0CC9CFB07A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7A6BC620-10F5-3747-9A6B-31A014828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DAE37678-4112-404C-8F8A-39C2989869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396EFE-3AEC-1340-9DF7-5347365CE580}"/>
              </a:ext>
            </a:extLst>
          </p:cNvPr>
          <p:cNvSpPr>
            <a:spLocks noGrp="1"/>
          </p:cNvSpPr>
          <p:nvPr>
            <p:ph type="dt" sz="half" idx="10"/>
          </p:nvPr>
        </p:nvSpPr>
        <p:spPr/>
        <p:txBody>
          <a:bodyPr/>
          <a:lstStyle/>
          <a:p>
            <a:fld id="{D96D47B8-7890-1942-A229-EECCBA5F2476}" type="datetime1">
              <a:rPr lang="it-IT" smtClean="0"/>
              <a:t>29/10/2021</a:t>
            </a:fld>
            <a:endParaRPr lang="en-CH"/>
          </a:p>
        </p:txBody>
      </p:sp>
      <p:sp>
        <p:nvSpPr>
          <p:cNvPr id="6" name="Footer Placeholder 5">
            <a:extLst>
              <a:ext uri="{FF2B5EF4-FFF2-40B4-BE49-F238E27FC236}">
                <a16:creationId xmlns:a16="http://schemas.microsoft.com/office/drawing/2014/main" id="{83232EAF-6BD1-0347-9995-4B188C1071A1}"/>
              </a:ext>
            </a:extLst>
          </p:cNvPr>
          <p:cNvSpPr>
            <a:spLocks noGrp="1"/>
          </p:cNvSpPr>
          <p:nvPr>
            <p:ph type="ftr" sz="quarter" idx="11"/>
          </p:nvPr>
        </p:nvSpPr>
        <p:spPr/>
        <p:txBody>
          <a:bodyPr/>
          <a:lstStyle/>
          <a:p>
            <a:r>
              <a:rPr lang="en-GB"/>
              <a:t>Università degli Studi di Verona</a:t>
            </a:r>
            <a:endParaRPr lang="en-CH"/>
          </a:p>
        </p:txBody>
      </p:sp>
      <p:sp>
        <p:nvSpPr>
          <p:cNvPr id="7" name="Slide Number Placeholder 6">
            <a:extLst>
              <a:ext uri="{FF2B5EF4-FFF2-40B4-BE49-F238E27FC236}">
                <a16:creationId xmlns:a16="http://schemas.microsoft.com/office/drawing/2014/main" id="{BEC09B8D-634F-0241-8342-A03163A371B1}"/>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259467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25C2-44AA-9E4D-A7D4-8AA39900B6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E4D8A7DE-5BA6-A843-97CB-C1999C039E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AEC7334B-344B-694A-9B7C-A121A455DF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95EA32-CB52-C942-9708-3F858D5B5BC6}"/>
              </a:ext>
            </a:extLst>
          </p:cNvPr>
          <p:cNvSpPr>
            <a:spLocks noGrp="1"/>
          </p:cNvSpPr>
          <p:nvPr>
            <p:ph type="dt" sz="half" idx="10"/>
          </p:nvPr>
        </p:nvSpPr>
        <p:spPr/>
        <p:txBody>
          <a:bodyPr/>
          <a:lstStyle/>
          <a:p>
            <a:fld id="{A4B017E3-9F25-9647-911A-1438FD8ED115}" type="datetime1">
              <a:rPr lang="it-IT" smtClean="0"/>
              <a:t>29/10/2021</a:t>
            </a:fld>
            <a:endParaRPr lang="en-CH"/>
          </a:p>
        </p:txBody>
      </p:sp>
      <p:sp>
        <p:nvSpPr>
          <p:cNvPr id="6" name="Footer Placeholder 5">
            <a:extLst>
              <a:ext uri="{FF2B5EF4-FFF2-40B4-BE49-F238E27FC236}">
                <a16:creationId xmlns:a16="http://schemas.microsoft.com/office/drawing/2014/main" id="{30412437-63AF-7D46-88A7-CA4182CA34E6}"/>
              </a:ext>
            </a:extLst>
          </p:cNvPr>
          <p:cNvSpPr>
            <a:spLocks noGrp="1"/>
          </p:cNvSpPr>
          <p:nvPr>
            <p:ph type="ftr" sz="quarter" idx="11"/>
          </p:nvPr>
        </p:nvSpPr>
        <p:spPr/>
        <p:txBody>
          <a:bodyPr/>
          <a:lstStyle/>
          <a:p>
            <a:r>
              <a:rPr lang="en-GB"/>
              <a:t>Università degli Studi di Verona</a:t>
            </a:r>
            <a:endParaRPr lang="en-CH"/>
          </a:p>
        </p:txBody>
      </p:sp>
      <p:sp>
        <p:nvSpPr>
          <p:cNvPr id="7" name="Slide Number Placeholder 6">
            <a:extLst>
              <a:ext uri="{FF2B5EF4-FFF2-40B4-BE49-F238E27FC236}">
                <a16:creationId xmlns:a16="http://schemas.microsoft.com/office/drawing/2014/main" id="{6C749736-94B3-8D4A-9274-410C116EDD6D}"/>
              </a:ext>
            </a:extLst>
          </p:cNvPr>
          <p:cNvSpPr>
            <a:spLocks noGrp="1"/>
          </p:cNvSpPr>
          <p:nvPr>
            <p:ph type="sldNum" sz="quarter" idx="12"/>
          </p:nvPr>
        </p:nvSpPr>
        <p:spPr/>
        <p:txBody>
          <a:bodyPr/>
          <a:lstStyle/>
          <a:p>
            <a:fld id="{A0A5889C-058E-2545-AF72-0820F296EB39}" type="slidenum">
              <a:rPr lang="en-CH" smtClean="0"/>
              <a:t>‹N›</a:t>
            </a:fld>
            <a:endParaRPr lang="en-CH"/>
          </a:p>
        </p:txBody>
      </p:sp>
    </p:spTree>
    <p:extLst>
      <p:ext uri="{BB962C8B-B14F-4D97-AF65-F5344CB8AC3E}">
        <p14:creationId xmlns:p14="http://schemas.microsoft.com/office/powerpoint/2010/main" val="171186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A7BBF-EAB3-3F44-94E0-E34182C8EEA8}"/>
              </a:ext>
            </a:extLst>
          </p:cNvPr>
          <p:cNvSpPr>
            <a:spLocks noGrp="1"/>
          </p:cNvSpPr>
          <p:nvPr>
            <p:ph type="title"/>
          </p:nvPr>
        </p:nvSpPr>
        <p:spPr>
          <a:xfrm>
            <a:off x="1351869" y="2523567"/>
            <a:ext cx="9488261" cy="1325563"/>
          </a:xfrm>
          <a:prstGeom prst="rect">
            <a:avLst/>
          </a:prstGeom>
        </p:spPr>
        <p:txBody>
          <a:bodyPr vert="horz" lIns="91440" tIns="45720" rIns="91440" bIns="45720" rtlCol="0" anchor="ctr">
            <a:noAutofit/>
          </a:bodyPr>
          <a:lstStyle/>
          <a:p>
            <a:r>
              <a:rPr lang="en-GB" dirty="0"/>
              <a:t>Il </a:t>
            </a:r>
            <a:r>
              <a:rPr lang="en-GB" dirty="0" err="1"/>
              <a:t>Cambiamento</a:t>
            </a:r>
            <a:r>
              <a:rPr lang="en-GB" dirty="0"/>
              <a:t> </a:t>
            </a:r>
            <a:r>
              <a:rPr lang="en-GB" dirty="0" err="1"/>
              <a:t>Climatico</a:t>
            </a:r>
            <a:r>
              <a:rPr lang="en-GB" dirty="0"/>
              <a:t> </a:t>
            </a:r>
            <a:br>
              <a:rPr lang="en-GB" dirty="0"/>
            </a:br>
            <a:r>
              <a:rPr lang="en-GB" dirty="0" err="1"/>
              <a:t>nelle</a:t>
            </a:r>
            <a:r>
              <a:rPr lang="en-GB" dirty="0"/>
              <a:t> </a:t>
            </a:r>
            <a:r>
              <a:rPr lang="en-GB" dirty="0" err="1"/>
              <a:t>Aule</a:t>
            </a:r>
            <a:r>
              <a:rPr lang="en-GB" dirty="0"/>
              <a:t> </a:t>
            </a:r>
            <a:r>
              <a:rPr lang="en-GB" dirty="0" err="1"/>
              <a:t>Italiane</a:t>
            </a:r>
            <a:endParaRPr lang="en-CH" dirty="0"/>
          </a:p>
        </p:txBody>
      </p:sp>
      <p:sp>
        <p:nvSpPr>
          <p:cNvPr id="4" name="Date Placeholder 3">
            <a:extLst>
              <a:ext uri="{FF2B5EF4-FFF2-40B4-BE49-F238E27FC236}">
                <a16:creationId xmlns:a16="http://schemas.microsoft.com/office/drawing/2014/main" id="{2C15F4C5-3CB2-9049-B94D-AD3BABF3F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7FA33-89EC-8246-B473-F3C9F123CF5B}" type="datetime1">
              <a:rPr lang="it-IT" smtClean="0"/>
              <a:t>29/10/2021</a:t>
            </a:fld>
            <a:endParaRPr lang="en-CH"/>
          </a:p>
        </p:txBody>
      </p:sp>
      <p:sp>
        <p:nvSpPr>
          <p:cNvPr id="5" name="Footer Placeholder 4">
            <a:extLst>
              <a:ext uri="{FF2B5EF4-FFF2-40B4-BE49-F238E27FC236}">
                <a16:creationId xmlns:a16="http://schemas.microsoft.com/office/drawing/2014/main" id="{2EB72292-B957-DB49-826E-111EB250B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Università degli Studi di Verona</a:t>
            </a:r>
            <a:endParaRPr lang="en-CH" dirty="0"/>
          </a:p>
        </p:txBody>
      </p:sp>
      <p:sp>
        <p:nvSpPr>
          <p:cNvPr id="6" name="Slide Number Placeholder 5">
            <a:extLst>
              <a:ext uri="{FF2B5EF4-FFF2-40B4-BE49-F238E27FC236}">
                <a16:creationId xmlns:a16="http://schemas.microsoft.com/office/drawing/2014/main" id="{64C87F47-9F64-E642-A7C5-A06B7E990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5889C-058E-2545-AF72-0820F296EB39}" type="slidenum">
              <a:rPr lang="en-CH" smtClean="0"/>
              <a:t>‹N›</a:t>
            </a:fld>
            <a:endParaRPr lang="en-CH"/>
          </a:p>
        </p:txBody>
      </p:sp>
    </p:spTree>
    <p:extLst>
      <p:ext uri="{BB962C8B-B14F-4D97-AF65-F5344CB8AC3E}">
        <p14:creationId xmlns:p14="http://schemas.microsoft.com/office/powerpoint/2010/main" val="310621665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dt="0"/>
  <p:txStyles>
    <p:titleStyle>
      <a:lvl1pPr algn="ctr" defTabSz="914400" rtl="0" eaLnBrk="1" latinLnBrk="0" hangingPunct="1">
        <a:lnSpc>
          <a:spcPct val="90000"/>
        </a:lnSpc>
        <a:spcBef>
          <a:spcPct val="0"/>
        </a:spcBef>
        <a:buNone/>
        <a:defRPr sz="6000" b="1" kern="1200">
          <a:solidFill>
            <a:schemeClr val="accent3"/>
          </a:solidFill>
          <a:effectLst>
            <a:outerShdw blurRad="38100" dist="38100" dir="2700000" algn="tl">
              <a:srgbClr val="000000">
                <a:alpha val="43137"/>
              </a:srgbClr>
            </a:outerShdw>
          </a:effectLst>
          <a:latin typeface="Comic Sans MS" panose="030F0902030302020204"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le.cgiar.org/research/themes/managing-resource-variability-and-competing-uses" TargetMode="External"/><Relationship Id="rId3" Type="http://schemas.openxmlformats.org/officeDocument/2006/relationships/image" Target="../media/image1.jp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ommons.wikimedia.org/wiki/File:Fire-Forest.jpg" TargetMode="External"/><Relationship Id="rId5" Type="http://schemas.openxmlformats.org/officeDocument/2006/relationships/image" Target="../media/image2.jpg"/><Relationship Id="rId4" Type="http://schemas.openxmlformats.org/officeDocument/2006/relationships/hyperlink" Target="https://es.wikipedia.org/wiki/Especial:Aleatorio_en_categor%C3%ADa/Hurac%C3%A1n_Dorian" TargetMode="External"/><Relationship Id="rId9"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isaaa.org/kc/cropbiotechupdate/article/default.asp?ID=17670" TargetMode="External"/><Relationship Id="rId4" Type="http://schemas.openxmlformats.org/officeDocument/2006/relationships/hyperlink" Target="https://www.freeimageslive.co.uk/free_stock_image/domestic-air-conditioner-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publicdomainpictures.net/view-image.php?image=164003&amp;picture=do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isaaa.org/kc/cropbiotechupdate/article/default.asp?ID=17670" TargetMode="External"/><Relationship Id="rId4" Type="http://schemas.openxmlformats.org/officeDocument/2006/relationships/hyperlink" Target="https://www.flickr.com/photos/35079081@N07/1230945062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isaaa.org/kc/cropbiotechupdate/article/default.asp?ID=17670" TargetMode="External"/><Relationship Id="rId4" Type="http://schemas.openxmlformats.org/officeDocument/2006/relationships/hyperlink" Target="http://sitn.hms.harvard.edu/flash/special-edition-on-infectious-disease/2014/the-mosquito-hunters-perspectives-from-vector-biologists-in-the-harvard-mit-community/"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climatemonitor.it/?p=40732" TargetMode="External"/><Relationship Id="rId3" Type="http://schemas.openxmlformats.org/officeDocument/2006/relationships/image" Target="../media/image4.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sh.wikipedia.org/wiki/Preljev_brane"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5.jpg"/><Relationship Id="rId10" Type="http://schemas.openxmlformats.org/officeDocument/2006/relationships/hyperlink" Target="https://creativecommons.org/licenses/by-nc/3.0/" TargetMode="External"/><Relationship Id="rId4" Type="http://schemas.openxmlformats.org/officeDocument/2006/relationships/hyperlink" Target="https://pursuit.unimelb.edu.au/articles/the-future-of-australia-s-doctors" TargetMode="External"/><Relationship Id="rId9" Type="http://schemas.openxmlformats.org/officeDocument/2006/relationships/hyperlink" Target="https://creativecommons.org/licenses/by-nd/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isaaa.org/kc/cropbiotechupdate/article/default.asp?ID=17670" TargetMode="External"/><Relationship Id="rId4" Type="http://schemas.openxmlformats.org/officeDocument/2006/relationships/hyperlink" Target="https://www.pexels.com/photo/sunset-field-of-grain-598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isaaa.org/kc/cropbiotechupdate/article/default.asp?ID=1767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xels.com/photo/blue-body-of-water-with-waves-691858/"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isaaa.org/kc/cropbiotechupdate/article/default.asp?ID=17670" TargetMode="External"/><Relationship Id="rId4" Type="http://schemas.openxmlformats.org/officeDocument/2006/relationships/hyperlink" Target="https://en.wikipedia.org/wiki/Alpine_lak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isaaa.org/kc/cropbiotechupdate/article/default.asp?ID=17670" TargetMode="External"/><Relationship Id="rId4" Type="http://schemas.openxmlformats.org/officeDocument/2006/relationships/hyperlink" Target="https://www.scitecheuropa.eu/hydropower-dams/9053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water, waterfall, outdoor&#10;&#10;Description automatically generated">
            <a:extLst>
              <a:ext uri="{FF2B5EF4-FFF2-40B4-BE49-F238E27FC236}">
                <a16:creationId xmlns:a16="http://schemas.microsoft.com/office/drawing/2014/main" id="{36299F82-D0AA-2E4E-9AF3-2A23C6F33C1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4424" r="-1" b="13600"/>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Picture 5" descr="Clouds in a forest&#10;&#10;Description automatically generated">
            <a:extLst>
              <a:ext uri="{FF2B5EF4-FFF2-40B4-BE49-F238E27FC236}">
                <a16:creationId xmlns:a16="http://schemas.microsoft.com/office/drawing/2014/main" id="{E68F7E92-3747-F341-BC49-A482C900CF0C}"/>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387" r="17105"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7" name="Picture 6" descr="A close up of a sandy beach&#10;&#10;Description automatically generated">
            <a:extLst>
              <a:ext uri="{FF2B5EF4-FFF2-40B4-BE49-F238E27FC236}">
                <a16:creationId xmlns:a16="http://schemas.microsoft.com/office/drawing/2014/main" id="{2A281A77-2894-2B42-8E20-7F5E4050F9BC}"/>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3586" r="-1" b="1358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9" name="Rectangle 8">
            <a:extLst>
              <a:ext uri="{FF2B5EF4-FFF2-40B4-BE49-F238E27FC236}">
                <a16:creationId xmlns:a16="http://schemas.microsoft.com/office/drawing/2014/main" id="{1815D50E-4E6A-DA4A-B72B-5752F4DB8B7C}"/>
              </a:ext>
            </a:extLst>
          </p:cNvPr>
          <p:cNvSpPr/>
          <p:nvPr/>
        </p:nvSpPr>
        <p:spPr>
          <a:xfrm>
            <a:off x="463585" y="3075803"/>
            <a:ext cx="5020056" cy="2770632"/>
          </a:xfrm>
          <a:prstGeom prst="rect">
            <a:avLst/>
          </a:prstGeom>
        </p:spPr>
        <p:txBody>
          <a:bodyPr vert="horz" lIns="91440" tIns="45720" rIns="91440" bIns="45720" rtlCol="0" anchor="b">
            <a:noAutofit/>
          </a:bodyPr>
          <a:lstStyle/>
          <a:p>
            <a:pPr>
              <a:lnSpc>
                <a:spcPct val="150000"/>
              </a:lnSpc>
              <a:spcBef>
                <a:spcPct val="0"/>
              </a:spcBef>
              <a:spcAft>
                <a:spcPts val="600"/>
              </a:spcAft>
            </a:pPr>
            <a:r>
              <a:rPr lang="en-US" sz="4400" b="1" dirty="0">
                <a:solidFill>
                  <a:schemeClr val="accent2"/>
                </a:solidFill>
                <a:latin typeface="+mj-lt"/>
                <a:ea typeface="+mj-ea"/>
                <a:cs typeface="+mj-cs"/>
              </a:rPr>
              <a:t>Modulo II – </a:t>
            </a:r>
            <a:r>
              <a:rPr lang="en-US" sz="4400" b="1" dirty="0" err="1">
                <a:solidFill>
                  <a:schemeClr val="accent2"/>
                </a:solidFill>
                <a:latin typeface="+mj-lt"/>
                <a:ea typeface="+mj-ea"/>
                <a:cs typeface="+mj-cs"/>
              </a:rPr>
              <a:t>Parte</a:t>
            </a:r>
            <a:r>
              <a:rPr lang="en-US" sz="4400" b="1" dirty="0">
                <a:solidFill>
                  <a:schemeClr val="accent2"/>
                </a:solidFill>
                <a:latin typeface="+mj-lt"/>
                <a:ea typeface="+mj-ea"/>
                <a:cs typeface="+mj-cs"/>
              </a:rPr>
              <a:t> 2</a:t>
            </a:r>
          </a:p>
          <a:p>
            <a:pPr>
              <a:spcBef>
                <a:spcPct val="0"/>
              </a:spcBef>
              <a:spcAft>
                <a:spcPts val="600"/>
              </a:spcAft>
            </a:pPr>
            <a:br>
              <a:rPr lang="en-US" sz="4400" b="1" dirty="0">
                <a:solidFill>
                  <a:schemeClr val="accent2"/>
                </a:solidFill>
                <a:latin typeface="+mj-lt"/>
                <a:ea typeface="+mj-ea"/>
                <a:cs typeface="+mj-cs"/>
              </a:rPr>
            </a:br>
            <a:r>
              <a:rPr lang="en-US" sz="4400" b="1" dirty="0" err="1">
                <a:solidFill>
                  <a:schemeClr val="accent2"/>
                </a:solidFill>
                <a:latin typeface="+mj-lt"/>
                <a:ea typeface="+mj-ea"/>
                <a:cs typeface="+mj-cs"/>
              </a:rPr>
              <a:t>Gli</a:t>
            </a:r>
            <a:r>
              <a:rPr lang="en-US" sz="4400" b="1" dirty="0">
                <a:solidFill>
                  <a:schemeClr val="accent2"/>
                </a:solidFill>
                <a:latin typeface="+mj-lt"/>
                <a:ea typeface="+mj-ea"/>
                <a:cs typeface="+mj-cs"/>
              </a:rPr>
              <a:t> </a:t>
            </a:r>
            <a:r>
              <a:rPr lang="en-US" sz="4400" b="1" dirty="0" err="1">
                <a:solidFill>
                  <a:schemeClr val="accent2"/>
                </a:solidFill>
                <a:latin typeface="+mj-lt"/>
                <a:ea typeface="+mj-ea"/>
                <a:cs typeface="+mj-cs"/>
              </a:rPr>
              <a:t>Impatti</a:t>
            </a:r>
            <a:r>
              <a:rPr lang="en-US" sz="4400" b="1" dirty="0">
                <a:solidFill>
                  <a:schemeClr val="accent2"/>
                </a:solidFill>
                <a:latin typeface="+mj-lt"/>
                <a:ea typeface="+mj-ea"/>
                <a:cs typeface="+mj-cs"/>
              </a:rPr>
              <a:t> </a:t>
            </a:r>
            <a:r>
              <a:rPr lang="en-US" sz="4400" b="1" dirty="0" err="1">
                <a:solidFill>
                  <a:schemeClr val="accent2"/>
                </a:solidFill>
                <a:latin typeface="+mj-lt"/>
                <a:ea typeface="+mj-ea"/>
                <a:cs typeface="+mj-cs"/>
              </a:rPr>
              <a:t>dei</a:t>
            </a:r>
            <a:r>
              <a:rPr lang="en-US" sz="4400" b="1" dirty="0">
                <a:solidFill>
                  <a:schemeClr val="accent2"/>
                </a:solidFill>
                <a:latin typeface="+mj-lt"/>
                <a:ea typeface="+mj-ea"/>
                <a:cs typeface="+mj-cs"/>
              </a:rPr>
              <a:t> </a:t>
            </a:r>
            <a:r>
              <a:rPr lang="en-US" sz="4400" b="1" dirty="0" err="1">
                <a:solidFill>
                  <a:schemeClr val="accent2"/>
                </a:solidFill>
                <a:latin typeface="+mj-lt"/>
                <a:ea typeface="+mj-ea"/>
                <a:cs typeface="+mj-cs"/>
              </a:rPr>
              <a:t>Cambiamenti</a:t>
            </a:r>
            <a:r>
              <a:rPr lang="en-US" sz="4400" b="1" dirty="0">
                <a:solidFill>
                  <a:schemeClr val="accent2"/>
                </a:solidFill>
                <a:latin typeface="+mj-lt"/>
                <a:ea typeface="+mj-ea"/>
                <a:cs typeface="+mj-cs"/>
              </a:rPr>
              <a:t> </a:t>
            </a:r>
            <a:r>
              <a:rPr lang="en-US" sz="4400" b="1" dirty="0" err="1">
                <a:solidFill>
                  <a:schemeClr val="accent2"/>
                </a:solidFill>
                <a:latin typeface="+mj-lt"/>
                <a:ea typeface="+mj-ea"/>
                <a:cs typeface="+mj-cs"/>
              </a:rPr>
              <a:t>Climatici</a:t>
            </a:r>
            <a:endParaRPr lang="en-US" sz="4400" b="1" dirty="0">
              <a:solidFill>
                <a:schemeClr val="accent2"/>
              </a:solidFill>
              <a:latin typeface="+mj-lt"/>
              <a:ea typeface="+mj-ea"/>
              <a:cs typeface="+mj-cs"/>
            </a:endParaRPr>
          </a:p>
        </p:txBody>
      </p:sp>
      <p:sp>
        <p:nvSpPr>
          <p:cNvPr id="5" name="TextBox 4">
            <a:extLst>
              <a:ext uri="{FF2B5EF4-FFF2-40B4-BE49-F238E27FC236}">
                <a16:creationId xmlns:a16="http://schemas.microsoft.com/office/drawing/2014/main" id="{533A0CB5-34FC-2445-97E5-2106D6AD9CFE}"/>
              </a:ext>
            </a:extLst>
          </p:cNvPr>
          <p:cNvSpPr txBox="1"/>
          <p:nvPr/>
        </p:nvSpPr>
        <p:spPr>
          <a:xfrm>
            <a:off x="9771144" y="6657945"/>
            <a:ext cx="2420856" cy="200055"/>
          </a:xfrm>
          <a:prstGeom prst="rect">
            <a:avLst/>
          </a:prstGeom>
          <a:solidFill>
            <a:srgbClr val="000000"/>
          </a:solidFill>
        </p:spPr>
        <p:txBody>
          <a:bodyPr wrap="none" rtlCol="0">
            <a:spAutoFit/>
          </a:bodyPr>
          <a:lstStyle/>
          <a:p>
            <a:pPr algn="r">
              <a:spcAft>
                <a:spcPts val="600"/>
              </a:spcAft>
            </a:pPr>
            <a:r>
              <a:rPr lang="en-CH" sz="700" dirty="0">
                <a:solidFill>
                  <a:srgbClr val="FFFFFF"/>
                </a:solidFill>
                <a:hlinkClick r:id="rId4" tooltip="https://es.wikipedia.org/wiki/Especial:Aleatorio_en_categor%C3%ADa/Hurac%C3%A1n_Dorian">
                  <a:extLst>
                    <a:ext uri="{A12FA001-AC4F-418D-AE19-62706E023703}">
                      <ahyp:hlinkClr xmlns:ahyp="http://schemas.microsoft.com/office/drawing/2018/hyperlinkcolor" val="tx"/>
                    </a:ext>
                  </a:extLst>
                </a:hlinkClick>
              </a:rPr>
              <a:t>This Photo</a:t>
            </a:r>
            <a:r>
              <a:rPr lang="en-CH" sz="700" dirty="0">
                <a:solidFill>
                  <a:srgbClr val="FFFFFF"/>
                </a:solidFill>
              </a:rPr>
              <a:t> by Unknown Author is licensed under </a:t>
            </a:r>
            <a:r>
              <a:rPr lang="en-CH" sz="700" dirty="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CH" sz="700" dirty="0">
              <a:solidFill>
                <a:srgbClr val="FFFFFF"/>
              </a:solidFill>
            </a:endParaRPr>
          </a:p>
        </p:txBody>
      </p:sp>
      <p:sp>
        <p:nvSpPr>
          <p:cNvPr id="2" name="Slide Number Placeholder 1">
            <a:extLst>
              <a:ext uri="{FF2B5EF4-FFF2-40B4-BE49-F238E27FC236}">
                <a16:creationId xmlns:a16="http://schemas.microsoft.com/office/drawing/2014/main" id="{908FA75D-3B62-7F43-8FD7-267FD40418A7}"/>
              </a:ext>
            </a:extLst>
          </p:cNvPr>
          <p:cNvSpPr>
            <a:spLocks noGrp="1"/>
          </p:cNvSpPr>
          <p:nvPr>
            <p:ph type="sldNum" sz="quarter" idx="12"/>
          </p:nvPr>
        </p:nvSpPr>
        <p:spPr/>
        <p:txBody>
          <a:bodyPr/>
          <a:lstStyle/>
          <a:p>
            <a:fld id="{A0A5889C-058E-2545-AF72-0820F296EB39}" type="slidenum">
              <a:rPr lang="en-CH" smtClean="0"/>
              <a:t>1</a:t>
            </a:fld>
            <a:endParaRPr lang="en-CH"/>
          </a:p>
        </p:txBody>
      </p:sp>
      <p:sp>
        <p:nvSpPr>
          <p:cNvPr id="3" name="Footer Placeholder 2">
            <a:extLst>
              <a:ext uri="{FF2B5EF4-FFF2-40B4-BE49-F238E27FC236}">
                <a16:creationId xmlns:a16="http://schemas.microsoft.com/office/drawing/2014/main" id="{3F8DDB9E-E8D8-874E-B3CD-C7836EF0956A}"/>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413064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DC94264-3734-4C03-8937-6DA015156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A9271-5F2D-F14D-AFD6-F8489C8FAD69}"/>
              </a:ext>
            </a:extLst>
          </p:cNvPr>
          <p:cNvSpPr>
            <a:spLocks noGrp="1"/>
          </p:cNvSpPr>
          <p:nvPr>
            <p:ph type="title"/>
          </p:nvPr>
        </p:nvSpPr>
        <p:spPr>
          <a:xfrm>
            <a:off x="6096000" y="101313"/>
            <a:ext cx="5599162" cy="1461778"/>
          </a:xfrm>
        </p:spPr>
        <p:txBody>
          <a:bodyPr>
            <a:normAutofit/>
          </a:bodyPr>
          <a:lstStyle/>
          <a:p>
            <a:r>
              <a:rPr lang="en-CH" sz="4000" dirty="0">
                <a:solidFill>
                  <a:schemeClr val="accent2"/>
                </a:solidFill>
                <a:effectLst/>
                <a:latin typeface="+mj-lt"/>
              </a:rPr>
              <a:t>Problema: </a:t>
            </a:r>
            <a:br>
              <a:rPr lang="en-CH" sz="4000" dirty="0">
                <a:solidFill>
                  <a:schemeClr val="accent2"/>
                </a:solidFill>
                <a:effectLst/>
                <a:latin typeface="+mj-lt"/>
              </a:rPr>
            </a:br>
            <a:r>
              <a:rPr lang="en-CH" sz="4000" dirty="0">
                <a:solidFill>
                  <a:schemeClr val="accent2"/>
                </a:solidFill>
                <a:effectLst/>
                <a:latin typeface="+mj-lt"/>
              </a:rPr>
              <a:t>Aria Condizionata</a:t>
            </a:r>
          </a:p>
        </p:txBody>
      </p:sp>
      <p:pic>
        <p:nvPicPr>
          <p:cNvPr id="7" name="Picture 6" descr="A white refrigerator&#10;&#10;Description automatically generated">
            <a:extLst>
              <a:ext uri="{FF2B5EF4-FFF2-40B4-BE49-F238E27FC236}">
                <a16:creationId xmlns:a16="http://schemas.microsoft.com/office/drawing/2014/main" id="{B698A3A4-50BF-F647-91C6-45DA619ED73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652" r="30266" b="-2"/>
          <a:stretch/>
        </p:blipFill>
        <p:spPr>
          <a:xfrm>
            <a:off x="240652" y="661018"/>
            <a:ext cx="4719346" cy="4678488"/>
          </a:xfrm>
          <a:custGeom>
            <a:avLst/>
            <a:gdLst/>
            <a:ahLst/>
            <a:cxnLst/>
            <a:rect l="l" t="t" r="r" b="b"/>
            <a:pathLst>
              <a:path w="4192911" h="4156610">
                <a:moveTo>
                  <a:pt x="1838698" y="1236863"/>
                </a:moveTo>
                <a:cubicBezTo>
                  <a:pt x="3256289" y="1236863"/>
                  <a:pt x="3256289" y="1236863"/>
                  <a:pt x="3256289" y="1236863"/>
                </a:cubicBezTo>
                <a:cubicBezTo>
                  <a:pt x="3328012" y="1236863"/>
                  <a:pt x="3420831" y="1287495"/>
                  <a:pt x="3458802" y="1350784"/>
                </a:cubicBezTo>
                <a:cubicBezTo>
                  <a:pt x="4167597" y="2578597"/>
                  <a:pt x="4167597" y="2578597"/>
                  <a:pt x="4167597" y="2578597"/>
                </a:cubicBezTo>
                <a:cubicBezTo>
                  <a:pt x="4201349" y="2646105"/>
                  <a:pt x="4201349" y="2747368"/>
                  <a:pt x="4167597" y="2814877"/>
                </a:cubicBezTo>
                <a:cubicBezTo>
                  <a:pt x="3458802" y="4042689"/>
                  <a:pt x="3458802" y="4042689"/>
                  <a:pt x="3458802" y="4042689"/>
                </a:cubicBezTo>
                <a:cubicBezTo>
                  <a:pt x="3420831" y="4105979"/>
                  <a:pt x="3328012" y="4156610"/>
                  <a:pt x="3256289" y="4156610"/>
                </a:cubicBezTo>
                <a:lnTo>
                  <a:pt x="1838698" y="4156610"/>
                </a:lnTo>
                <a:cubicBezTo>
                  <a:pt x="1762756" y="4156610"/>
                  <a:pt x="1669938" y="4105979"/>
                  <a:pt x="1636186" y="4042689"/>
                </a:cubicBezTo>
                <a:cubicBezTo>
                  <a:pt x="927390" y="2814877"/>
                  <a:pt x="927390" y="2814877"/>
                  <a:pt x="927390" y="2814877"/>
                </a:cubicBezTo>
                <a:cubicBezTo>
                  <a:pt x="889419" y="2747368"/>
                  <a:pt x="889419" y="2646105"/>
                  <a:pt x="927390" y="2578597"/>
                </a:cubicBezTo>
                <a:cubicBezTo>
                  <a:pt x="1636186" y="1350784"/>
                  <a:pt x="1636186" y="1350784"/>
                  <a:pt x="1636186" y="1350784"/>
                </a:cubicBezTo>
                <a:cubicBezTo>
                  <a:pt x="1669938" y="1287495"/>
                  <a:pt x="1762756" y="1236863"/>
                  <a:pt x="1838698" y="1236863"/>
                </a:cubicBezTo>
                <a:close/>
                <a:moveTo>
                  <a:pt x="420944" y="553155"/>
                </a:moveTo>
                <a:cubicBezTo>
                  <a:pt x="1055903" y="553155"/>
                  <a:pt x="1055903" y="553155"/>
                  <a:pt x="1055903" y="553155"/>
                </a:cubicBezTo>
                <a:cubicBezTo>
                  <a:pt x="1088029" y="553155"/>
                  <a:pt x="1129604" y="575834"/>
                  <a:pt x="1146612" y="604182"/>
                </a:cubicBezTo>
                <a:cubicBezTo>
                  <a:pt x="1464091" y="1154137"/>
                  <a:pt x="1464091" y="1154137"/>
                  <a:pt x="1464091" y="1154137"/>
                </a:cubicBezTo>
                <a:cubicBezTo>
                  <a:pt x="1479209" y="1184375"/>
                  <a:pt x="1479209" y="1229732"/>
                  <a:pt x="1464091" y="1259970"/>
                </a:cubicBezTo>
                <a:cubicBezTo>
                  <a:pt x="1146612" y="1809925"/>
                  <a:pt x="1146612" y="1809925"/>
                  <a:pt x="1146612" y="1809925"/>
                </a:cubicBezTo>
                <a:cubicBezTo>
                  <a:pt x="1129604" y="1838274"/>
                  <a:pt x="1088029" y="1860952"/>
                  <a:pt x="1055903" y="1860952"/>
                </a:cubicBezTo>
                <a:lnTo>
                  <a:pt x="420944" y="1860952"/>
                </a:lnTo>
                <a:cubicBezTo>
                  <a:pt x="386928" y="1860952"/>
                  <a:pt x="345354" y="1838274"/>
                  <a:pt x="330235" y="1809925"/>
                </a:cubicBezTo>
                <a:cubicBezTo>
                  <a:pt x="12756" y="1259970"/>
                  <a:pt x="12756" y="1259970"/>
                  <a:pt x="12756" y="1259970"/>
                </a:cubicBezTo>
                <a:cubicBezTo>
                  <a:pt x="-4252" y="1229732"/>
                  <a:pt x="-4252" y="1184375"/>
                  <a:pt x="12756" y="1154137"/>
                </a:cubicBezTo>
                <a:cubicBezTo>
                  <a:pt x="330235" y="604182"/>
                  <a:pt x="330235" y="604182"/>
                  <a:pt x="330235" y="604182"/>
                </a:cubicBezTo>
                <a:cubicBezTo>
                  <a:pt x="345354" y="575834"/>
                  <a:pt x="386928" y="553155"/>
                  <a:pt x="420944" y="553155"/>
                </a:cubicBezTo>
                <a:close/>
                <a:moveTo>
                  <a:pt x="1611715" y="0"/>
                </a:moveTo>
                <a:cubicBezTo>
                  <a:pt x="2129284" y="0"/>
                  <a:pt x="2129284" y="0"/>
                  <a:pt x="2129284" y="0"/>
                </a:cubicBezTo>
                <a:cubicBezTo>
                  <a:pt x="2155470" y="0"/>
                  <a:pt x="2189358" y="18486"/>
                  <a:pt x="2203222" y="41593"/>
                </a:cubicBezTo>
                <a:cubicBezTo>
                  <a:pt x="2462006" y="489873"/>
                  <a:pt x="2462006" y="489873"/>
                  <a:pt x="2462006" y="489873"/>
                </a:cubicBezTo>
                <a:cubicBezTo>
                  <a:pt x="2474329" y="514520"/>
                  <a:pt x="2474329" y="551492"/>
                  <a:pt x="2462006" y="576140"/>
                </a:cubicBezTo>
                <a:cubicBezTo>
                  <a:pt x="2203222" y="1024419"/>
                  <a:pt x="2203222" y="1024419"/>
                  <a:pt x="2203222" y="1024419"/>
                </a:cubicBezTo>
                <a:cubicBezTo>
                  <a:pt x="2189358" y="1047526"/>
                  <a:pt x="2155470" y="1066012"/>
                  <a:pt x="2129284" y="1066012"/>
                </a:cubicBezTo>
                <a:lnTo>
                  <a:pt x="1611715" y="1066012"/>
                </a:lnTo>
                <a:cubicBezTo>
                  <a:pt x="1583988" y="1066012"/>
                  <a:pt x="1550100" y="1047526"/>
                  <a:pt x="1537777" y="1024419"/>
                </a:cubicBezTo>
                <a:cubicBezTo>
                  <a:pt x="1278993" y="576140"/>
                  <a:pt x="1278993" y="576140"/>
                  <a:pt x="1278993" y="576140"/>
                </a:cubicBezTo>
                <a:cubicBezTo>
                  <a:pt x="1265129" y="551492"/>
                  <a:pt x="1265129" y="514520"/>
                  <a:pt x="1278993" y="489873"/>
                </a:cubicBezTo>
                <a:cubicBezTo>
                  <a:pt x="1537777" y="41593"/>
                  <a:pt x="1537777" y="41593"/>
                  <a:pt x="1537777" y="41593"/>
                </a:cubicBezTo>
                <a:cubicBezTo>
                  <a:pt x="1550100" y="18486"/>
                  <a:pt x="1583988" y="0"/>
                  <a:pt x="1611715" y="0"/>
                </a:cubicBezTo>
                <a:close/>
              </a:path>
            </a:pathLst>
          </a:custGeom>
        </p:spPr>
      </p:pic>
      <p:sp>
        <p:nvSpPr>
          <p:cNvPr id="3" name="Content Placeholder 2">
            <a:extLst>
              <a:ext uri="{FF2B5EF4-FFF2-40B4-BE49-F238E27FC236}">
                <a16:creationId xmlns:a16="http://schemas.microsoft.com/office/drawing/2014/main" id="{63F20AAF-FBC4-E442-98FF-CB415299687A}"/>
              </a:ext>
            </a:extLst>
          </p:cNvPr>
          <p:cNvSpPr>
            <a:spLocks noGrp="1"/>
          </p:cNvSpPr>
          <p:nvPr>
            <p:ph idx="1"/>
          </p:nvPr>
        </p:nvSpPr>
        <p:spPr>
          <a:xfrm>
            <a:off x="5080324" y="1664404"/>
            <a:ext cx="6991350" cy="3897212"/>
          </a:xfrm>
        </p:spPr>
        <p:txBody>
          <a:bodyPr>
            <a:noAutofit/>
          </a:bodyPr>
          <a:lstStyle/>
          <a:p>
            <a:pPr>
              <a:lnSpc>
                <a:spcPct val="90000"/>
              </a:lnSpc>
            </a:pPr>
            <a:r>
              <a:rPr lang="en-CH" b="0">
                <a:latin typeface="+mn-lt"/>
              </a:rPr>
              <a:t>L’aumento d</a:t>
            </a:r>
            <a:r>
              <a:rPr lang="it-IT" b="0" dirty="0">
                <a:latin typeface="+mn-lt"/>
              </a:rPr>
              <a:t>elle</a:t>
            </a:r>
            <a:r>
              <a:rPr lang="en-CH" b="0">
                <a:latin typeface="+mn-lt"/>
              </a:rPr>
              <a:t> </a:t>
            </a:r>
            <a:r>
              <a:rPr lang="en-CH" b="0" dirty="0">
                <a:latin typeface="+mn-lt"/>
              </a:rPr>
              <a:t>temperature comporta un aumento nell’uso di aria condizionata.</a:t>
            </a:r>
            <a:br>
              <a:rPr lang="it-IT" b="0" dirty="0">
                <a:latin typeface="+mn-lt"/>
              </a:rPr>
            </a:br>
            <a:endParaRPr lang="en-CH" b="0" dirty="0">
              <a:latin typeface="+mn-lt"/>
            </a:endParaRPr>
          </a:p>
          <a:p>
            <a:pPr>
              <a:lnSpc>
                <a:spcPct val="90000"/>
              </a:lnSpc>
            </a:pPr>
            <a:r>
              <a:rPr lang="it-IT" b="0" dirty="0">
                <a:latin typeface="+mn-lt"/>
              </a:rPr>
              <a:t>Un uso maggiore di energia per far funzionare l’aria condizionata contribuirà ad aumentare la quantità di gas serra nell’atmosfera.</a:t>
            </a:r>
            <a:br>
              <a:rPr lang="it-IT" b="0" dirty="0">
                <a:latin typeface="+mn-lt"/>
              </a:rPr>
            </a:br>
            <a:endParaRPr lang="it-IT" b="0" dirty="0">
              <a:latin typeface="+mn-lt"/>
            </a:endParaRPr>
          </a:p>
          <a:p>
            <a:pPr>
              <a:lnSpc>
                <a:spcPct val="90000"/>
              </a:lnSpc>
            </a:pPr>
            <a:r>
              <a:rPr lang="it-IT" b="0" dirty="0">
                <a:latin typeface="+mn-lt"/>
              </a:rPr>
              <a:t>Le persone possono piantare alberi vicino al loro ufficio e alle loro abitazioni in modo da ottenere più ombra e tenersi fresche in modo naturale</a:t>
            </a:r>
            <a:r>
              <a:rPr lang="en-CH" b="0" dirty="0">
                <a:latin typeface="+mn-lt"/>
              </a:rPr>
              <a:t>.</a:t>
            </a:r>
            <a:br>
              <a:rPr lang="it-IT" b="0" dirty="0">
                <a:latin typeface="+mn-lt"/>
              </a:rPr>
            </a:br>
            <a:endParaRPr lang="en-CH" b="0" dirty="0">
              <a:latin typeface="+mn-lt"/>
            </a:endParaRPr>
          </a:p>
          <a:p>
            <a:pPr>
              <a:lnSpc>
                <a:spcPct val="90000"/>
              </a:lnSpc>
            </a:pPr>
            <a:r>
              <a:rPr lang="it-IT" b="0" dirty="0">
                <a:latin typeface="+mn-lt"/>
              </a:rPr>
              <a:t>Si possono anche usare ventilatori invece dell’aria condizionata quando non fa troppo caldo.</a:t>
            </a:r>
            <a:r>
              <a:rPr lang="en-CH" b="0" dirty="0">
                <a:latin typeface="+mn-lt"/>
              </a:rPr>
              <a:t> </a:t>
            </a:r>
          </a:p>
          <a:p>
            <a:pPr>
              <a:lnSpc>
                <a:spcPct val="90000"/>
              </a:lnSpc>
            </a:pPr>
            <a:endParaRPr lang="en-CH" b="0" dirty="0">
              <a:latin typeface="+mn-lt"/>
            </a:endParaRPr>
          </a:p>
        </p:txBody>
      </p:sp>
      <p:sp>
        <p:nvSpPr>
          <p:cNvPr id="9" name="CasellaDiTesto 8">
            <a:extLst>
              <a:ext uri="{FF2B5EF4-FFF2-40B4-BE49-F238E27FC236}">
                <a16:creationId xmlns:a16="http://schemas.microsoft.com/office/drawing/2014/main" id="{E9EB295D-E645-41A2-870C-D951F837C636}"/>
              </a:ext>
            </a:extLst>
          </p:cNvPr>
          <p:cNvSpPr txBox="1"/>
          <p:nvPr/>
        </p:nvSpPr>
        <p:spPr>
          <a:xfrm>
            <a:off x="0" y="6000524"/>
            <a:ext cx="1524000" cy="830997"/>
          </a:xfrm>
          <a:prstGeom prst="rect">
            <a:avLst/>
          </a:prstGeom>
          <a:noFill/>
        </p:spPr>
        <p:txBody>
          <a:bodyPr wrap="square">
            <a:spAutoFit/>
          </a:bodyPr>
          <a:lstStyle/>
          <a:p>
            <a:pPr algn="r">
              <a:spcAft>
                <a:spcPts val="600"/>
              </a:spcAft>
            </a:pPr>
            <a:r>
              <a:rPr lang="en-CH" sz="1200" dirty="0">
                <a:solidFill>
                  <a:schemeClr val="bg1">
                    <a:lumMod val="50000"/>
                  </a:schemeClr>
                </a:solidFill>
                <a:hlinkClick r:id="rId5" tooltip="http://www.isaaa.org/kc/cropbiotechupdate/article/default.asp?ID=17670">
                  <a:extLst>
                    <a:ext uri="{A12FA001-AC4F-418D-AE19-62706E023703}">
                      <ahyp:hlinkClr xmlns:ahyp="http://schemas.microsoft.com/office/drawing/2018/hyperlinkcolor" val="tx"/>
                    </a:ext>
                  </a:extLst>
                </a:hlinkClick>
              </a:rPr>
              <a:t>This Photo</a:t>
            </a:r>
            <a:r>
              <a:rPr lang="en-CH" sz="1200" dirty="0">
                <a:solidFill>
                  <a:schemeClr val="bg1">
                    <a:lumMod val="50000"/>
                  </a:schemeClr>
                </a:solidFill>
              </a:rPr>
              <a:t> by Unknown Author is licensed under </a:t>
            </a:r>
            <a:r>
              <a:rPr lang="en-CH" sz="1200" dirty="0">
                <a:solidFill>
                  <a:schemeClr val="bg1">
                    <a:lumMod val="50000"/>
                  </a:schemeClr>
                </a:solidFill>
                <a:hlinkClick r:id="rId6" tooltip="https://creativecommons.org/licenses/by-nc-nd/3.0/">
                  <a:extLst>
                    <a:ext uri="{A12FA001-AC4F-418D-AE19-62706E023703}">
                      <ahyp:hlinkClr xmlns:ahyp="http://schemas.microsoft.com/office/drawing/2018/hyperlinkcolor" val="tx"/>
                    </a:ext>
                  </a:extLst>
                </a:hlinkClick>
              </a:rPr>
              <a:t>CC BY-NC-ND</a:t>
            </a:r>
            <a:endParaRPr lang="en-CH" sz="1200" dirty="0">
              <a:solidFill>
                <a:schemeClr val="bg1">
                  <a:lumMod val="50000"/>
                </a:schemeClr>
              </a:solidFill>
            </a:endParaRPr>
          </a:p>
        </p:txBody>
      </p:sp>
      <p:sp>
        <p:nvSpPr>
          <p:cNvPr id="4" name="Slide Number Placeholder 3">
            <a:extLst>
              <a:ext uri="{FF2B5EF4-FFF2-40B4-BE49-F238E27FC236}">
                <a16:creationId xmlns:a16="http://schemas.microsoft.com/office/drawing/2014/main" id="{70B52A7D-2690-1546-A0DB-BC85BAED471C}"/>
              </a:ext>
            </a:extLst>
          </p:cNvPr>
          <p:cNvSpPr>
            <a:spLocks noGrp="1"/>
          </p:cNvSpPr>
          <p:nvPr>
            <p:ph type="sldNum" sz="quarter" idx="12"/>
          </p:nvPr>
        </p:nvSpPr>
        <p:spPr/>
        <p:txBody>
          <a:bodyPr/>
          <a:lstStyle/>
          <a:p>
            <a:fld id="{A0A5889C-058E-2545-AF72-0820F296EB39}" type="slidenum">
              <a:rPr lang="en-CH" smtClean="0"/>
              <a:t>10</a:t>
            </a:fld>
            <a:endParaRPr lang="en-CH"/>
          </a:p>
        </p:txBody>
      </p:sp>
      <p:sp>
        <p:nvSpPr>
          <p:cNvPr id="5" name="Footer Placeholder 4">
            <a:extLst>
              <a:ext uri="{FF2B5EF4-FFF2-40B4-BE49-F238E27FC236}">
                <a16:creationId xmlns:a16="http://schemas.microsoft.com/office/drawing/2014/main" id="{1202C11D-A7DF-CD47-8C98-C3680813A80E}"/>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258889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A07DF-D012-3245-B828-A60992A7965F}"/>
              </a:ext>
            </a:extLst>
          </p:cNvPr>
          <p:cNvSpPr>
            <a:spLocks noGrp="1"/>
          </p:cNvSpPr>
          <p:nvPr>
            <p:ph type="title"/>
          </p:nvPr>
        </p:nvSpPr>
        <p:spPr>
          <a:xfrm>
            <a:off x="-139745" y="0"/>
            <a:ext cx="5568995" cy="1457002"/>
          </a:xfrm>
        </p:spPr>
        <p:txBody>
          <a:bodyPr anchor="b">
            <a:normAutofit/>
          </a:bodyPr>
          <a:lstStyle/>
          <a:p>
            <a:r>
              <a:rPr lang="en-CH" sz="4000" dirty="0">
                <a:solidFill>
                  <a:schemeClr val="accent2"/>
                </a:solidFill>
                <a:effectLst/>
                <a:latin typeface="+mj-lt"/>
              </a:rPr>
              <a:t>Salute</a:t>
            </a:r>
          </a:p>
        </p:txBody>
      </p:sp>
      <p:grpSp>
        <p:nvGrpSpPr>
          <p:cNvPr id="19"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9306B2AC-7E79-F549-8237-EFED55A5D609}"/>
              </a:ext>
            </a:extLst>
          </p:cNvPr>
          <p:cNvSpPr>
            <a:spLocks noGrp="1"/>
          </p:cNvSpPr>
          <p:nvPr>
            <p:ph idx="1"/>
          </p:nvPr>
        </p:nvSpPr>
        <p:spPr>
          <a:xfrm>
            <a:off x="519971" y="1784722"/>
            <a:ext cx="8905550" cy="4554629"/>
          </a:xfrm>
        </p:spPr>
        <p:txBody>
          <a:bodyPr anchor="t">
            <a:noAutofit/>
          </a:bodyPr>
          <a:lstStyle/>
          <a:p>
            <a:r>
              <a:rPr lang="en-CH" b="0" dirty="0">
                <a:latin typeface="+mn-lt"/>
              </a:rPr>
              <a:t>Molti </a:t>
            </a:r>
            <a:r>
              <a:rPr lang="it-IT" b="0" dirty="0">
                <a:latin typeface="+mn-lt"/>
              </a:rPr>
              <a:t>degli </a:t>
            </a:r>
            <a:r>
              <a:rPr lang="en-CH" b="0" dirty="0">
                <a:latin typeface="+mn-lt"/>
              </a:rPr>
              <a:t>impatti dei cambiamenti climatici, come </a:t>
            </a:r>
            <a:r>
              <a:rPr lang="it-IT" b="0" dirty="0">
                <a:latin typeface="+mn-lt"/>
              </a:rPr>
              <a:t>ondate di calore, tempeste violente, inquinamento dell’aria e malattie legate al clima, mettono in pericolo la vite umane in molte aree del mondo</a:t>
            </a:r>
            <a:r>
              <a:rPr lang="en-CH" b="0" dirty="0">
                <a:latin typeface="+mn-lt"/>
              </a:rPr>
              <a:t>.</a:t>
            </a:r>
          </a:p>
          <a:p>
            <a:r>
              <a:rPr lang="it-IT" b="0" dirty="0">
                <a:latin typeface="+mn-lt"/>
              </a:rPr>
              <a:t>Il procedere del cambiamento climatico porterà a un aumento di questi pericoli.</a:t>
            </a:r>
            <a:r>
              <a:rPr lang="en-CH" b="0" dirty="0">
                <a:latin typeface="+mn-lt"/>
              </a:rPr>
              <a:t> </a:t>
            </a:r>
          </a:p>
          <a:p>
            <a:r>
              <a:rPr lang="it-IT" b="0" dirty="0">
                <a:latin typeface="+mn-lt"/>
              </a:rPr>
              <a:t>Alcune persone sono particolarmente a rischio</a:t>
            </a:r>
            <a:r>
              <a:rPr lang="en-CH" b="0" dirty="0">
                <a:latin typeface="+mn-lt"/>
              </a:rPr>
              <a:t>:</a:t>
            </a:r>
          </a:p>
          <a:p>
            <a:pPr lvl="1"/>
            <a:r>
              <a:rPr lang="en-CH"/>
              <a:t>Persone </a:t>
            </a:r>
            <a:r>
              <a:rPr lang="it-IT" dirty="0"/>
              <a:t>a</a:t>
            </a:r>
            <a:r>
              <a:rPr lang="en-CH"/>
              <a:t> </a:t>
            </a:r>
            <a:r>
              <a:rPr lang="en-CH" dirty="0"/>
              <a:t>basso reddito</a:t>
            </a:r>
          </a:p>
          <a:p>
            <a:pPr lvl="1"/>
            <a:r>
              <a:rPr lang="it-IT" dirty="0"/>
              <a:t>Infanti, bambini piccoli</a:t>
            </a:r>
            <a:endParaRPr lang="en-CH" dirty="0"/>
          </a:p>
          <a:p>
            <a:pPr lvl="1"/>
            <a:r>
              <a:rPr lang="en-GB" dirty="0"/>
              <a:t>A</a:t>
            </a:r>
            <a:r>
              <a:rPr lang="en-CH" dirty="0"/>
              <a:t>nziani</a:t>
            </a:r>
          </a:p>
          <a:p>
            <a:pPr lvl="1"/>
            <a:r>
              <a:rPr lang="en-GB" dirty="0"/>
              <a:t>D</a:t>
            </a:r>
            <a:r>
              <a:rPr lang="en-CH" dirty="0"/>
              <a:t>isabili</a:t>
            </a:r>
          </a:p>
          <a:p>
            <a:pPr lvl="1"/>
            <a:r>
              <a:rPr lang="en-GB" dirty="0"/>
              <a:t>A</a:t>
            </a:r>
            <a:r>
              <a:rPr lang="en-CH" dirty="0"/>
              <a:t>bitanti di zone costiere e città </a:t>
            </a:r>
          </a:p>
        </p:txBody>
      </p:sp>
      <p:pic>
        <p:nvPicPr>
          <p:cNvPr id="5" name="Graphic 4" descr="Heart with pulse">
            <a:extLst>
              <a:ext uri="{FF2B5EF4-FFF2-40B4-BE49-F238E27FC236}">
                <a16:creationId xmlns:a16="http://schemas.microsoft.com/office/drawing/2014/main" id="{2A726932-0171-C141-B5E0-F7ACC4464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6931" y="2960203"/>
            <a:ext cx="4157122" cy="4157122"/>
          </a:xfrm>
          <a:prstGeom prst="rect">
            <a:avLst/>
          </a:prstGeom>
        </p:spPr>
      </p:pic>
      <p:sp>
        <p:nvSpPr>
          <p:cNvPr id="4" name="Slide Number Placeholder 3">
            <a:extLst>
              <a:ext uri="{FF2B5EF4-FFF2-40B4-BE49-F238E27FC236}">
                <a16:creationId xmlns:a16="http://schemas.microsoft.com/office/drawing/2014/main" id="{1421A8A9-721E-9147-8973-3B2DEAD4A8A2}"/>
              </a:ext>
            </a:extLst>
          </p:cNvPr>
          <p:cNvSpPr>
            <a:spLocks noGrp="1"/>
          </p:cNvSpPr>
          <p:nvPr>
            <p:ph type="sldNum" sz="quarter" idx="12"/>
          </p:nvPr>
        </p:nvSpPr>
        <p:spPr/>
        <p:txBody>
          <a:bodyPr/>
          <a:lstStyle/>
          <a:p>
            <a:fld id="{A0A5889C-058E-2545-AF72-0820F296EB39}" type="slidenum">
              <a:rPr lang="en-CH" smtClean="0"/>
              <a:t>11</a:t>
            </a:fld>
            <a:endParaRPr lang="en-CH"/>
          </a:p>
        </p:txBody>
      </p:sp>
      <p:sp>
        <p:nvSpPr>
          <p:cNvPr id="6" name="Footer Placeholder 5">
            <a:extLst>
              <a:ext uri="{FF2B5EF4-FFF2-40B4-BE49-F238E27FC236}">
                <a16:creationId xmlns:a16="http://schemas.microsoft.com/office/drawing/2014/main" id="{B896E3CD-37F4-274F-B428-0F509D34687C}"/>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335360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EDC94264-3734-4C03-8937-6DA015156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2C5D5-7E40-9F4C-B14A-7F1850BBAFD6}"/>
              </a:ext>
            </a:extLst>
          </p:cNvPr>
          <p:cNvSpPr>
            <a:spLocks noGrp="1"/>
          </p:cNvSpPr>
          <p:nvPr>
            <p:ph type="title"/>
          </p:nvPr>
        </p:nvSpPr>
        <p:spPr>
          <a:xfrm>
            <a:off x="6096008" y="504235"/>
            <a:ext cx="5599162" cy="1461778"/>
          </a:xfrm>
        </p:spPr>
        <p:txBody>
          <a:bodyPr>
            <a:noAutofit/>
          </a:bodyPr>
          <a:lstStyle/>
          <a:p>
            <a:r>
              <a:rPr lang="en-CH" sz="4000" dirty="0">
                <a:solidFill>
                  <a:schemeClr val="accent2"/>
                </a:solidFill>
                <a:effectLst/>
                <a:latin typeface="+mj-lt"/>
              </a:rPr>
              <a:t>Problema: </a:t>
            </a:r>
            <a:br>
              <a:rPr lang="en-CH" sz="4000" dirty="0">
                <a:solidFill>
                  <a:schemeClr val="accent2"/>
                </a:solidFill>
                <a:effectLst/>
                <a:latin typeface="+mj-lt"/>
              </a:rPr>
            </a:br>
            <a:r>
              <a:rPr lang="en-CH" sz="4000">
                <a:solidFill>
                  <a:schemeClr val="accent2"/>
                </a:solidFill>
                <a:effectLst/>
                <a:latin typeface="+mj-lt"/>
              </a:rPr>
              <a:t>Malattie </a:t>
            </a:r>
            <a:r>
              <a:rPr lang="it-IT" sz="4000" dirty="0">
                <a:solidFill>
                  <a:schemeClr val="accent2"/>
                </a:solidFill>
                <a:effectLst/>
                <a:latin typeface="+mj-lt"/>
              </a:rPr>
              <a:t>L</a:t>
            </a:r>
            <a:r>
              <a:rPr lang="en-CH" sz="4000">
                <a:solidFill>
                  <a:schemeClr val="accent2"/>
                </a:solidFill>
                <a:effectLst/>
                <a:latin typeface="+mj-lt"/>
              </a:rPr>
              <a:t>egate </a:t>
            </a:r>
            <a:r>
              <a:rPr lang="en-CH" sz="4000" dirty="0">
                <a:solidFill>
                  <a:schemeClr val="accent2"/>
                </a:solidFill>
                <a:effectLst/>
                <a:latin typeface="+mj-lt"/>
              </a:rPr>
              <a:t>alla Temperatura</a:t>
            </a:r>
          </a:p>
        </p:txBody>
      </p:sp>
      <p:pic>
        <p:nvPicPr>
          <p:cNvPr id="5" name="Picture 4" descr="A person wearing a white shirt&#10;&#10;Description automatically generated">
            <a:extLst>
              <a:ext uri="{FF2B5EF4-FFF2-40B4-BE49-F238E27FC236}">
                <a16:creationId xmlns:a16="http://schemas.microsoft.com/office/drawing/2014/main" id="{9BF4DDB1-8291-A345-91A2-978D8140013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103" r="16562" b="-2"/>
          <a:stretch/>
        </p:blipFill>
        <p:spPr>
          <a:xfrm>
            <a:off x="797875" y="844486"/>
            <a:ext cx="4719346" cy="4678488"/>
          </a:xfrm>
          <a:custGeom>
            <a:avLst/>
            <a:gdLst/>
            <a:ahLst/>
            <a:cxnLst/>
            <a:rect l="l" t="t" r="r" b="b"/>
            <a:pathLst>
              <a:path w="4192911" h="4156610">
                <a:moveTo>
                  <a:pt x="1838698" y="1236863"/>
                </a:moveTo>
                <a:cubicBezTo>
                  <a:pt x="3256289" y="1236863"/>
                  <a:pt x="3256289" y="1236863"/>
                  <a:pt x="3256289" y="1236863"/>
                </a:cubicBezTo>
                <a:cubicBezTo>
                  <a:pt x="3328012" y="1236863"/>
                  <a:pt x="3420831" y="1287495"/>
                  <a:pt x="3458802" y="1350784"/>
                </a:cubicBezTo>
                <a:cubicBezTo>
                  <a:pt x="4167597" y="2578597"/>
                  <a:pt x="4167597" y="2578597"/>
                  <a:pt x="4167597" y="2578597"/>
                </a:cubicBezTo>
                <a:cubicBezTo>
                  <a:pt x="4201349" y="2646105"/>
                  <a:pt x="4201349" y="2747368"/>
                  <a:pt x="4167597" y="2814877"/>
                </a:cubicBezTo>
                <a:cubicBezTo>
                  <a:pt x="3458802" y="4042689"/>
                  <a:pt x="3458802" y="4042689"/>
                  <a:pt x="3458802" y="4042689"/>
                </a:cubicBezTo>
                <a:cubicBezTo>
                  <a:pt x="3420831" y="4105979"/>
                  <a:pt x="3328012" y="4156610"/>
                  <a:pt x="3256289" y="4156610"/>
                </a:cubicBezTo>
                <a:lnTo>
                  <a:pt x="1838698" y="4156610"/>
                </a:lnTo>
                <a:cubicBezTo>
                  <a:pt x="1762756" y="4156610"/>
                  <a:pt x="1669938" y="4105979"/>
                  <a:pt x="1636186" y="4042689"/>
                </a:cubicBezTo>
                <a:cubicBezTo>
                  <a:pt x="927390" y="2814877"/>
                  <a:pt x="927390" y="2814877"/>
                  <a:pt x="927390" y="2814877"/>
                </a:cubicBezTo>
                <a:cubicBezTo>
                  <a:pt x="889419" y="2747368"/>
                  <a:pt x="889419" y="2646105"/>
                  <a:pt x="927390" y="2578597"/>
                </a:cubicBezTo>
                <a:cubicBezTo>
                  <a:pt x="1636186" y="1350784"/>
                  <a:pt x="1636186" y="1350784"/>
                  <a:pt x="1636186" y="1350784"/>
                </a:cubicBezTo>
                <a:cubicBezTo>
                  <a:pt x="1669938" y="1287495"/>
                  <a:pt x="1762756" y="1236863"/>
                  <a:pt x="1838698" y="1236863"/>
                </a:cubicBezTo>
                <a:close/>
                <a:moveTo>
                  <a:pt x="420944" y="553155"/>
                </a:moveTo>
                <a:cubicBezTo>
                  <a:pt x="1055903" y="553155"/>
                  <a:pt x="1055903" y="553155"/>
                  <a:pt x="1055903" y="553155"/>
                </a:cubicBezTo>
                <a:cubicBezTo>
                  <a:pt x="1088029" y="553155"/>
                  <a:pt x="1129604" y="575834"/>
                  <a:pt x="1146612" y="604182"/>
                </a:cubicBezTo>
                <a:cubicBezTo>
                  <a:pt x="1464091" y="1154137"/>
                  <a:pt x="1464091" y="1154137"/>
                  <a:pt x="1464091" y="1154137"/>
                </a:cubicBezTo>
                <a:cubicBezTo>
                  <a:pt x="1479209" y="1184375"/>
                  <a:pt x="1479209" y="1229732"/>
                  <a:pt x="1464091" y="1259970"/>
                </a:cubicBezTo>
                <a:cubicBezTo>
                  <a:pt x="1146612" y="1809925"/>
                  <a:pt x="1146612" y="1809925"/>
                  <a:pt x="1146612" y="1809925"/>
                </a:cubicBezTo>
                <a:cubicBezTo>
                  <a:pt x="1129604" y="1838274"/>
                  <a:pt x="1088029" y="1860952"/>
                  <a:pt x="1055903" y="1860952"/>
                </a:cubicBezTo>
                <a:lnTo>
                  <a:pt x="420944" y="1860952"/>
                </a:lnTo>
                <a:cubicBezTo>
                  <a:pt x="386928" y="1860952"/>
                  <a:pt x="345354" y="1838274"/>
                  <a:pt x="330235" y="1809925"/>
                </a:cubicBezTo>
                <a:cubicBezTo>
                  <a:pt x="12756" y="1259970"/>
                  <a:pt x="12756" y="1259970"/>
                  <a:pt x="12756" y="1259970"/>
                </a:cubicBezTo>
                <a:cubicBezTo>
                  <a:pt x="-4252" y="1229732"/>
                  <a:pt x="-4252" y="1184375"/>
                  <a:pt x="12756" y="1154137"/>
                </a:cubicBezTo>
                <a:cubicBezTo>
                  <a:pt x="330235" y="604182"/>
                  <a:pt x="330235" y="604182"/>
                  <a:pt x="330235" y="604182"/>
                </a:cubicBezTo>
                <a:cubicBezTo>
                  <a:pt x="345354" y="575834"/>
                  <a:pt x="386928" y="553155"/>
                  <a:pt x="420944" y="553155"/>
                </a:cubicBezTo>
                <a:close/>
                <a:moveTo>
                  <a:pt x="1611715" y="0"/>
                </a:moveTo>
                <a:cubicBezTo>
                  <a:pt x="2129284" y="0"/>
                  <a:pt x="2129284" y="0"/>
                  <a:pt x="2129284" y="0"/>
                </a:cubicBezTo>
                <a:cubicBezTo>
                  <a:pt x="2155470" y="0"/>
                  <a:pt x="2189358" y="18486"/>
                  <a:pt x="2203222" y="41593"/>
                </a:cubicBezTo>
                <a:cubicBezTo>
                  <a:pt x="2462006" y="489873"/>
                  <a:pt x="2462006" y="489873"/>
                  <a:pt x="2462006" y="489873"/>
                </a:cubicBezTo>
                <a:cubicBezTo>
                  <a:pt x="2474329" y="514520"/>
                  <a:pt x="2474329" y="551492"/>
                  <a:pt x="2462006" y="576140"/>
                </a:cubicBezTo>
                <a:cubicBezTo>
                  <a:pt x="2203222" y="1024419"/>
                  <a:pt x="2203222" y="1024419"/>
                  <a:pt x="2203222" y="1024419"/>
                </a:cubicBezTo>
                <a:cubicBezTo>
                  <a:pt x="2189358" y="1047526"/>
                  <a:pt x="2155470" y="1066012"/>
                  <a:pt x="2129284" y="1066012"/>
                </a:cubicBezTo>
                <a:lnTo>
                  <a:pt x="1611715" y="1066012"/>
                </a:lnTo>
                <a:cubicBezTo>
                  <a:pt x="1583988" y="1066012"/>
                  <a:pt x="1550100" y="1047526"/>
                  <a:pt x="1537777" y="1024419"/>
                </a:cubicBezTo>
                <a:cubicBezTo>
                  <a:pt x="1278993" y="576140"/>
                  <a:pt x="1278993" y="576140"/>
                  <a:pt x="1278993" y="576140"/>
                </a:cubicBezTo>
                <a:cubicBezTo>
                  <a:pt x="1265129" y="551492"/>
                  <a:pt x="1265129" y="514520"/>
                  <a:pt x="1278993" y="489873"/>
                </a:cubicBezTo>
                <a:cubicBezTo>
                  <a:pt x="1537777" y="41593"/>
                  <a:pt x="1537777" y="41593"/>
                  <a:pt x="1537777" y="41593"/>
                </a:cubicBezTo>
                <a:cubicBezTo>
                  <a:pt x="1550100" y="18486"/>
                  <a:pt x="1583988" y="0"/>
                  <a:pt x="1611715" y="0"/>
                </a:cubicBezTo>
                <a:close/>
              </a:path>
            </a:pathLst>
          </a:custGeom>
        </p:spPr>
      </p:pic>
      <p:sp>
        <p:nvSpPr>
          <p:cNvPr id="3" name="Content Placeholder 2">
            <a:extLst>
              <a:ext uri="{FF2B5EF4-FFF2-40B4-BE49-F238E27FC236}">
                <a16:creationId xmlns:a16="http://schemas.microsoft.com/office/drawing/2014/main" id="{E9CABF7C-1183-324E-9E06-A9491807D1E2}"/>
              </a:ext>
            </a:extLst>
          </p:cNvPr>
          <p:cNvSpPr>
            <a:spLocks noGrp="1"/>
          </p:cNvSpPr>
          <p:nvPr>
            <p:ph idx="1"/>
          </p:nvPr>
        </p:nvSpPr>
        <p:spPr>
          <a:xfrm>
            <a:off x="5715004" y="2151160"/>
            <a:ext cx="6361170" cy="4387752"/>
          </a:xfrm>
        </p:spPr>
        <p:txBody>
          <a:bodyPr>
            <a:noAutofit/>
          </a:bodyPr>
          <a:lstStyle/>
          <a:p>
            <a:pPr>
              <a:lnSpc>
                <a:spcPct val="90000"/>
              </a:lnSpc>
            </a:pPr>
            <a:r>
              <a:rPr lang="it-IT" sz="2600" b="0" dirty="0">
                <a:latin typeface="+mn-lt"/>
              </a:rPr>
              <a:t>Il caldo estremo può causare malattie quali crampi da caldo e colpi di calore, e in casi estremi anche la morte. </a:t>
            </a:r>
          </a:p>
          <a:p>
            <a:pPr>
              <a:lnSpc>
                <a:spcPct val="90000"/>
              </a:lnSpc>
            </a:pPr>
            <a:r>
              <a:rPr lang="it-IT" sz="2600" b="0" dirty="0">
                <a:latin typeface="+mn-lt"/>
              </a:rPr>
              <a:t>Esempio: ondata di calore dell’estate del 2003</a:t>
            </a:r>
          </a:p>
          <a:p>
            <a:pPr>
              <a:lnSpc>
                <a:spcPct val="90000"/>
              </a:lnSpc>
            </a:pPr>
            <a:r>
              <a:rPr lang="it-IT" sz="2600" b="0" dirty="0">
                <a:latin typeface="+mn-lt"/>
              </a:rPr>
              <a:t>Le ondate di calore causano più morti ogni anno che uragani, tornado, inondazioni e terremoti messi insieme</a:t>
            </a:r>
            <a:r>
              <a:rPr lang="en-CH" sz="2600" b="0" dirty="0">
                <a:latin typeface="+mn-lt"/>
              </a:rPr>
              <a:t>.</a:t>
            </a:r>
          </a:p>
          <a:p>
            <a:pPr>
              <a:lnSpc>
                <a:spcPct val="90000"/>
              </a:lnSpc>
            </a:pPr>
            <a:r>
              <a:rPr lang="it-IT" sz="2600" b="0" dirty="0">
                <a:latin typeface="+mn-lt"/>
              </a:rPr>
              <a:t>Le comunità afflitte dovrebbero prendere precauzioni nei giorni caldi in modo da restare al fresco. </a:t>
            </a:r>
            <a:endParaRPr lang="en-CH" sz="2600" b="0" dirty="0">
              <a:latin typeface="+mn-lt"/>
            </a:endParaRPr>
          </a:p>
        </p:txBody>
      </p:sp>
      <p:sp>
        <p:nvSpPr>
          <p:cNvPr id="4" name="Slide Number Placeholder 3">
            <a:extLst>
              <a:ext uri="{FF2B5EF4-FFF2-40B4-BE49-F238E27FC236}">
                <a16:creationId xmlns:a16="http://schemas.microsoft.com/office/drawing/2014/main" id="{FF6A591A-68CD-7847-AFB4-30A09EAE5D4E}"/>
              </a:ext>
            </a:extLst>
          </p:cNvPr>
          <p:cNvSpPr>
            <a:spLocks noGrp="1"/>
          </p:cNvSpPr>
          <p:nvPr>
            <p:ph type="sldNum" sz="quarter" idx="12"/>
          </p:nvPr>
        </p:nvSpPr>
        <p:spPr/>
        <p:txBody>
          <a:bodyPr/>
          <a:lstStyle/>
          <a:p>
            <a:fld id="{A0A5889C-058E-2545-AF72-0820F296EB39}" type="slidenum">
              <a:rPr lang="en-CH" smtClean="0"/>
              <a:t>12</a:t>
            </a:fld>
            <a:endParaRPr lang="en-CH"/>
          </a:p>
        </p:txBody>
      </p:sp>
      <p:sp>
        <p:nvSpPr>
          <p:cNvPr id="6" name="Footer Placeholder 5">
            <a:extLst>
              <a:ext uri="{FF2B5EF4-FFF2-40B4-BE49-F238E27FC236}">
                <a16:creationId xmlns:a16="http://schemas.microsoft.com/office/drawing/2014/main" id="{BEB9C54D-8F9C-0445-B171-BDCF63D425BA}"/>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112116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C94264-3734-4C03-8937-6DA015156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AE801-2558-E542-861E-AE5F739E4953}"/>
              </a:ext>
            </a:extLst>
          </p:cNvPr>
          <p:cNvSpPr>
            <a:spLocks noGrp="1"/>
          </p:cNvSpPr>
          <p:nvPr>
            <p:ph type="title"/>
          </p:nvPr>
        </p:nvSpPr>
        <p:spPr>
          <a:xfrm>
            <a:off x="6096000" y="526556"/>
            <a:ext cx="5599162" cy="1461778"/>
          </a:xfrm>
        </p:spPr>
        <p:txBody>
          <a:bodyPr>
            <a:noAutofit/>
          </a:bodyPr>
          <a:lstStyle/>
          <a:p>
            <a:r>
              <a:rPr lang="en-CH" sz="4000" dirty="0">
                <a:solidFill>
                  <a:schemeClr val="accent2"/>
                </a:solidFill>
                <a:effectLst/>
                <a:latin typeface="+mj-lt"/>
              </a:rPr>
              <a:t>Problema: </a:t>
            </a:r>
            <a:br>
              <a:rPr lang="en-CH" sz="4000" dirty="0">
                <a:solidFill>
                  <a:schemeClr val="accent2"/>
                </a:solidFill>
                <a:effectLst/>
                <a:latin typeface="+mj-lt"/>
              </a:rPr>
            </a:br>
            <a:r>
              <a:rPr lang="en-CH" sz="4000" dirty="0">
                <a:solidFill>
                  <a:schemeClr val="accent2"/>
                </a:solidFill>
                <a:effectLst/>
                <a:latin typeface="+mj-lt"/>
              </a:rPr>
              <a:t>Inquinamento Atmosferico</a:t>
            </a:r>
          </a:p>
        </p:txBody>
      </p:sp>
      <p:pic>
        <p:nvPicPr>
          <p:cNvPr id="11" name="Picture 10" descr="A view of a city&#10;&#10;Description automatically generated">
            <a:extLst>
              <a:ext uri="{FF2B5EF4-FFF2-40B4-BE49-F238E27FC236}">
                <a16:creationId xmlns:a16="http://schemas.microsoft.com/office/drawing/2014/main" id="{024A6059-D267-854B-9AF3-A466B5AA201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606" r="15312" b="-2"/>
          <a:stretch/>
        </p:blipFill>
        <p:spPr>
          <a:xfrm>
            <a:off x="0" y="311086"/>
            <a:ext cx="4719346" cy="4678488"/>
          </a:xfrm>
          <a:custGeom>
            <a:avLst/>
            <a:gdLst/>
            <a:ahLst/>
            <a:cxnLst/>
            <a:rect l="l" t="t" r="r" b="b"/>
            <a:pathLst>
              <a:path w="4192911" h="4156610">
                <a:moveTo>
                  <a:pt x="1838698" y="1236863"/>
                </a:moveTo>
                <a:cubicBezTo>
                  <a:pt x="3256289" y="1236863"/>
                  <a:pt x="3256289" y="1236863"/>
                  <a:pt x="3256289" y="1236863"/>
                </a:cubicBezTo>
                <a:cubicBezTo>
                  <a:pt x="3328012" y="1236863"/>
                  <a:pt x="3420831" y="1287495"/>
                  <a:pt x="3458802" y="1350784"/>
                </a:cubicBezTo>
                <a:cubicBezTo>
                  <a:pt x="4167597" y="2578597"/>
                  <a:pt x="4167597" y="2578597"/>
                  <a:pt x="4167597" y="2578597"/>
                </a:cubicBezTo>
                <a:cubicBezTo>
                  <a:pt x="4201349" y="2646105"/>
                  <a:pt x="4201349" y="2747368"/>
                  <a:pt x="4167597" y="2814877"/>
                </a:cubicBezTo>
                <a:cubicBezTo>
                  <a:pt x="3458802" y="4042689"/>
                  <a:pt x="3458802" y="4042689"/>
                  <a:pt x="3458802" y="4042689"/>
                </a:cubicBezTo>
                <a:cubicBezTo>
                  <a:pt x="3420831" y="4105979"/>
                  <a:pt x="3328012" y="4156610"/>
                  <a:pt x="3256289" y="4156610"/>
                </a:cubicBezTo>
                <a:lnTo>
                  <a:pt x="1838698" y="4156610"/>
                </a:lnTo>
                <a:cubicBezTo>
                  <a:pt x="1762756" y="4156610"/>
                  <a:pt x="1669938" y="4105979"/>
                  <a:pt x="1636186" y="4042689"/>
                </a:cubicBezTo>
                <a:cubicBezTo>
                  <a:pt x="927390" y="2814877"/>
                  <a:pt x="927390" y="2814877"/>
                  <a:pt x="927390" y="2814877"/>
                </a:cubicBezTo>
                <a:cubicBezTo>
                  <a:pt x="889419" y="2747368"/>
                  <a:pt x="889419" y="2646105"/>
                  <a:pt x="927390" y="2578597"/>
                </a:cubicBezTo>
                <a:cubicBezTo>
                  <a:pt x="1636186" y="1350784"/>
                  <a:pt x="1636186" y="1350784"/>
                  <a:pt x="1636186" y="1350784"/>
                </a:cubicBezTo>
                <a:cubicBezTo>
                  <a:pt x="1669938" y="1287495"/>
                  <a:pt x="1762756" y="1236863"/>
                  <a:pt x="1838698" y="1236863"/>
                </a:cubicBezTo>
                <a:close/>
                <a:moveTo>
                  <a:pt x="420944" y="553155"/>
                </a:moveTo>
                <a:cubicBezTo>
                  <a:pt x="1055903" y="553155"/>
                  <a:pt x="1055903" y="553155"/>
                  <a:pt x="1055903" y="553155"/>
                </a:cubicBezTo>
                <a:cubicBezTo>
                  <a:pt x="1088029" y="553155"/>
                  <a:pt x="1129604" y="575834"/>
                  <a:pt x="1146612" y="604182"/>
                </a:cubicBezTo>
                <a:cubicBezTo>
                  <a:pt x="1464091" y="1154137"/>
                  <a:pt x="1464091" y="1154137"/>
                  <a:pt x="1464091" y="1154137"/>
                </a:cubicBezTo>
                <a:cubicBezTo>
                  <a:pt x="1479209" y="1184375"/>
                  <a:pt x="1479209" y="1229732"/>
                  <a:pt x="1464091" y="1259970"/>
                </a:cubicBezTo>
                <a:cubicBezTo>
                  <a:pt x="1146612" y="1809925"/>
                  <a:pt x="1146612" y="1809925"/>
                  <a:pt x="1146612" y="1809925"/>
                </a:cubicBezTo>
                <a:cubicBezTo>
                  <a:pt x="1129604" y="1838274"/>
                  <a:pt x="1088029" y="1860952"/>
                  <a:pt x="1055903" y="1860952"/>
                </a:cubicBezTo>
                <a:lnTo>
                  <a:pt x="420944" y="1860952"/>
                </a:lnTo>
                <a:cubicBezTo>
                  <a:pt x="386928" y="1860952"/>
                  <a:pt x="345354" y="1838274"/>
                  <a:pt x="330235" y="1809925"/>
                </a:cubicBezTo>
                <a:cubicBezTo>
                  <a:pt x="12756" y="1259970"/>
                  <a:pt x="12756" y="1259970"/>
                  <a:pt x="12756" y="1259970"/>
                </a:cubicBezTo>
                <a:cubicBezTo>
                  <a:pt x="-4252" y="1229732"/>
                  <a:pt x="-4252" y="1184375"/>
                  <a:pt x="12756" y="1154137"/>
                </a:cubicBezTo>
                <a:cubicBezTo>
                  <a:pt x="330235" y="604182"/>
                  <a:pt x="330235" y="604182"/>
                  <a:pt x="330235" y="604182"/>
                </a:cubicBezTo>
                <a:cubicBezTo>
                  <a:pt x="345354" y="575834"/>
                  <a:pt x="386928" y="553155"/>
                  <a:pt x="420944" y="553155"/>
                </a:cubicBezTo>
                <a:close/>
                <a:moveTo>
                  <a:pt x="1611715" y="0"/>
                </a:moveTo>
                <a:cubicBezTo>
                  <a:pt x="2129284" y="0"/>
                  <a:pt x="2129284" y="0"/>
                  <a:pt x="2129284" y="0"/>
                </a:cubicBezTo>
                <a:cubicBezTo>
                  <a:pt x="2155470" y="0"/>
                  <a:pt x="2189358" y="18486"/>
                  <a:pt x="2203222" y="41593"/>
                </a:cubicBezTo>
                <a:cubicBezTo>
                  <a:pt x="2462006" y="489873"/>
                  <a:pt x="2462006" y="489873"/>
                  <a:pt x="2462006" y="489873"/>
                </a:cubicBezTo>
                <a:cubicBezTo>
                  <a:pt x="2474329" y="514520"/>
                  <a:pt x="2474329" y="551492"/>
                  <a:pt x="2462006" y="576140"/>
                </a:cubicBezTo>
                <a:cubicBezTo>
                  <a:pt x="2203222" y="1024419"/>
                  <a:pt x="2203222" y="1024419"/>
                  <a:pt x="2203222" y="1024419"/>
                </a:cubicBezTo>
                <a:cubicBezTo>
                  <a:pt x="2189358" y="1047526"/>
                  <a:pt x="2155470" y="1066012"/>
                  <a:pt x="2129284" y="1066012"/>
                </a:cubicBezTo>
                <a:lnTo>
                  <a:pt x="1611715" y="1066012"/>
                </a:lnTo>
                <a:cubicBezTo>
                  <a:pt x="1583988" y="1066012"/>
                  <a:pt x="1550100" y="1047526"/>
                  <a:pt x="1537777" y="1024419"/>
                </a:cubicBezTo>
                <a:cubicBezTo>
                  <a:pt x="1278993" y="576140"/>
                  <a:pt x="1278993" y="576140"/>
                  <a:pt x="1278993" y="576140"/>
                </a:cubicBezTo>
                <a:cubicBezTo>
                  <a:pt x="1265129" y="551492"/>
                  <a:pt x="1265129" y="514520"/>
                  <a:pt x="1278993" y="489873"/>
                </a:cubicBezTo>
                <a:cubicBezTo>
                  <a:pt x="1537777" y="41593"/>
                  <a:pt x="1537777" y="41593"/>
                  <a:pt x="1537777" y="41593"/>
                </a:cubicBezTo>
                <a:cubicBezTo>
                  <a:pt x="1550100" y="18486"/>
                  <a:pt x="1583988" y="0"/>
                  <a:pt x="1611715" y="0"/>
                </a:cubicBezTo>
                <a:close/>
              </a:path>
            </a:pathLst>
          </a:custGeom>
        </p:spPr>
      </p:pic>
      <p:sp>
        <p:nvSpPr>
          <p:cNvPr id="3" name="Content Placeholder 2">
            <a:extLst>
              <a:ext uri="{FF2B5EF4-FFF2-40B4-BE49-F238E27FC236}">
                <a16:creationId xmlns:a16="http://schemas.microsoft.com/office/drawing/2014/main" id="{798E9F3F-D173-684A-925C-75ED8D6CAECD}"/>
              </a:ext>
            </a:extLst>
          </p:cNvPr>
          <p:cNvSpPr>
            <a:spLocks noGrp="1"/>
          </p:cNvSpPr>
          <p:nvPr>
            <p:ph idx="1"/>
          </p:nvPr>
        </p:nvSpPr>
        <p:spPr>
          <a:xfrm>
            <a:off x="4719346" y="2269779"/>
            <a:ext cx="7472654" cy="4268853"/>
          </a:xfrm>
        </p:spPr>
        <p:txBody>
          <a:bodyPr>
            <a:noAutofit/>
          </a:bodyPr>
          <a:lstStyle/>
          <a:p>
            <a:pPr>
              <a:lnSpc>
                <a:spcPct val="90000"/>
              </a:lnSpc>
            </a:pPr>
            <a:r>
              <a:rPr lang="it-IT" b="0" dirty="0">
                <a:latin typeface="+mn-lt"/>
              </a:rPr>
              <a:t>Certi tipi di inquinanti atmosferici, come l’ozono, possono causare asma e altre condizioni polmonari ancora peggiori. </a:t>
            </a:r>
            <a:endParaRPr lang="en-CH" b="0" dirty="0">
              <a:latin typeface="+mn-lt"/>
            </a:endParaRPr>
          </a:p>
          <a:p>
            <a:pPr>
              <a:lnSpc>
                <a:spcPct val="90000"/>
              </a:lnSpc>
            </a:pPr>
            <a:r>
              <a:rPr lang="it-IT" b="0" dirty="0">
                <a:latin typeface="+mn-lt"/>
              </a:rPr>
              <a:t>L’ozono trovato nelle zone di alta atmosfera che abbiamo studiato sino ad adesso è chiamato “ozono buono”</a:t>
            </a:r>
            <a:r>
              <a:rPr lang="en-CH" b="0" dirty="0">
                <a:latin typeface="+mn-lt"/>
              </a:rPr>
              <a:t>.</a:t>
            </a:r>
          </a:p>
          <a:p>
            <a:pPr>
              <a:lnSpc>
                <a:spcPct val="90000"/>
              </a:lnSpc>
            </a:pPr>
            <a:r>
              <a:rPr lang="it-IT" b="0" dirty="0">
                <a:latin typeface="+mn-lt"/>
              </a:rPr>
              <a:t>L’ozono può anche essere trovato vicino alla superficie terrestre, dov’è considerato “ozono cattivo”.</a:t>
            </a:r>
            <a:r>
              <a:rPr lang="en-CH" b="0" dirty="0">
                <a:latin typeface="+mn-lt"/>
              </a:rPr>
              <a:t> È</a:t>
            </a:r>
            <a:r>
              <a:rPr lang="it-IT" b="0" dirty="0">
                <a:latin typeface="+mn-lt"/>
              </a:rPr>
              <a:t> l’ingrediente principale dello smog, ed è quindi dannoso per le persone che lo respirano.</a:t>
            </a:r>
            <a:endParaRPr lang="en-CH" b="0" dirty="0">
              <a:latin typeface="+mn-lt"/>
            </a:endParaRPr>
          </a:p>
          <a:p>
            <a:pPr>
              <a:lnSpc>
                <a:spcPct val="90000"/>
              </a:lnSpc>
            </a:pPr>
            <a:r>
              <a:rPr lang="it-IT" b="0" dirty="0">
                <a:latin typeface="+mn-lt"/>
              </a:rPr>
              <a:t>È probabile che i cambiamenti climatici aumenteranno la quantità di ozono cattivo nell’aria. </a:t>
            </a:r>
            <a:endParaRPr lang="en-CH" b="0" dirty="0">
              <a:latin typeface="+mn-lt"/>
            </a:endParaRPr>
          </a:p>
        </p:txBody>
      </p:sp>
      <p:sp>
        <p:nvSpPr>
          <p:cNvPr id="8" name="CasellaDiTesto 7">
            <a:extLst>
              <a:ext uri="{FF2B5EF4-FFF2-40B4-BE49-F238E27FC236}">
                <a16:creationId xmlns:a16="http://schemas.microsoft.com/office/drawing/2014/main" id="{E3055907-3EAB-4787-A7FD-40F4AD997A25}"/>
              </a:ext>
            </a:extLst>
          </p:cNvPr>
          <p:cNvSpPr txBox="1"/>
          <p:nvPr/>
        </p:nvSpPr>
        <p:spPr>
          <a:xfrm>
            <a:off x="0" y="6000524"/>
            <a:ext cx="1524000" cy="830997"/>
          </a:xfrm>
          <a:prstGeom prst="rect">
            <a:avLst/>
          </a:prstGeom>
          <a:noFill/>
        </p:spPr>
        <p:txBody>
          <a:bodyPr wrap="square">
            <a:spAutoFit/>
          </a:bodyPr>
          <a:lstStyle/>
          <a:p>
            <a:pPr algn="r">
              <a:spcAft>
                <a:spcPts val="600"/>
              </a:spcAft>
            </a:pPr>
            <a:r>
              <a:rPr lang="en-CH" sz="1200" dirty="0">
                <a:solidFill>
                  <a:schemeClr val="bg1">
                    <a:lumMod val="50000"/>
                  </a:schemeClr>
                </a:solidFill>
                <a:hlinkClick r:id="rId5" tooltip="http://www.isaaa.org/kc/cropbiotechupdate/article/default.asp?ID=17670">
                  <a:extLst>
                    <a:ext uri="{A12FA001-AC4F-418D-AE19-62706E023703}">
                      <ahyp:hlinkClr xmlns:ahyp="http://schemas.microsoft.com/office/drawing/2018/hyperlinkcolor" val="tx"/>
                    </a:ext>
                  </a:extLst>
                </a:hlinkClick>
              </a:rPr>
              <a:t>This Photo</a:t>
            </a:r>
            <a:r>
              <a:rPr lang="en-CH" sz="1200" dirty="0">
                <a:solidFill>
                  <a:schemeClr val="bg1">
                    <a:lumMod val="50000"/>
                  </a:schemeClr>
                </a:solidFill>
              </a:rPr>
              <a:t> by Unknown Author is licensed under </a:t>
            </a:r>
            <a:r>
              <a:rPr lang="en-CH" sz="1200" dirty="0">
                <a:solidFill>
                  <a:schemeClr val="bg1">
                    <a:lumMod val="50000"/>
                  </a:schemeClr>
                </a:solidFill>
                <a:hlinkClick r:id="rId6" tooltip="https://creativecommons.org/licenses/by-nc-nd/3.0/">
                  <a:extLst>
                    <a:ext uri="{A12FA001-AC4F-418D-AE19-62706E023703}">
                      <ahyp:hlinkClr xmlns:ahyp="http://schemas.microsoft.com/office/drawing/2018/hyperlinkcolor" val="tx"/>
                    </a:ext>
                  </a:extLst>
                </a:hlinkClick>
              </a:rPr>
              <a:t>CC BY-NC-ND</a:t>
            </a:r>
            <a:endParaRPr lang="en-CH" sz="1200" dirty="0">
              <a:solidFill>
                <a:schemeClr val="bg1">
                  <a:lumMod val="50000"/>
                </a:schemeClr>
              </a:solidFill>
            </a:endParaRPr>
          </a:p>
        </p:txBody>
      </p:sp>
      <p:sp>
        <p:nvSpPr>
          <p:cNvPr id="4" name="Slide Number Placeholder 3">
            <a:extLst>
              <a:ext uri="{FF2B5EF4-FFF2-40B4-BE49-F238E27FC236}">
                <a16:creationId xmlns:a16="http://schemas.microsoft.com/office/drawing/2014/main" id="{AA565173-3E3D-C948-A6C6-185B29B6A2A4}"/>
              </a:ext>
            </a:extLst>
          </p:cNvPr>
          <p:cNvSpPr>
            <a:spLocks noGrp="1"/>
          </p:cNvSpPr>
          <p:nvPr>
            <p:ph type="sldNum" sz="quarter" idx="12"/>
          </p:nvPr>
        </p:nvSpPr>
        <p:spPr/>
        <p:txBody>
          <a:bodyPr/>
          <a:lstStyle/>
          <a:p>
            <a:fld id="{A0A5889C-058E-2545-AF72-0820F296EB39}" type="slidenum">
              <a:rPr lang="en-CH" smtClean="0"/>
              <a:t>13</a:t>
            </a:fld>
            <a:endParaRPr lang="en-CH"/>
          </a:p>
        </p:txBody>
      </p:sp>
      <p:sp>
        <p:nvSpPr>
          <p:cNvPr id="5" name="Footer Placeholder 4">
            <a:extLst>
              <a:ext uri="{FF2B5EF4-FFF2-40B4-BE49-F238E27FC236}">
                <a16:creationId xmlns:a16="http://schemas.microsoft.com/office/drawing/2014/main" id="{C50DE6B8-03EB-C347-96B8-EC117B904E4A}"/>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504416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C94264-3734-4C03-8937-6DA015156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F86B6E-F6A4-F14C-9519-4276E524EFC0}"/>
              </a:ext>
            </a:extLst>
          </p:cNvPr>
          <p:cNvSpPr>
            <a:spLocks noGrp="1"/>
          </p:cNvSpPr>
          <p:nvPr>
            <p:ph type="title"/>
          </p:nvPr>
        </p:nvSpPr>
        <p:spPr>
          <a:xfrm>
            <a:off x="4982344" y="136525"/>
            <a:ext cx="5599162" cy="1461778"/>
          </a:xfrm>
        </p:spPr>
        <p:txBody>
          <a:bodyPr>
            <a:normAutofit fontScale="90000"/>
          </a:bodyPr>
          <a:lstStyle/>
          <a:p>
            <a:r>
              <a:rPr lang="en-CH" sz="4000" dirty="0">
                <a:solidFill>
                  <a:schemeClr val="accent2"/>
                </a:solidFill>
                <a:effectLst/>
                <a:latin typeface="+mj-lt"/>
              </a:rPr>
              <a:t>Problema: </a:t>
            </a:r>
            <a:br>
              <a:rPr lang="en-CH" sz="4000" dirty="0">
                <a:solidFill>
                  <a:schemeClr val="accent2"/>
                </a:solidFill>
                <a:effectLst/>
                <a:latin typeface="+mj-lt"/>
              </a:rPr>
            </a:br>
            <a:r>
              <a:rPr lang="en-CH" sz="4000" dirty="0">
                <a:solidFill>
                  <a:schemeClr val="accent2"/>
                </a:solidFill>
                <a:effectLst/>
                <a:latin typeface="+mj-lt"/>
              </a:rPr>
              <a:t>Diffusione di Malattie</a:t>
            </a:r>
          </a:p>
        </p:txBody>
      </p:sp>
      <p:pic>
        <p:nvPicPr>
          <p:cNvPr id="5" name="Picture 4" descr="A insect on the ground&#10;&#10;Description automatically generated">
            <a:extLst>
              <a:ext uri="{FF2B5EF4-FFF2-40B4-BE49-F238E27FC236}">
                <a16:creationId xmlns:a16="http://schemas.microsoft.com/office/drawing/2014/main" id="{C6F574A8-BE8D-3742-BB7D-C9A020B50DC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788" r="19150" b="2"/>
          <a:stretch/>
        </p:blipFill>
        <p:spPr>
          <a:xfrm>
            <a:off x="202068" y="693420"/>
            <a:ext cx="4077164" cy="4041866"/>
          </a:xfrm>
          <a:custGeom>
            <a:avLst/>
            <a:gdLst/>
            <a:ahLst/>
            <a:cxnLst/>
            <a:rect l="l" t="t" r="r" b="b"/>
            <a:pathLst>
              <a:path w="4192911" h="4156610">
                <a:moveTo>
                  <a:pt x="1838698" y="1236863"/>
                </a:moveTo>
                <a:cubicBezTo>
                  <a:pt x="3256289" y="1236863"/>
                  <a:pt x="3256289" y="1236863"/>
                  <a:pt x="3256289" y="1236863"/>
                </a:cubicBezTo>
                <a:cubicBezTo>
                  <a:pt x="3328012" y="1236863"/>
                  <a:pt x="3420831" y="1287495"/>
                  <a:pt x="3458802" y="1350784"/>
                </a:cubicBezTo>
                <a:cubicBezTo>
                  <a:pt x="4167597" y="2578597"/>
                  <a:pt x="4167597" y="2578597"/>
                  <a:pt x="4167597" y="2578597"/>
                </a:cubicBezTo>
                <a:cubicBezTo>
                  <a:pt x="4201349" y="2646105"/>
                  <a:pt x="4201349" y="2747368"/>
                  <a:pt x="4167597" y="2814877"/>
                </a:cubicBezTo>
                <a:cubicBezTo>
                  <a:pt x="3458802" y="4042689"/>
                  <a:pt x="3458802" y="4042689"/>
                  <a:pt x="3458802" y="4042689"/>
                </a:cubicBezTo>
                <a:cubicBezTo>
                  <a:pt x="3420831" y="4105979"/>
                  <a:pt x="3328012" y="4156610"/>
                  <a:pt x="3256289" y="4156610"/>
                </a:cubicBezTo>
                <a:lnTo>
                  <a:pt x="1838698" y="4156610"/>
                </a:lnTo>
                <a:cubicBezTo>
                  <a:pt x="1762756" y="4156610"/>
                  <a:pt x="1669938" y="4105979"/>
                  <a:pt x="1636186" y="4042689"/>
                </a:cubicBezTo>
                <a:cubicBezTo>
                  <a:pt x="927390" y="2814877"/>
                  <a:pt x="927390" y="2814877"/>
                  <a:pt x="927390" y="2814877"/>
                </a:cubicBezTo>
                <a:cubicBezTo>
                  <a:pt x="889419" y="2747368"/>
                  <a:pt x="889419" y="2646105"/>
                  <a:pt x="927390" y="2578597"/>
                </a:cubicBezTo>
                <a:cubicBezTo>
                  <a:pt x="1636186" y="1350784"/>
                  <a:pt x="1636186" y="1350784"/>
                  <a:pt x="1636186" y="1350784"/>
                </a:cubicBezTo>
                <a:cubicBezTo>
                  <a:pt x="1669938" y="1287495"/>
                  <a:pt x="1762756" y="1236863"/>
                  <a:pt x="1838698" y="1236863"/>
                </a:cubicBezTo>
                <a:close/>
                <a:moveTo>
                  <a:pt x="420944" y="553155"/>
                </a:moveTo>
                <a:cubicBezTo>
                  <a:pt x="1055903" y="553155"/>
                  <a:pt x="1055903" y="553155"/>
                  <a:pt x="1055903" y="553155"/>
                </a:cubicBezTo>
                <a:cubicBezTo>
                  <a:pt x="1088029" y="553155"/>
                  <a:pt x="1129604" y="575834"/>
                  <a:pt x="1146612" y="604182"/>
                </a:cubicBezTo>
                <a:cubicBezTo>
                  <a:pt x="1464091" y="1154137"/>
                  <a:pt x="1464091" y="1154137"/>
                  <a:pt x="1464091" y="1154137"/>
                </a:cubicBezTo>
                <a:cubicBezTo>
                  <a:pt x="1479209" y="1184375"/>
                  <a:pt x="1479209" y="1229732"/>
                  <a:pt x="1464091" y="1259970"/>
                </a:cubicBezTo>
                <a:cubicBezTo>
                  <a:pt x="1146612" y="1809925"/>
                  <a:pt x="1146612" y="1809925"/>
                  <a:pt x="1146612" y="1809925"/>
                </a:cubicBezTo>
                <a:cubicBezTo>
                  <a:pt x="1129604" y="1838274"/>
                  <a:pt x="1088029" y="1860952"/>
                  <a:pt x="1055903" y="1860952"/>
                </a:cubicBezTo>
                <a:lnTo>
                  <a:pt x="420944" y="1860952"/>
                </a:lnTo>
                <a:cubicBezTo>
                  <a:pt x="386928" y="1860952"/>
                  <a:pt x="345354" y="1838274"/>
                  <a:pt x="330235" y="1809925"/>
                </a:cubicBezTo>
                <a:cubicBezTo>
                  <a:pt x="12756" y="1259970"/>
                  <a:pt x="12756" y="1259970"/>
                  <a:pt x="12756" y="1259970"/>
                </a:cubicBezTo>
                <a:cubicBezTo>
                  <a:pt x="-4252" y="1229732"/>
                  <a:pt x="-4252" y="1184375"/>
                  <a:pt x="12756" y="1154137"/>
                </a:cubicBezTo>
                <a:cubicBezTo>
                  <a:pt x="330235" y="604182"/>
                  <a:pt x="330235" y="604182"/>
                  <a:pt x="330235" y="604182"/>
                </a:cubicBezTo>
                <a:cubicBezTo>
                  <a:pt x="345354" y="575834"/>
                  <a:pt x="386928" y="553155"/>
                  <a:pt x="420944" y="553155"/>
                </a:cubicBezTo>
                <a:close/>
                <a:moveTo>
                  <a:pt x="1611715" y="0"/>
                </a:moveTo>
                <a:cubicBezTo>
                  <a:pt x="2129284" y="0"/>
                  <a:pt x="2129284" y="0"/>
                  <a:pt x="2129284" y="0"/>
                </a:cubicBezTo>
                <a:cubicBezTo>
                  <a:pt x="2155470" y="0"/>
                  <a:pt x="2189358" y="18486"/>
                  <a:pt x="2203222" y="41593"/>
                </a:cubicBezTo>
                <a:cubicBezTo>
                  <a:pt x="2462006" y="489873"/>
                  <a:pt x="2462006" y="489873"/>
                  <a:pt x="2462006" y="489873"/>
                </a:cubicBezTo>
                <a:cubicBezTo>
                  <a:pt x="2474329" y="514520"/>
                  <a:pt x="2474329" y="551492"/>
                  <a:pt x="2462006" y="576140"/>
                </a:cubicBezTo>
                <a:cubicBezTo>
                  <a:pt x="2203222" y="1024419"/>
                  <a:pt x="2203222" y="1024419"/>
                  <a:pt x="2203222" y="1024419"/>
                </a:cubicBezTo>
                <a:cubicBezTo>
                  <a:pt x="2189358" y="1047526"/>
                  <a:pt x="2155470" y="1066012"/>
                  <a:pt x="2129284" y="1066012"/>
                </a:cubicBezTo>
                <a:lnTo>
                  <a:pt x="1611715" y="1066012"/>
                </a:lnTo>
                <a:cubicBezTo>
                  <a:pt x="1583988" y="1066012"/>
                  <a:pt x="1550100" y="1047526"/>
                  <a:pt x="1537777" y="1024419"/>
                </a:cubicBezTo>
                <a:cubicBezTo>
                  <a:pt x="1278993" y="576140"/>
                  <a:pt x="1278993" y="576140"/>
                  <a:pt x="1278993" y="576140"/>
                </a:cubicBezTo>
                <a:cubicBezTo>
                  <a:pt x="1265129" y="551492"/>
                  <a:pt x="1265129" y="514520"/>
                  <a:pt x="1278993" y="489873"/>
                </a:cubicBezTo>
                <a:cubicBezTo>
                  <a:pt x="1537777" y="41593"/>
                  <a:pt x="1537777" y="41593"/>
                  <a:pt x="1537777" y="41593"/>
                </a:cubicBezTo>
                <a:cubicBezTo>
                  <a:pt x="1550100" y="18486"/>
                  <a:pt x="1583988" y="0"/>
                  <a:pt x="1611715" y="0"/>
                </a:cubicBezTo>
                <a:close/>
              </a:path>
            </a:pathLst>
          </a:custGeom>
        </p:spPr>
      </p:pic>
      <p:sp>
        <p:nvSpPr>
          <p:cNvPr id="3" name="Content Placeholder 2">
            <a:extLst>
              <a:ext uri="{FF2B5EF4-FFF2-40B4-BE49-F238E27FC236}">
                <a16:creationId xmlns:a16="http://schemas.microsoft.com/office/drawing/2014/main" id="{4432F2F8-EBC1-3344-BD75-4A91B43A332E}"/>
              </a:ext>
            </a:extLst>
          </p:cNvPr>
          <p:cNvSpPr>
            <a:spLocks noGrp="1"/>
          </p:cNvSpPr>
          <p:nvPr>
            <p:ph idx="1"/>
          </p:nvPr>
        </p:nvSpPr>
        <p:spPr>
          <a:xfrm>
            <a:off x="4747318" y="1734828"/>
            <a:ext cx="7242614" cy="4172338"/>
          </a:xfrm>
        </p:spPr>
        <p:txBody>
          <a:bodyPr>
            <a:noAutofit/>
          </a:bodyPr>
          <a:lstStyle/>
          <a:p>
            <a:pPr>
              <a:lnSpc>
                <a:spcPct val="90000"/>
              </a:lnSpc>
            </a:pPr>
            <a:r>
              <a:rPr lang="it-IT" b="0" dirty="0">
                <a:latin typeface="+mn-lt"/>
              </a:rPr>
              <a:t>I cambiamenti climatici possono aumentare la diffusione di malattie infettive.</a:t>
            </a:r>
          </a:p>
          <a:p>
            <a:pPr>
              <a:lnSpc>
                <a:spcPct val="90000"/>
              </a:lnSpc>
            </a:pPr>
            <a:r>
              <a:rPr lang="it-IT" b="0" dirty="0">
                <a:latin typeface="+mn-lt"/>
              </a:rPr>
              <a:t>Con l’aumento delle temperature invernali, portatori di malattie infettive come zecche e zanzare possono sopravvivere a lungo per tutto il corso dell’anno, e possono espandere la propria zona di infezione.</a:t>
            </a:r>
          </a:p>
          <a:p>
            <a:pPr>
              <a:lnSpc>
                <a:spcPct val="90000"/>
              </a:lnSpc>
            </a:pPr>
            <a:r>
              <a:rPr lang="it-IT" b="0" dirty="0">
                <a:latin typeface="+mn-lt"/>
              </a:rPr>
              <a:t>La malaria è una malattia mortale diffusa dalle zanzare in molti paesi caldi e umidi. </a:t>
            </a:r>
          </a:p>
          <a:p>
            <a:pPr>
              <a:lnSpc>
                <a:spcPct val="90000"/>
              </a:lnSpc>
            </a:pPr>
            <a:r>
              <a:rPr lang="it-IT" b="0" dirty="0">
                <a:latin typeface="+mn-lt"/>
              </a:rPr>
              <a:t>Bisogna quindi fare attenzione e prendere provvedimenti in modo da evitare di essere punti da zecche e zanzare. </a:t>
            </a:r>
          </a:p>
          <a:p>
            <a:pPr>
              <a:lnSpc>
                <a:spcPct val="90000"/>
              </a:lnSpc>
            </a:pPr>
            <a:r>
              <a:rPr lang="it-IT" b="0" dirty="0">
                <a:latin typeface="+mn-lt"/>
              </a:rPr>
              <a:t>Il riconoscimento dei sintomi di queste malattie è anche importante.</a:t>
            </a:r>
            <a:endParaRPr lang="en-CH" b="0" dirty="0">
              <a:latin typeface="+mn-lt"/>
            </a:endParaRPr>
          </a:p>
          <a:p>
            <a:pPr>
              <a:lnSpc>
                <a:spcPct val="90000"/>
              </a:lnSpc>
            </a:pPr>
            <a:endParaRPr lang="en-CH" b="0" dirty="0">
              <a:latin typeface="+mn-lt"/>
            </a:endParaRPr>
          </a:p>
        </p:txBody>
      </p:sp>
      <p:sp>
        <p:nvSpPr>
          <p:cNvPr id="7" name="CasellaDiTesto 6">
            <a:extLst>
              <a:ext uri="{FF2B5EF4-FFF2-40B4-BE49-F238E27FC236}">
                <a16:creationId xmlns:a16="http://schemas.microsoft.com/office/drawing/2014/main" id="{53A53080-EAA2-4ED3-88E8-82B9329C853C}"/>
              </a:ext>
            </a:extLst>
          </p:cNvPr>
          <p:cNvSpPr txBox="1"/>
          <p:nvPr/>
        </p:nvSpPr>
        <p:spPr>
          <a:xfrm>
            <a:off x="0" y="5948532"/>
            <a:ext cx="1524000" cy="830997"/>
          </a:xfrm>
          <a:prstGeom prst="rect">
            <a:avLst/>
          </a:prstGeom>
          <a:noFill/>
        </p:spPr>
        <p:txBody>
          <a:bodyPr wrap="square">
            <a:spAutoFit/>
          </a:bodyPr>
          <a:lstStyle/>
          <a:p>
            <a:pPr algn="r">
              <a:spcAft>
                <a:spcPts val="600"/>
              </a:spcAft>
            </a:pPr>
            <a:r>
              <a:rPr lang="en-CH" sz="1200" dirty="0">
                <a:solidFill>
                  <a:schemeClr val="bg1">
                    <a:lumMod val="50000"/>
                  </a:schemeClr>
                </a:solidFill>
                <a:hlinkClick r:id="rId5" tooltip="http://www.isaaa.org/kc/cropbiotechupdate/article/default.asp?ID=17670">
                  <a:extLst>
                    <a:ext uri="{A12FA001-AC4F-418D-AE19-62706E023703}">
                      <ahyp:hlinkClr xmlns:ahyp="http://schemas.microsoft.com/office/drawing/2018/hyperlinkcolor" val="tx"/>
                    </a:ext>
                  </a:extLst>
                </a:hlinkClick>
              </a:rPr>
              <a:t>This Photo</a:t>
            </a:r>
            <a:r>
              <a:rPr lang="en-CH" sz="1200" dirty="0">
                <a:solidFill>
                  <a:schemeClr val="bg1">
                    <a:lumMod val="50000"/>
                  </a:schemeClr>
                </a:solidFill>
              </a:rPr>
              <a:t> by Unknown Author is licensed under </a:t>
            </a:r>
            <a:r>
              <a:rPr lang="en-CH" sz="1200" dirty="0">
                <a:solidFill>
                  <a:schemeClr val="bg1">
                    <a:lumMod val="50000"/>
                  </a:schemeClr>
                </a:solidFill>
                <a:hlinkClick r:id="rId6" tooltip="https://creativecommons.org/licenses/by-nc-nd/3.0/">
                  <a:extLst>
                    <a:ext uri="{A12FA001-AC4F-418D-AE19-62706E023703}">
                      <ahyp:hlinkClr xmlns:ahyp="http://schemas.microsoft.com/office/drawing/2018/hyperlinkcolor" val="tx"/>
                    </a:ext>
                  </a:extLst>
                </a:hlinkClick>
              </a:rPr>
              <a:t>CC BY-NC-ND</a:t>
            </a:r>
            <a:endParaRPr lang="en-CH" sz="1200" dirty="0">
              <a:solidFill>
                <a:schemeClr val="bg1">
                  <a:lumMod val="50000"/>
                </a:schemeClr>
              </a:solidFill>
            </a:endParaRPr>
          </a:p>
        </p:txBody>
      </p:sp>
      <p:sp>
        <p:nvSpPr>
          <p:cNvPr id="4" name="Slide Number Placeholder 3">
            <a:extLst>
              <a:ext uri="{FF2B5EF4-FFF2-40B4-BE49-F238E27FC236}">
                <a16:creationId xmlns:a16="http://schemas.microsoft.com/office/drawing/2014/main" id="{0CA3E978-250E-1B45-B430-3EC2F3439D01}"/>
              </a:ext>
            </a:extLst>
          </p:cNvPr>
          <p:cNvSpPr>
            <a:spLocks noGrp="1"/>
          </p:cNvSpPr>
          <p:nvPr>
            <p:ph type="sldNum" sz="quarter" idx="12"/>
          </p:nvPr>
        </p:nvSpPr>
        <p:spPr/>
        <p:txBody>
          <a:bodyPr/>
          <a:lstStyle/>
          <a:p>
            <a:fld id="{A0A5889C-058E-2545-AF72-0820F296EB39}" type="slidenum">
              <a:rPr lang="en-CH" smtClean="0"/>
              <a:t>14</a:t>
            </a:fld>
            <a:endParaRPr lang="en-CH"/>
          </a:p>
        </p:txBody>
      </p:sp>
      <p:sp>
        <p:nvSpPr>
          <p:cNvPr id="6" name="Footer Placeholder 5">
            <a:extLst>
              <a:ext uri="{FF2B5EF4-FFF2-40B4-BE49-F238E27FC236}">
                <a16:creationId xmlns:a16="http://schemas.microsoft.com/office/drawing/2014/main" id="{395F0611-BC0B-8D43-B49E-7CDDDEFAA42D}"/>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804741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room&#10;&#10;Description automatically generated">
            <a:extLst>
              <a:ext uri="{FF2B5EF4-FFF2-40B4-BE49-F238E27FC236}">
                <a16:creationId xmlns:a16="http://schemas.microsoft.com/office/drawing/2014/main" id="{1CD83905-BF19-DF49-A075-14A38BC7E7B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466" r="18469"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24" name="Picture 23">
            <a:extLst>
              <a:ext uri="{FF2B5EF4-FFF2-40B4-BE49-F238E27FC236}">
                <a16:creationId xmlns:a16="http://schemas.microsoft.com/office/drawing/2014/main" id="{DD2CE66B-AB66-174D-AEBB-1032FC13680E}"/>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358" r="7847"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1" name="Picture 10" descr="A large body of water with a city in the background&#10;&#10;Description automatically generated">
            <a:extLst>
              <a:ext uri="{FF2B5EF4-FFF2-40B4-BE49-F238E27FC236}">
                <a16:creationId xmlns:a16="http://schemas.microsoft.com/office/drawing/2014/main" id="{5FCE56A4-BFD9-3C46-A2E3-A1334B2ABD33}"/>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2517" r="-1" b="19053"/>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55" name="Freeform: Shape 5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Freeform: Shape 5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7C3272-389F-744E-B5B2-5727C5A4C09D}"/>
              </a:ext>
            </a:extLst>
          </p:cNvPr>
          <p:cNvSpPr>
            <a:spLocks noGrp="1"/>
          </p:cNvSpPr>
          <p:nvPr>
            <p:ph type="title"/>
          </p:nvPr>
        </p:nvSpPr>
        <p:spPr>
          <a:xfrm>
            <a:off x="-10633" y="525269"/>
            <a:ext cx="5581377" cy="1325563"/>
          </a:xfrm>
        </p:spPr>
        <p:txBody>
          <a:bodyPr>
            <a:normAutofit fontScale="90000"/>
          </a:bodyPr>
          <a:lstStyle/>
          <a:p>
            <a:r>
              <a:rPr lang="it-IT" sz="4000" dirty="0">
                <a:solidFill>
                  <a:schemeClr val="accent2"/>
                </a:solidFill>
                <a:latin typeface="+mn-lt"/>
              </a:rPr>
              <a:t>Parte 2: </a:t>
            </a:r>
            <a:r>
              <a:rPr lang="en-CH" sz="4000">
                <a:solidFill>
                  <a:schemeClr val="accent2"/>
                </a:solidFill>
                <a:latin typeface="+mn-lt"/>
              </a:rPr>
              <a:t>Effetti sulle Persone e sull’Ambiente</a:t>
            </a:r>
          </a:p>
        </p:txBody>
      </p:sp>
      <p:sp>
        <p:nvSpPr>
          <p:cNvPr id="59" name="Rectangle 5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FB1465-7222-5749-A67F-98DE81AC83AB}"/>
              </a:ext>
            </a:extLst>
          </p:cNvPr>
          <p:cNvSpPr>
            <a:spLocks noGrp="1"/>
          </p:cNvSpPr>
          <p:nvPr>
            <p:ph idx="1"/>
          </p:nvPr>
        </p:nvSpPr>
        <p:spPr>
          <a:xfrm>
            <a:off x="648406" y="2521044"/>
            <a:ext cx="4922338" cy="3666744"/>
          </a:xfrm>
        </p:spPr>
        <p:txBody>
          <a:bodyPr>
            <a:noAutofit/>
          </a:bodyPr>
          <a:lstStyle/>
          <a:p>
            <a:pPr marL="457200" lvl="0" indent="-457200">
              <a:buFont typeface="+mj-lt"/>
              <a:buAutoNum type="arabicPeriod"/>
            </a:pPr>
            <a:r>
              <a:rPr lang="it-IT" sz="3200" b="0" dirty="0">
                <a:latin typeface="+mn-lt"/>
              </a:rPr>
              <a:t>Agricoltura</a:t>
            </a:r>
            <a:endParaRPr lang="en-CH" sz="3200" b="0">
              <a:latin typeface="+mn-lt"/>
            </a:endParaRPr>
          </a:p>
          <a:p>
            <a:pPr marL="457200" indent="-457200">
              <a:buFont typeface="+mj-lt"/>
              <a:buAutoNum type="arabicPeriod"/>
            </a:pPr>
            <a:r>
              <a:rPr lang="it-IT" sz="3200" b="0" dirty="0">
                <a:latin typeface="+mn-lt"/>
              </a:rPr>
              <a:t>Riserve di acqua</a:t>
            </a:r>
          </a:p>
          <a:p>
            <a:pPr marL="457200" indent="-457200">
              <a:buFont typeface="+mj-lt"/>
              <a:buAutoNum type="arabicPeriod"/>
            </a:pPr>
            <a:r>
              <a:rPr lang="it-IT" sz="3200" b="0" dirty="0">
                <a:latin typeface="+mn-lt"/>
              </a:rPr>
              <a:t>Energia</a:t>
            </a:r>
            <a:endParaRPr lang="en-CH" sz="3200" b="0" dirty="0">
              <a:latin typeface="+mn-lt"/>
            </a:endParaRPr>
          </a:p>
          <a:p>
            <a:pPr marL="457200" lvl="0" indent="-457200">
              <a:buFont typeface="+mj-lt"/>
              <a:buAutoNum type="arabicPeriod"/>
            </a:pPr>
            <a:r>
              <a:rPr lang="it-IT" sz="3200" b="0" dirty="0">
                <a:latin typeface="+mn-lt"/>
              </a:rPr>
              <a:t>Salute</a:t>
            </a:r>
            <a:endParaRPr lang="en-CH" sz="3200" b="0">
              <a:latin typeface="+mn-lt"/>
            </a:endParaRPr>
          </a:p>
        </p:txBody>
      </p:sp>
      <p:sp>
        <p:nvSpPr>
          <p:cNvPr id="6" name="TextBox 5">
            <a:extLst>
              <a:ext uri="{FF2B5EF4-FFF2-40B4-BE49-F238E27FC236}">
                <a16:creationId xmlns:a16="http://schemas.microsoft.com/office/drawing/2014/main" id="{5FD9607F-33E6-374C-8510-F6DDC64D43F9}"/>
              </a:ext>
            </a:extLst>
          </p:cNvPr>
          <p:cNvSpPr txBox="1"/>
          <p:nvPr/>
        </p:nvSpPr>
        <p:spPr>
          <a:xfrm>
            <a:off x="9734276" y="6870700"/>
            <a:ext cx="2457724" cy="200055"/>
          </a:xfrm>
          <a:prstGeom prst="rect">
            <a:avLst/>
          </a:prstGeom>
          <a:solidFill>
            <a:srgbClr val="000000"/>
          </a:solidFill>
        </p:spPr>
        <p:txBody>
          <a:bodyPr wrap="none" rtlCol="0">
            <a:spAutoFit/>
          </a:bodyPr>
          <a:lstStyle/>
          <a:p>
            <a:pPr algn="r">
              <a:spcAft>
                <a:spcPts val="600"/>
              </a:spcAft>
            </a:pPr>
            <a:r>
              <a:rPr lang="en-CH" sz="700" dirty="0">
                <a:solidFill>
                  <a:srgbClr val="FFFFFF"/>
                </a:solidFill>
                <a:hlinkClick r:id="rId4" tooltip="https://pursuit.unimelb.edu.au/articles/the-future-of-australia-s-doctors">
                  <a:extLst>
                    <a:ext uri="{A12FA001-AC4F-418D-AE19-62706E023703}">
                      <ahyp:hlinkClr xmlns:ahyp="http://schemas.microsoft.com/office/drawing/2018/hyperlinkcolor" val="tx"/>
                    </a:ext>
                  </a:extLst>
                </a:hlinkClick>
              </a:rPr>
              <a:t>This Photo</a:t>
            </a:r>
            <a:r>
              <a:rPr lang="en-CH" sz="700" dirty="0">
                <a:solidFill>
                  <a:srgbClr val="FFFFFF"/>
                </a:solidFill>
              </a:rPr>
              <a:t> by Unknown Author is licensed under </a:t>
            </a:r>
            <a:r>
              <a:rPr lang="en-CH" sz="700" dirty="0">
                <a:solidFill>
                  <a:srgbClr val="FFFFFF"/>
                </a:solidFill>
                <a:hlinkClick r:id="rId9" tooltip="https://creativecommons.org/licenses/by-nd/3.0/">
                  <a:extLst>
                    <a:ext uri="{A12FA001-AC4F-418D-AE19-62706E023703}">
                      <ahyp:hlinkClr xmlns:ahyp="http://schemas.microsoft.com/office/drawing/2018/hyperlinkcolor" val="tx"/>
                    </a:ext>
                  </a:extLst>
                </a:hlinkClick>
              </a:rPr>
              <a:t>CC BY-ND</a:t>
            </a:r>
            <a:endParaRPr lang="en-CH" sz="700" dirty="0">
              <a:solidFill>
                <a:srgbClr val="FFFFFF"/>
              </a:solidFill>
            </a:endParaRPr>
          </a:p>
        </p:txBody>
      </p:sp>
      <p:sp>
        <p:nvSpPr>
          <p:cNvPr id="12" name="TextBox 11">
            <a:extLst>
              <a:ext uri="{FF2B5EF4-FFF2-40B4-BE49-F238E27FC236}">
                <a16:creationId xmlns:a16="http://schemas.microsoft.com/office/drawing/2014/main" id="{63A7E2AF-4E0F-804B-AD89-D7A5107A7C08}"/>
              </a:ext>
            </a:extLst>
          </p:cNvPr>
          <p:cNvSpPr txBox="1"/>
          <p:nvPr/>
        </p:nvSpPr>
        <p:spPr>
          <a:xfrm>
            <a:off x="7267058" y="6870700"/>
            <a:ext cx="2454518" cy="200055"/>
          </a:xfrm>
          <a:prstGeom prst="rect">
            <a:avLst/>
          </a:prstGeom>
          <a:solidFill>
            <a:srgbClr val="000000"/>
          </a:solidFill>
        </p:spPr>
        <p:txBody>
          <a:bodyPr wrap="none" rtlCol="0">
            <a:spAutoFit/>
          </a:bodyPr>
          <a:lstStyle/>
          <a:p>
            <a:pPr algn="r">
              <a:spcAft>
                <a:spcPts val="600"/>
              </a:spcAft>
            </a:pPr>
            <a:r>
              <a:rPr lang="en-CH" sz="700" dirty="0">
                <a:solidFill>
                  <a:srgbClr val="FFFFFF"/>
                </a:solidFill>
                <a:hlinkClick r:id="rId8" tooltip="http://www.climatemonitor.it/?p=40732">
                  <a:extLst>
                    <a:ext uri="{A12FA001-AC4F-418D-AE19-62706E023703}">
                      <ahyp:hlinkClr xmlns:ahyp="http://schemas.microsoft.com/office/drawing/2018/hyperlinkcolor" val="tx"/>
                    </a:ext>
                  </a:extLst>
                </a:hlinkClick>
              </a:rPr>
              <a:t>This Photo</a:t>
            </a:r>
            <a:r>
              <a:rPr lang="en-CH" sz="700" dirty="0">
                <a:solidFill>
                  <a:srgbClr val="FFFFFF"/>
                </a:solidFill>
              </a:rPr>
              <a:t> by Unknown Author is licensed under </a:t>
            </a:r>
            <a:r>
              <a:rPr lang="en-CH" sz="700" dirty="0">
                <a:solidFill>
                  <a:srgbClr val="FFFFFF"/>
                </a:solidFill>
                <a:hlinkClick r:id="rId10" tooltip="https://creativecommons.org/licenses/by-nc/3.0/">
                  <a:extLst>
                    <a:ext uri="{A12FA001-AC4F-418D-AE19-62706E023703}">
                      <ahyp:hlinkClr xmlns:ahyp="http://schemas.microsoft.com/office/drawing/2018/hyperlinkcolor" val="tx"/>
                    </a:ext>
                  </a:extLst>
                </a:hlinkClick>
              </a:rPr>
              <a:t>CC BY-NC</a:t>
            </a:r>
            <a:endParaRPr lang="en-CH" sz="700" dirty="0">
              <a:solidFill>
                <a:srgbClr val="FFFFFF"/>
              </a:solidFill>
            </a:endParaRPr>
          </a:p>
        </p:txBody>
      </p:sp>
      <p:sp>
        <p:nvSpPr>
          <p:cNvPr id="25" name="TextBox 24">
            <a:extLst>
              <a:ext uri="{FF2B5EF4-FFF2-40B4-BE49-F238E27FC236}">
                <a16:creationId xmlns:a16="http://schemas.microsoft.com/office/drawing/2014/main" id="{37455446-8A81-B04E-9B95-CACDE56F825C}"/>
              </a:ext>
            </a:extLst>
          </p:cNvPr>
          <p:cNvSpPr txBox="1"/>
          <p:nvPr/>
        </p:nvSpPr>
        <p:spPr>
          <a:xfrm>
            <a:off x="4833502" y="6870700"/>
            <a:ext cx="2420856" cy="200055"/>
          </a:xfrm>
          <a:prstGeom prst="rect">
            <a:avLst/>
          </a:prstGeom>
          <a:solidFill>
            <a:srgbClr val="000000"/>
          </a:solidFill>
        </p:spPr>
        <p:txBody>
          <a:bodyPr wrap="none" rtlCol="0">
            <a:spAutoFit/>
          </a:bodyPr>
          <a:lstStyle/>
          <a:p>
            <a:pPr algn="r">
              <a:spcAft>
                <a:spcPts val="600"/>
              </a:spcAft>
            </a:pPr>
            <a:r>
              <a:rPr lang="en-CH" sz="700">
                <a:solidFill>
                  <a:srgbClr val="FFFFFF"/>
                </a:solidFill>
                <a:hlinkClick r:id="rId6" tooltip="https://sh.wikipedia.org/wiki/Preljev_brane">
                  <a:extLst>
                    <a:ext uri="{A12FA001-AC4F-418D-AE19-62706E023703}">
                      <ahyp:hlinkClr xmlns:ahyp="http://schemas.microsoft.com/office/drawing/2018/hyperlinkcolor" val="tx"/>
                    </a:ext>
                  </a:extLst>
                </a:hlinkClick>
              </a:rPr>
              <a:t>This Photo</a:t>
            </a:r>
            <a:r>
              <a:rPr lang="en-CH" sz="700">
                <a:solidFill>
                  <a:srgbClr val="FFFFFF"/>
                </a:solidFill>
              </a:rPr>
              <a:t> by Unknown Author is licensed under </a:t>
            </a:r>
            <a:r>
              <a:rPr lang="en-CH" sz="70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CH" sz="700">
              <a:solidFill>
                <a:srgbClr val="FFFFFF"/>
              </a:solidFill>
            </a:endParaRPr>
          </a:p>
        </p:txBody>
      </p:sp>
      <p:sp>
        <p:nvSpPr>
          <p:cNvPr id="4" name="Slide Number Placeholder 3">
            <a:extLst>
              <a:ext uri="{FF2B5EF4-FFF2-40B4-BE49-F238E27FC236}">
                <a16:creationId xmlns:a16="http://schemas.microsoft.com/office/drawing/2014/main" id="{C0DF4574-78CC-B04B-8BA8-D20FFDD8AAC8}"/>
              </a:ext>
            </a:extLst>
          </p:cNvPr>
          <p:cNvSpPr>
            <a:spLocks noGrp="1"/>
          </p:cNvSpPr>
          <p:nvPr>
            <p:ph type="sldNum" sz="quarter" idx="12"/>
          </p:nvPr>
        </p:nvSpPr>
        <p:spPr/>
        <p:txBody>
          <a:bodyPr/>
          <a:lstStyle/>
          <a:p>
            <a:fld id="{A0A5889C-058E-2545-AF72-0820F296EB39}" type="slidenum">
              <a:rPr lang="en-CH" smtClean="0"/>
              <a:t>2</a:t>
            </a:fld>
            <a:endParaRPr lang="en-CH"/>
          </a:p>
        </p:txBody>
      </p:sp>
      <p:sp>
        <p:nvSpPr>
          <p:cNvPr id="7" name="Footer Placeholder 6">
            <a:extLst>
              <a:ext uri="{FF2B5EF4-FFF2-40B4-BE49-F238E27FC236}">
                <a16:creationId xmlns:a16="http://schemas.microsoft.com/office/drawing/2014/main" id="{2D6DB67A-CBAA-9149-B1BD-7B400B8190FC}"/>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541689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0DF93-12C6-A243-8140-B689D4DCE0BE}"/>
              </a:ext>
            </a:extLst>
          </p:cNvPr>
          <p:cNvSpPr>
            <a:spLocks noGrp="1"/>
          </p:cNvSpPr>
          <p:nvPr>
            <p:ph type="title"/>
          </p:nvPr>
        </p:nvSpPr>
        <p:spPr>
          <a:xfrm>
            <a:off x="465759" y="-24456"/>
            <a:ext cx="5130795" cy="1461778"/>
          </a:xfrm>
        </p:spPr>
        <p:txBody>
          <a:bodyPr>
            <a:normAutofit/>
          </a:bodyPr>
          <a:lstStyle/>
          <a:p>
            <a:r>
              <a:rPr lang="en-CH" sz="4000" dirty="0">
                <a:solidFill>
                  <a:schemeClr val="accent2"/>
                </a:solidFill>
                <a:latin typeface="+mj-lt"/>
              </a:rPr>
              <a:t>Agricoltura</a:t>
            </a:r>
          </a:p>
        </p:txBody>
      </p:sp>
      <p:sp>
        <p:nvSpPr>
          <p:cNvPr id="3" name="Content Placeholder 2">
            <a:extLst>
              <a:ext uri="{FF2B5EF4-FFF2-40B4-BE49-F238E27FC236}">
                <a16:creationId xmlns:a16="http://schemas.microsoft.com/office/drawing/2014/main" id="{6FF60716-4D53-EB40-AFFB-8C86B9C12AD5}"/>
              </a:ext>
            </a:extLst>
          </p:cNvPr>
          <p:cNvSpPr>
            <a:spLocks noGrp="1"/>
          </p:cNvSpPr>
          <p:nvPr>
            <p:ph idx="1"/>
          </p:nvPr>
        </p:nvSpPr>
        <p:spPr>
          <a:xfrm>
            <a:off x="0" y="1413276"/>
            <a:ext cx="6388598" cy="4849100"/>
          </a:xfrm>
        </p:spPr>
        <p:txBody>
          <a:bodyPr>
            <a:noAutofit/>
          </a:bodyPr>
          <a:lstStyle/>
          <a:p>
            <a:r>
              <a:rPr lang="en-CH" b="0" dirty="0">
                <a:latin typeface="+mn-lt"/>
              </a:rPr>
              <a:t>I raccolti hanno bisogno delle giuste condizioni per crescere, tra cui:</a:t>
            </a:r>
          </a:p>
          <a:p>
            <a:pPr lvl="1"/>
            <a:r>
              <a:rPr lang="it-IT" dirty="0"/>
              <a:t>g</a:t>
            </a:r>
            <a:r>
              <a:rPr lang="en-CH"/>
              <a:t>iuste temperature</a:t>
            </a:r>
            <a:r>
              <a:rPr lang="it-IT" dirty="0"/>
              <a:t>;</a:t>
            </a:r>
            <a:endParaRPr lang="en-CH" dirty="0"/>
          </a:p>
          <a:p>
            <a:pPr lvl="1"/>
            <a:r>
              <a:rPr lang="en-GB" dirty="0"/>
              <a:t>g</a:t>
            </a:r>
            <a:r>
              <a:rPr lang="en-CH"/>
              <a:t>iusta </a:t>
            </a:r>
            <a:r>
              <a:rPr lang="en-CH" dirty="0"/>
              <a:t>quantità </a:t>
            </a:r>
            <a:r>
              <a:rPr lang="en-CH"/>
              <a:t>di acqua</a:t>
            </a:r>
            <a:r>
              <a:rPr lang="it-IT" dirty="0"/>
              <a:t>.</a:t>
            </a:r>
            <a:endParaRPr lang="en-CH" dirty="0"/>
          </a:p>
          <a:p>
            <a:r>
              <a:rPr lang="en-CH" b="0" dirty="0">
                <a:latin typeface="+mn-lt"/>
              </a:rPr>
              <a:t>I cambiamenti climatici potrebbero avere effetti diversi sui raccolti:</a:t>
            </a:r>
          </a:p>
          <a:p>
            <a:pPr lvl="1"/>
            <a:r>
              <a:rPr lang="it-IT" dirty="0"/>
              <a:t>n</a:t>
            </a:r>
            <a:r>
              <a:rPr lang="en-CH"/>
              <a:t>elle </a:t>
            </a:r>
            <a:r>
              <a:rPr lang="en-CH" dirty="0"/>
              <a:t>regioni </a:t>
            </a:r>
            <a:r>
              <a:rPr lang="en-CH"/>
              <a:t>fredde aumenterebbe</a:t>
            </a:r>
            <a:r>
              <a:rPr lang="it-IT" dirty="0"/>
              <a:t>ro</a:t>
            </a:r>
            <a:r>
              <a:rPr lang="en-CH"/>
              <a:t> </a:t>
            </a:r>
            <a:r>
              <a:rPr lang="en-CH" dirty="0"/>
              <a:t>la crescita </a:t>
            </a:r>
            <a:r>
              <a:rPr lang="en-CH"/>
              <a:t>dei raccolti</a:t>
            </a:r>
            <a:r>
              <a:rPr lang="it-IT" dirty="0"/>
              <a:t>;</a:t>
            </a:r>
            <a:endParaRPr lang="en-CH" dirty="0"/>
          </a:p>
          <a:p>
            <a:pPr lvl="1"/>
            <a:r>
              <a:rPr lang="it-IT" dirty="0"/>
              <a:t>n</a:t>
            </a:r>
            <a:r>
              <a:rPr lang="en-CH"/>
              <a:t>elle </a:t>
            </a:r>
            <a:r>
              <a:rPr lang="en-CH" dirty="0"/>
              <a:t>regioni </a:t>
            </a:r>
            <a:r>
              <a:rPr lang="en-CH"/>
              <a:t>calde porterebbe</a:t>
            </a:r>
            <a:r>
              <a:rPr lang="it-IT" dirty="0"/>
              <a:t>ro</a:t>
            </a:r>
            <a:r>
              <a:rPr lang="en-CH"/>
              <a:t> </a:t>
            </a:r>
            <a:r>
              <a:rPr lang="en-CH" dirty="0"/>
              <a:t>a un danneggiamento </a:t>
            </a:r>
            <a:r>
              <a:rPr lang="en-CH"/>
              <a:t>delle colture</a:t>
            </a:r>
            <a:r>
              <a:rPr lang="it-IT" dirty="0"/>
              <a:t>.</a:t>
            </a:r>
            <a:endParaRPr lang="en-CH" dirty="0"/>
          </a:p>
          <a:p>
            <a:r>
              <a:rPr lang="en-CH" b="0" dirty="0">
                <a:latin typeface="+mn-lt"/>
              </a:rPr>
              <a:t>Impatti negativi anche dovuti a siccità, </a:t>
            </a:r>
            <a:r>
              <a:rPr lang="en-CH" b="0">
                <a:latin typeface="+mn-lt"/>
              </a:rPr>
              <a:t>inondazioni e</a:t>
            </a:r>
            <a:r>
              <a:rPr lang="it-IT" b="0" dirty="0">
                <a:latin typeface="+mn-lt"/>
              </a:rPr>
              <a:t>d</a:t>
            </a:r>
            <a:r>
              <a:rPr lang="en-CH" b="0">
                <a:latin typeface="+mn-lt"/>
              </a:rPr>
              <a:t> </a:t>
            </a:r>
            <a:r>
              <a:rPr lang="en-CH" b="0" dirty="0">
                <a:latin typeface="+mn-lt"/>
              </a:rPr>
              <a:t>eventi estremi.</a:t>
            </a:r>
          </a:p>
          <a:p>
            <a:pPr lvl="1"/>
            <a:endParaRPr lang="en-CH" dirty="0"/>
          </a:p>
          <a:p>
            <a:pPr lvl="1"/>
            <a:endParaRPr lang="en-CH" dirty="0"/>
          </a:p>
          <a:p>
            <a:pPr lvl="1"/>
            <a:endParaRPr lang="en-CH" dirty="0"/>
          </a:p>
          <a:p>
            <a:pPr lvl="1"/>
            <a:endParaRPr lang="en-CH" dirty="0"/>
          </a:p>
        </p:txBody>
      </p:sp>
      <p:pic>
        <p:nvPicPr>
          <p:cNvPr id="5" name="Picture 4" descr="A picture containing outdoor, grass, plant, sheep&#10;&#10;Description automatically generated">
            <a:extLst>
              <a:ext uri="{FF2B5EF4-FFF2-40B4-BE49-F238E27FC236}">
                <a16:creationId xmlns:a16="http://schemas.microsoft.com/office/drawing/2014/main" id="{2D57671A-BD4B-E341-850B-A9F802B305C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402" r="17513"/>
          <a:stretch/>
        </p:blipFill>
        <p:spPr>
          <a:xfrm>
            <a:off x="6062312" y="706433"/>
            <a:ext cx="6009024" cy="5008454"/>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7" name="CasellaDiTesto 6">
            <a:extLst>
              <a:ext uri="{FF2B5EF4-FFF2-40B4-BE49-F238E27FC236}">
                <a16:creationId xmlns:a16="http://schemas.microsoft.com/office/drawing/2014/main" id="{B968C763-6F76-4265-B717-D00F0F61FE46}"/>
              </a:ext>
            </a:extLst>
          </p:cNvPr>
          <p:cNvSpPr txBox="1"/>
          <p:nvPr/>
        </p:nvSpPr>
        <p:spPr>
          <a:xfrm>
            <a:off x="10668000" y="5943487"/>
            <a:ext cx="1524000" cy="830997"/>
          </a:xfrm>
          <a:prstGeom prst="rect">
            <a:avLst/>
          </a:prstGeom>
          <a:noFill/>
        </p:spPr>
        <p:txBody>
          <a:bodyPr wrap="square">
            <a:spAutoFit/>
          </a:bodyPr>
          <a:lstStyle/>
          <a:p>
            <a:pPr algn="r">
              <a:spcAft>
                <a:spcPts val="600"/>
              </a:spcAft>
            </a:pPr>
            <a:r>
              <a:rPr lang="en-CH" sz="1200" dirty="0">
                <a:solidFill>
                  <a:schemeClr val="bg1">
                    <a:lumMod val="50000"/>
                  </a:schemeClr>
                </a:solidFill>
                <a:hlinkClick r:id="rId5" tooltip="http://www.isaaa.org/kc/cropbiotechupdate/article/default.asp?ID=17670">
                  <a:extLst>
                    <a:ext uri="{A12FA001-AC4F-418D-AE19-62706E023703}">
                      <ahyp:hlinkClr xmlns:ahyp="http://schemas.microsoft.com/office/drawing/2018/hyperlinkcolor" val="tx"/>
                    </a:ext>
                  </a:extLst>
                </a:hlinkClick>
              </a:rPr>
              <a:t>This Photo</a:t>
            </a:r>
            <a:r>
              <a:rPr lang="en-CH" sz="1200" dirty="0">
                <a:solidFill>
                  <a:schemeClr val="bg1">
                    <a:lumMod val="50000"/>
                  </a:schemeClr>
                </a:solidFill>
              </a:rPr>
              <a:t> by Unknown Author is licensed under </a:t>
            </a:r>
            <a:r>
              <a:rPr lang="en-CH" sz="1200" dirty="0">
                <a:solidFill>
                  <a:schemeClr val="bg1">
                    <a:lumMod val="50000"/>
                  </a:schemeClr>
                </a:solidFill>
                <a:hlinkClick r:id="rId6" tooltip="https://creativecommons.org/licenses/by-nc-nd/3.0/">
                  <a:extLst>
                    <a:ext uri="{A12FA001-AC4F-418D-AE19-62706E023703}">
                      <ahyp:hlinkClr xmlns:ahyp="http://schemas.microsoft.com/office/drawing/2018/hyperlinkcolor" val="tx"/>
                    </a:ext>
                  </a:extLst>
                </a:hlinkClick>
              </a:rPr>
              <a:t>CC BY-NC-ND</a:t>
            </a:r>
            <a:endParaRPr lang="en-CH" sz="1200" dirty="0">
              <a:solidFill>
                <a:schemeClr val="bg1">
                  <a:lumMod val="50000"/>
                </a:schemeClr>
              </a:solidFill>
            </a:endParaRPr>
          </a:p>
        </p:txBody>
      </p:sp>
      <p:sp>
        <p:nvSpPr>
          <p:cNvPr id="4" name="Slide Number Placeholder 3">
            <a:extLst>
              <a:ext uri="{FF2B5EF4-FFF2-40B4-BE49-F238E27FC236}">
                <a16:creationId xmlns:a16="http://schemas.microsoft.com/office/drawing/2014/main" id="{DAAB407B-3271-5D4B-98BA-CA1273BBFCE8}"/>
              </a:ext>
            </a:extLst>
          </p:cNvPr>
          <p:cNvSpPr>
            <a:spLocks noGrp="1"/>
          </p:cNvSpPr>
          <p:nvPr>
            <p:ph type="sldNum" sz="quarter" idx="12"/>
          </p:nvPr>
        </p:nvSpPr>
        <p:spPr/>
        <p:txBody>
          <a:bodyPr/>
          <a:lstStyle/>
          <a:p>
            <a:fld id="{A0A5889C-058E-2545-AF72-0820F296EB39}" type="slidenum">
              <a:rPr lang="en-CH" smtClean="0"/>
              <a:t>3</a:t>
            </a:fld>
            <a:endParaRPr lang="en-CH"/>
          </a:p>
        </p:txBody>
      </p:sp>
      <p:sp>
        <p:nvSpPr>
          <p:cNvPr id="6" name="Footer Placeholder 5">
            <a:extLst>
              <a:ext uri="{FF2B5EF4-FFF2-40B4-BE49-F238E27FC236}">
                <a16:creationId xmlns:a16="http://schemas.microsoft.com/office/drawing/2014/main" id="{15F6CFBC-7E2A-2049-AA98-892CEAF5E674}"/>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1575598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DC94264-3734-4C03-8937-6DA015156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6EB0F-DFC3-8245-ABA7-25523C1EF3E5}"/>
              </a:ext>
            </a:extLst>
          </p:cNvPr>
          <p:cNvSpPr>
            <a:spLocks noGrp="1"/>
          </p:cNvSpPr>
          <p:nvPr>
            <p:ph type="title"/>
          </p:nvPr>
        </p:nvSpPr>
        <p:spPr>
          <a:xfrm>
            <a:off x="4878152" y="113597"/>
            <a:ext cx="6817019" cy="1461778"/>
          </a:xfrm>
        </p:spPr>
        <p:txBody>
          <a:bodyPr>
            <a:noAutofit/>
          </a:bodyPr>
          <a:lstStyle/>
          <a:p>
            <a:r>
              <a:rPr lang="en-CH" sz="4000" dirty="0">
                <a:solidFill>
                  <a:schemeClr val="accent2"/>
                </a:solidFill>
                <a:latin typeface="+mj-lt"/>
              </a:rPr>
              <a:t>Problema</a:t>
            </a:r>
            <a:r>
              <a:rPr lang="en-CH" sz="4000">
                <a:solidFill>
                  <a:schemeClr val="accent2"/>
                </a:solidFill>
                <a:latin typeface="+mj-lt"/>
              </a:rPr>
              <a:t>: </a:t>
            </a:r>
            <a:br>
              <a:rPr lang="it-IT" sz="4000" dirty="0">
                <a:solidFill>
                  <a:schemeClr val="accent2"/>
                </a:solidFill>
                <a:latin typeface="+mj-lt"/>
              </a:rPr>
            </a:br>
            <a:r>
              <a:rPr lang="en-CH" sz="4000">
                <a:solidFill>
                  <a:schemeClr val="accent2"/>
                </a:solidFill>
                <a:latin typeface="+mj-lt"/>
              </a:rPr>
              <a:t>Diminuzione </a:t>
            </a:r>
            <a:r>
              <a:rPr lang="en-CH" sz="4000" dirty="0">
                <a:solidFill>
                  <a:schemeClr val="accent2"/>
                </a:solidFill>
                <a:latin typeface="+mj-lt"/>
              </a:rPr>
              <a:t>dei Raccolti</a:t>
            </a:r>
          </a:p>
        </p:txBody>
      </p:sp>
      <p:pic>
        <p:nvPicPr>
          <p:cNvPr id="25" name="Picture 24" descr="A plant in a field&#10;&#10;Description automatically generated">
            <a:extLst>
              <a:ext uri="{FF2B5EF4-FFF2-40B4-BE49-F238E27FC236}">
                <a16:creationId xmlns:a16="http://schemas.microsoft.com/office/drawing/2014/main" id="{E42E4711-1AAB-7846-8AEF-EA915D2BC4F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4972" r="21817"/>
          <a:stretch/>
        </p:blipFill>
        <p:spPr>
          <a:xfrm>
            <a:off x="797875" y="844486"/>
            <a:ext cx="4719346" cy="4678488"/>
          </a:xfrm>
          <a:custGeom>
            <a:avLst/>
            <a:gdLst/>
            <a:ahLst/>
            <a:cxnLst/>
            <a:rect l="l" t="t" r="r" b="b"/>
            <a:pathLst>
              <a:path w="4192911" h="4156610">
                <a:moveTo>
                  <a:pt x="1838698" y="1236863"/>
                </a:moveTo>
                <a:cubicBezTo>
                  <a:pt x="3256289" y="1236863"/>
                  <a:pt x="3256289" y="1236863"/>
                  <a:pt x="3256289" y="1236863"/>
                </a:cubicBezTo>
                <a:cubicBezTo>
                  <a:pt x="3328012" y="1236863"/>
                  <a:pt x="3420831" y="1287495"/>
                  <a:pt x="3458802" y="1350784"/>
                </a:cubicBezTo>
                <a:cubicBezTo>
                  <a:pt x="4167597" y="2578597"/>
                  <a:pt x="4167597" y="2578597"/>
                  <a:pt x="4167597" y="2578597"/>
                </a:cubicBezTo>
                <a:cubicBezTo>
                  <a:pt x="4201349" y="2646105"/>
                  <a:pt x="4201349" y="2747368"/>
                  <a:pt x="4167597" y="2814877"/>
                </a:cubicBezTo>
                <a:cubicBezTo>
                  <a:pt x="3458802" y="4042689"/>
                  <a:pt x="3458802" y="4042689"/>
                  <a:pt x="3458802" y="4042689"/>
                </a:cubicBezTo>
                <a:cubicBezTo>
                  <a:pt x="3420831" y="4105979"/>
                  <a:pt x="3328012" y="4156610"/>
                  <a:pt x="3256289" y="4156610"/>
                </a:cubicBezTo>
                <a:lnTo>
                  <a:pt x="1838698" y="4156610"/>
                </a:lnTo>
                <a:cubicBezTo>
                  <a:pt x="1762756" y="4156610"/>
                  <a:pt x="1669938" y="4105979"/>
                  <a:pt x="1636186" y="4042689"/>
                </a:cubicBezTo>
                <a:cubicBezTo>
                  <a:pt x="927390" y="2814877"/>
                  <a:pt x="927390" y="2814877"/>
                  <a:pt x="927390" y="2814877"/>
                </a:cubicBezTo>
                <a:cubicBezTo>
                  <a:pt x="889419" y="2747368"/>
                  <a:pt x="889419" y="2646105"/>
                  <a:pt x="927390" y="2578597"/>
                </a:cubicBezTo>
                <a:cubicBezTo>
                  <a:pt x="1636186" y="1350784"/>
                  <a:pt x="1636186" y="1350784"/>
                  <a:pt x="1636186" y="1350784"/>
                </a:cubicBezTo>
                <a:cubicBezTo>
                  <a:pt x="1669938" y="1287495"/>
                  <a:pt x="1762756" y="1236863"/>
                  <a:pt x="1838698" y="1236863"/>
                </a:cubicBezTo>
                <a:close/>
                <a:moveTo>
                  <a:pt x="420944" y="553155"/>
                </a:moveTo>
                <a:cubicBezTo>
                  <a:pt x="1055903" y="553155"/>
                  <a:pt x="1055903" y="553155"/>
                  <a:pt x="1055903" y="553155"/>
                </a:cubicBezTo>
                <a:cubicBezTo>
                  <a:pt x="1088029" y="553155"/>
                  <a:pt x="1129604" y="575834"/>
                  <a:pt x="1146612" y="604182"/>
                </a:cubicBezTo>
                <a:cubicBezTo>
                  <a:pt x="1464091" y="1154137"/>
                  <a:pt x="1464091" y="1154137"/>
                  <a:pt x="1464091" y="1154137"/>
                </a:cubicBezTo>
                <a:cubicBezTo>
                  <a:pt x="1479209" y="1184375"/>
                  <a:pt x="1479209" y="1229732"/>
                  <a:pt x="1464091" y="1259970"/>
                </a:cubicBezTo>
                <a:cubicBezTo>
                  <a:pt x="1146612" y="1809925"/>
                  <a:pt x="1146612" y="1809925"/>
                  <a:pt x="1146612" y="1809925"/>
                </a:cubicBezTo>
                <a:cubicBezTo>
                  <a:pt x="1129604" y="1838274"/>
                  <a:pt x="1088029" y="1860952"/>
                  <a:pt x="1055903" y="1860952"/>
                </a:cubicBezTo>
                <a:lnTo>
                  <a:pt x="420944" y="1860952"/>
                </a:lnTo>
                <a:cubicBezTo>
                  <a:pt x="386928" y="1860952"/>
                  <a:pt x="345354" y="1838274"/>
                  <a:pt x="330235" y="1809925"/>
                </a:cubicBezTo>
                <a:cubicBezTo>
                  <a:pt x="12756" y="1259970"/>
                  <a:pt x="12756" y="1259970"/>
                  <a:pt x="12756" y="1259970"/>
                </a:cubicBezTo>
                <a:cubicBezTo>
                  <a:pt x="-4252" y="1229732"/>
                  <a:pt x="-4252" y="1184375"/>
                  <a:pt x="12756" y="1154137"/>
                </a:cubicBezTo>
                <a:cubicBezTo>
                  <a:pt x="330235" y="604182"/>
                  <a:pt x="330235" y="604182"/>
                  <a:pt x="330235" y="604182"/>
                </a:cubicBezTo>
                <a:cubicBezTo>
                  <a:pt x="345354" y="575834"/>
                  <a:pt x="386928" y="553155"/>
                  <a:pt x="420944" y="553155"/>
                </a:cubicBezTo>
                <a:close/>
                <a:moveTo>
                  <a:pt x="1611715" y="0"/>
                </a:moveTo>
                <a:cubicBezTo>
                  <a:pt x="2129284" y="0"/>
                  <a:pt x="2129284" y="0"/>
                  <a:pt x="2129284" y="0"/>
                </a:cubicBezTo>
                <a:cubicBezTo>
                  <a:pt x="2155470" y="0"/>
                  <a:pt x="2189358" y="18486"/>
                  <a:pt x="2203222" y="41593"/>
                </a:cubicBezTo>
                <a:cubicBezTo>
                  <a:pt x="2462006" y="489873"/>
                  <a:pt x="2462006" y="489873"/>
                  <a:pt x="2462006" y="489873"/>
                </a:cubicBezTo>
                <a:cubicBezTo>
                  <a:pt x="2474329" y="514520"/>
                  <a:pt x="2474329" y="551492"/>
                  <a:pt x="2462006" y="576140"/>
                </a:cubicBezTo>
                <a:cubicBezTo>
                  <a:pt x="2203222" y="1024419"/>
                  <a:pt x="2203222" y="1024419"/>
                  <a:pt x="2203222" y="1024419"/>
                </a:cubicBezTo>
                <a:cubicBezTo>
                  <a:pt x="2189358" y="1047526"/>
                  <a:pt x="2155470" y="1066012"/>
                  <a:pt x="2129284" y="1066012"/>
                </a:cubicBezTo>
                <a:lnTo>
                  <a:pt x="1611715" y="1066012"/>
                </a:lnTo>
                <a:cubicBezTo>
                  <a:pt x="1583988" y="1066012"/>
                  <a:pt x="1550100" y="1047526"/>
                  <a:pt x="1537777" y="1024419"/>
                </a:cubicBezTo>
                <a:cubicBezTo>
                  <a:pt x="1278993" y="576140"/>
                  <a:pt x="1278993" y="576140"/>
                  <a:pt x="1278993" y="576140"/>
                </a:cubicBezTo>
                <a:cubicBezTo>
                  <a:pt x="1265129" y="551492"/>
                  <a:pt x="1265129" y="514520"/>
                  <a:pt x="1278993" y="489873"/>
                </a:cubicBezTo>
                <a:cubicBezTo>
                  <a:pt x="1537777" y="41593"/>
                  <a:pt x="1537777" y="41593"/>
                  <a:pt x="1537777" y="41593"/>
                </a:cubicBezTo>
                <a:cubicBezTo>
                  <a:pt x="1550100" y="18486"/>
                  <a:pt x="1583988" y="0"/>
                  <a:pt x="1611715" y="0"/>
                </a:cubicBezTo>
                <a:close/>
              </a:path>
            </a:pathLst>
          </a:custGeom>
        </p:spPr>
      </p:pic>
      <p:sp>
        <p:nvSpPr>
          <p:cNvPr id="3" name="Content Placeholder 2">
            <a:extLst>
              <a:ext uri="{FF2B5EF4-FFF2-40B4-BE49-F238E27FC236}">
                <a16:creationId xmlns:a16="http://schemas.microsoft.com/office/drawing/2014/main" id="{2B25B977-A2F0-CD45-B12A-3C6E96653793}"/>
              </a:ext>
            </a:extLst>
          </p:cNvPr>
          <p:cNvSpPr>
            <a:spLocks noGrp="1"/>
          </p:cNvSpPr>
          <p:nvPr>
            <p:ph idx="1"/>
          </p:nvPr>
        </p:nvSpPr>
        <p:spPr>
          <a:xfrm>
            <a:off x="5739220" y="1750372"/>
            <a:ext cx="6361170" cy="4994031"/>
          </a:xfrm>
        </p:spPr>
        <p:txBody>
          <a:bodyPr>
            <a:noAutofit/>
          </a:bodyPr>
          <a:lstStyle/>
          <a:p>
            <a:pPr>
              <a:lnSpc>
                <a:spcPct val="90000"/>
              </a:lnSpc>
            </a:pPr>
            <a:r>
              <a:rPr lang="it-IT" b="0" dirty="0">
                <a:latin typeface="+mn-lt"/>
              </a:rPr>
              <a:t>Il caldo estremo può essere nocivo per molte coltivazioni.</a:t>
            </a:r>
          </a:p>
          <a:p>
            <a:pPr>
              <a:lnSpc>
                <a:spcPct val="90000"/>
              </a:lnSpc>
            </a:pPr>
            <a:r>
              <a:rPr lang="it-IT" b="0" dirty="0">
                <a:latin typeface="+mn-lt"/>
              </a:rPr>
              <a:t>La siccità riduce l’acqua disponibile per l’irrigazione.</a:t>
            </a:r>
          </a:p>
          <a:p>
            <a:pPr>
              <a:lnSpc>
                <a:spcPct val="90000"/>
              </a:lnSpc>
            </a:pPr>
            <a:r>
              <a:rPr lang="it-IT" b="0" dirty="0">
                <a:latin typeface="+mn-lt"/>
              </a:rPr>
              <a:t>L’intensificazione di tempeste e inondazioni danneggia le piante colpite.</a:t>
            </a:r>
          </a:p>
          <a:p>
            <a:pPr>
              <a:lnSpc>
                <a:spcPct val="90000"/>
              </a:lnSpc>
            </a:pPr>
            <a:r>
              <a:rPr lang="it-IT" b="0" dirty="0">
                <a:latin typeface="+mn-lt"/>
              </a:rPr>
              <a:t>Le temperature più alte favoriscono la crescita di erbacce, organismi infestanti e parassiti.</a:t>
            </a:r>
          </a:p>
          <a:p>
            <a:pPr>
              <a:lnSpc>
                <a:spcPct val="90000"/>
              </a:lnSpc>
            </a:pPr>
            <a:r>
              <a:rPr lang="it-IT" b="0" dirty="0">
                <a:latin typeface="+mn-lt"/>
              </a:rPr>
              <a:t>Le tendenze attuali fanno pensare ad una diminuzione nei raccolti futuri.</a:t>
            </a:r>
          </a:p>
          <a:p>
            <a:pPr>
              <a:lnSpc>
                <a:spcPct val="90000"/>
              </a:lnSpc>
            </a:pPr>
            <a:r>
              <a:rPr lang="it-IT" b="0" dirty="0">
                <a:latin typeface="+mn-lt"/>
              </a:rPr>
              <a:t>Soluzioni: cambiamento del periodo di semina e crescita, utilizzo di piante più resistenti.</a:t>
            </a:r>
          </a:p>
        </p:txBody>
      </p:sp>
      <p:sp>
        <p:nvSpPr>
          <p:cNvPr id="9" name="CasellaDiTesto 8">
            <a:extLst>
              <a:ext uri="{FF2B5EF4-FFF2-40B4-BE49-F238E27FC236}">
                <a16:creationId xmlns:a16="http://schemas.microsoft.com/office/drawing/2014/main" id="{8977D01B-F0CC-476D-BF84-87CCEF17926A}"/>
              </a:ext>
            </a:extLst>
          </p:cNvPr>
          <p:cNvSpPr txBox="1"/>
          <p:nvPr/>
        </p:nvSpPr>
        <p:spPr>
          <a:xfrm>
            <a:off x="0" y="6000524"/>
            <a:ext cx="1524000" cy="830997"/>
          </a:xfrm>
          <a:prstGeom prst="rect">
            <a:avLst/>
          </a:prstGeom>
          <a:noFill/>
        </p:spPr>
        <p:txBody>
          <a:bodyPr wrap="square">
            <a:spAutoFit/>
          </a:bodyPr>
          <a:lstStyle/>
          <a:p>
            <a:pPr algn="r">
              <a:spcAft>
                <a:spcPts val="600"/>
              </a:spcAft>
            </a:pPr>
            <a:r>
              <a:rPr lang="en-CH" sz="1200" dirty="0">
                <a:solidFill>
                  <a:schemeClr val="bg1">
                    <a:lumMod val="50000"/>
                  </a:schemeClr>
                </a:solidFill>
                <a:hlinkClick r:id="rId4" tooltip="http://www.isaaa.org/kc/cropbiotechupdate/article/default.asp?ID=17670">
                  <a:extLst>
                    <a:ext uri="{A12FA001-AC4F-418D-AE19-62706E023703}">
                      <ahyp:hlinkClr xmlns:ahyp="http://schemas.microsoft.com/office/drawing/2018/hyperlinkcolor" val="tx"/>
                    </a:ext>
                  </a:extLst>
                </a:hlinkClick>
              </a:rPr>
              <a:t>This Photo</a:t>
            </a:r>
            <a:r>
              <a:rPr lang="en-CH" sz="1200" dirty="0">
                <a:solidFill>
                  <a:schemeClr val="bg1">
                    <a:lumMod val="50000"/>
                  </a:schemeClr>
                </a:solidFill>
              </a:rPr>
              <a:t> by Unknown Author is licensed under </a:t>
            </a:r>
            <a:r>
              <a:rPr lang="en-CH" sz="1200" dirty="0">
                <a:solidFill>
                  <a:schemeClr val="bg1">
                    <a:lumMod val="50000"/>
                  </a:schemeClr>
                </a:solidFill>
                <a:hlinkClick r:id="rId5" tooltip="https://creativecommons.org/licenses/by-nc-nd/3.0/">
                  <a:extLst>
                    <a:ext uri="{A12FA001-AC4F-418D-AE19-62706E023703}">
                      <ahyp:hlinkClr xmlns:ahyp="http://schemas.microsoft.com/office/drawing/2018/hyperlinkcolor" val="tx"/>
                    </a:ext>
                  </a:extLst>
                </a:hlinkClick>
              </a:rPr>
              <a:t>CC BY-NC-ND</a:t>
            </a:r>
            <a:endParaRPr lang="en-CH" sz="1200" dirty="0">
              <a:solidFill>
                <a:schemeClr val="bg1">
                  <a:lumMod val="50000"/>
                </a:schemeClr>
              </a:solidFill>
            </a:endParaRPr>
          </a:p>
        </p:txBody>
      </p:sp>
      <p:sp>
        <p:nvSpPr>
          <p:cNvPr id="4" name="Slide Number Placeholder 3">
            <a:extLst>
              <a:ext uri="{FF2B5EF4-FFF2-40B4-BE49-F238E27FC236}">
                <a16:creationId xmlns:a16="http://schemas.microsoft.com/office/drawing/2014/main" id="{65A2E23A-5810-DE4C-B341-7688F212E102}"/>
              </a:ext>
            </a:extLst>
          </p:cNvPr>
          <p:cNvSpPr>
            <a:spLocks noGrp="1"/>
          </p:cNvSpPr>
          <p:nvPr>
            <p:ph type="sldNum" sz="quarter" idx="12"/>
          </p:nvPr>
        </p:nvSpPr>
        <p:spPr/>
        <p:txBody>
          <a:bodyPr/>
          <a:lstStyle/>
          <a:p>
            <a:fld id="{A0A5889C-058E-2545-AF72-0820F296EB39}" type="slidenum">
              <a:rPr lang="en-CH" smtClean="0"/>
              <a:t>4</a:t>
            </a:fld>
            <a:endParaRPr lang="en-CH"/>
          </a:p>
        </p:txBody>
      </p:sp>
      <p:sp>
        <p:nvSpPr>
          <p:cNvPr id="5" name="Footer Placeholder 4">
            <a:extLst>
              <a:ext uri="{FF2B5EF4-FFF2-40B4-BE49-F238E27FC236}">
                <a16:creationId xmlns:a16="http://schemas.microsoft.com/office/drawing/2014/main" id="{8827868F-4FA8-BE40-8B26-23FE586DFA09}"/>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246158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EE7EA-790C-3E48-AECA-302A71E5190F}"/>
              </a:ext>
            </a:extLst>
          </p:cNvPr>
          <p:cNvSpPr>
            <a:spLocks noGrp="1"/>
          </p:cNvSpPr>
          <p:nvPr>
            <p:ph type="title"/>
          </p:nvPr>
        </p:nvSpPr>
        <p:spPr>
          <a:xfrm>
            <a:off x="79597" y="-74764"/>
            <a:ext cx="5130795" cy="1461778"/>
          </a:xfrm>
        </p:spPr>
        <p:txBody>
          <a:bodyPr>
            <a:normAutofit/>
          </a:bodyPr>
          <a:lstStyle/>
          <a:p>
            <a:r>
              <a:rPr lang="en-CH" sz="4000" dirty="0">
                <a:solidFill>
                  <a:schemeClr val="accent2"/>
                </a:solidFill>
                <a:latin typeface="+mj-lt"/>
              </a:rPr>
              <a:t>Riserve di Acqua</a:t>
            </a:r>
          </a:p>
        </p:txBody>
      </p:sp>
      <p:sp>
        <p:nvSpPr>
          <p:cNvPr id="3" name="Content Placeholder 2">
            <a:extLst>
              <a:ext uri="{FF2B5EF4-FFF2-40B4-BE49-F238E27FC236}">
                <a16:creationId xmlns:a16="http://schemas.microsoft.com/office/drawing/2014/main" id="{EFEDB4AD-8085-0D44-8206-98FEF433BA08}"/>
              </a:ext>
            </a:extLst>
          </p:cNvPr>
          <p:cNvSpPr>
            <a:spLocks noGrp="1"/>
          </p:cNvSpPr>
          <p:nvPr>
            <p:ph idx="1"/>
          </p:nvPr>
        </p:nvSpPr>
        <p:spPr>
          <a:xfrm>
            <a:off x="79597" y="1355183"/>
            <a:ext cx="5514753" cy="4651300"/>
          </a:xfrm>
        </p:spPr>
        <p:txBody>
          <a:bodyPr>
            <a:noAutofit/>
          </a:bodyPr>
          <a:lstStyle/>
          <a:p>
            <a:pPr>
              <a:lnSpc>
                <a:spcPct val="90000"/>
              </a:lnSpc>
            </a:pPr>
            <a:r>
              <a:rPr lang="it-IT" sz="2600" b="0" dirty="0">
                <a:latin typeface="+mn-lt"/>
              </a:rPr>
              <a:t>Molte parti del mondo ricevono già poca acqua, i cambiamenti climatici stanno peggiorando questo problema.</a:t>
            </a:r>
          </a:p>
          <a:p>
            <a:pPr>
              <a:lnSpc>
                <a:spcPct val="90000"/>
              </a:lnSpc>
            </a:pPr>
            <a:r>
              <a:rPr lang="it-IT" sz="2600" b="0" dirty="0">
                <a:latin typeface="+mn-lt"/>
              </a:rPr>
              <a:t>L’aumento delle temperature, i cambiamenti nelle precipitazioni, lo scioglimento prematuro delle nevi e dei ghiacciai, gli aumenti dei periodi di siccità, l’aumentata evaporazione e altri fattori influenzano la quantità di acqua dolce superficiale e di acqua sotterranea. </a:t>
            </a:r>
          </a:p>
        </p:txBody>
      </p:sp>
      <p:pic>
        <p:nvPicPr>
          <p:cNvPr id="5" name="Picture 4" descr="A large body of water&#10;&#10;Description automatically generated">
            <a:extLst>
              <a:ext uri="{FF2B5EF4-FFF2-40B4-BE49-F238E27FC236}">
                <a16:creationId xmlns:a16="http://schemas.microsoft.com/office/drawing/2014/main" id="{CF34068E-49DB-8B45-AAD4-EE456B2BFBB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5412" r="14503"/>
          <a:stretch/>
        </p:blipFill>
        <p:spPr>
          <a:xfrm>
            <a:off x="5958207" y="851516"/>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4" name="Slide Number Placeholder 3">
            <a:extLst>
              <a:ext uri="{FF2B5EF4-FFF2-40B4-BE49-F238E27FC236}">
                <a16:creationId xmlns:a16="http://schemas.microsoft.com/office/drawing/2014/main" id="{CC5DE9BD-034D-2141-A5A2-E22CE57B4A7E}"/>
              </a:ext>
            </a:extLst>
          </p:cNvPr>
          <p:cNvSpPr>
            <a:spLocks noGrp="1"/>
          </p:cNvSpPr>
          <p:nvPr>
            <p:ph type="sldNum" sz="quarter" idx="12"/>
          </p:nvPr>
        </p:nvSpPr>
        <p:spPr/>
        <p:txBody>
          <a:bodyPr/>
          <a:lstStyle/>
          <a:p>
            <a:fld id="{A0A5889C-058E-2545-AF72-0820F296EB39}" type="slidenum">
              <a:rPr lang="en-CH" smtClean="0"/>
              <a:t>5</a:t>
            </a:fld>
            <a:endParaRPr lang="en-CH"/>
          </a:p>
        </p:txBody>
      </p:sp>
      <p:sp>
        <p:nvSpPr>
          <p:cNvPr id="6" name="Footer Placeholder 5">
            <a:extLst>
              <a:ext uri="{FF2B5EF4-FFF2-40B4-BE49-F238E27FC236}">
                <a16:creationId xmlns:a16="http://schemas.microsoft.com/office/drawing/2014/main" id="{B6D4DF67-A0C6-9A47-AEB9-8A1CBA662CA1}"/>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45323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8F2F60-2F77-714D-8D93-5A5E6068301C}"/>
              </a:ext>
            </a:extLst>
          </p:cNvPr>
          <p:cNvSpPr>
            <a:spLocks noGrp="1"/>
          </p:cNvSpPr>
          <p:nvPr>
            <p:ph type="title"/>
          </p:nvPr>
        </p:nvSpPr>
        <p:spPr>
          <a:xfrm>
            <a:off x="-226486" y="-536787"/>
            <a:ext cx="7453508" cy="1775389"/>
          </a:xfrm>
        </p:spPr>
        <p:txBody>
          <a:bodyPr anchor="b">
            <a:normAutofit/>
          </a:bodyPr>
          <a:lstStyle/>
          <a:p>
            <a:r>
              <a:rPr lang="en-CH" sz="3600">
                <a:solidFill>
                  <a:schemeClr val="accent2"/>
                </a:solidFill>
                <a:latin typeface="+mj-lt"/>
              </a:rPr>
              <a:t>Problema: </a:t>
            </a:r>
            <a:br>
              <a:rPr lang="en-CH" sz="3600">
                <a:solidFill>
                  <a:schemeClr val="accent2"/>
                </a:solidFill>
                <a:latin typeface="+mj-lt"/>
              </a:rPr>
            </a:br>
            <a:r>
              <a:rPr lang="it-IT" sz="3600" dirty="0">
                <a:solidFill>
                  <a:schemeClr val="accent2"/>
                </a:solidFill>
                <a:latin typeface="+mj-lt"/>
              </a:rPr>
              <a:t>Riserve di Acqua Pubblica</a:t>
            </a:r>
            <a:r>
              <a:rPr lang="en-CH" sz="3600">
                <a:solidFill>
                  <a:schemeClr val="accent2"/>
                </a:solidFill>
                <a:latin typeface="+mj-lt"/>
              </a:rPr>
              <a:t> </a:t>
            </a:r>
          </a:p>
        </p:txBody>
      </p:sp>
      <p:sp>
        <p:nvSpPr>
          <p:cNvPr id="31" name="Freeform: Shape 30">
            <a:extLst>
              <a:ext uri="{FF2B5EF4-FFF2-40B4-BE49-F238E27FC236}">
                <a16:creationId xmlns:a16="http://schemas.microsoft.com/office/drawing/2014/main" id="{A94A2FC9-6D19-473C-B868-99FDB204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6077" y="435547"/>
            <a:ext cx="1969483" cy="1775389"/>
          </a:xfrm>
          <a:custGeom>
            <a:avLst/>
            <a:gdLst>
              <a:gd name="connsiteX0" fmla="*/ 530616 w 1859834"/>
              <a:gd name="connsiteY0" fmla="*/ 0 h 1676546"/>
              <a:gd name="connsiteX1" fmla="*/ 1331006 w 1859834"/>
              <a:gd name="connsiteY1" fmla="*/ 0 h 1676546"/>
              <a:gd name="connsiteX2" fmla="*/ 1445347 w 1859834"/>
              <a:gd name="connsiteY2" fmla="*/ 65415 h 1676546"/>
              <a:gd name="connsiteX3" fmla="*/ 1845541 w 1859834"/>
              <a:gd name="connsiteY3" fmla="*/ 770436 h 1676546"/>
              <a:gd name="connsiteX4" fmla="*/ 1845541 w 1859834"/>
              <a:gd name="connsiteY4" fmla="*/ 906111 h 1676546"/>
              <a:gd name="connsiteX5" fmla="*/ 1445347 w 1859834"/>
              <a:gd name="connsiteY5" fmla="*/ 1611131 h 1676546"/>
              <a:gd name="connsiteX6" fmla="*/ 1331006 w 1859834"/>
              <a:gd name="connsiteY6" fmla="*/ 1676546 h 1676546"/>
              <a:gd name="connsiteX7" fmla="*/ 530616 w 1859834"/>
              <a:gd name="connsiteY7" fmla="*/ 1676546 h 1676546"/>
              <a:gd name="connsiteX8" fmla="*/ 416275 w 1859834"/>
              <a:gd name="connsiteY8" fmla="*/ 1611131 h 1676546"/>
              <a:gd name="connsiteX9" fmla="*/ 16080 w 1859834"/>
              <a:gd name="connsiteY9" fmla="*/ 906111 h 1676546"/>
              <a:gd name="connsiteX10" fmla="*/ 16080 w 1859834"/>
              <a:gd name="connsiteY10" fmla="*/ 770436 h 1676546"/>
              <a:gd name="connsiteX11" fmla="*/ 416275 w 1859834"/>
              <a:gd name="connsiteY11" fmla="*/ 65415 h 1676546"/>
              <a:gd name="connsiteX12" fmla="*/ 530616 w 1859834"/>
              <a:gd name="connsiteY12" fmla="*/ 0 h 16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834" h="1676546">
                <a:moveTo>
                  <a:pt x="530616" y="0"/>
                </a:moveTo>
                <a:cubicBezTo>
                  <a:pt x="1331006" y="0"/>
                  <a:pt x="1331006" y="0"/>
                  <a:pt x="1331006" y="0"/>
                </a:cubicBezTo>
                <a:cubicBezTo>
                  <a:pt x="1371502" y="0"/>
                  <a:pt x="1423909" y="29073"/>
                  <a:pt x="1445347" y="65415"/>
                </a:cubicBezTo>
                <a:cubicBezTo>
                  <a:pt x="1845541" y="770436"/>
                  <a:pt x="1845541" y="770436"/>
                  <a:pt x="1845541" y="770436"/>
                </a:cubicBezTo>
                <a:cubicBezTo>
                  <a:pt x="1864599" y="809200"/>
                  <a:pt x="1864599" y="867346"/>
                  <a:pt x="1845541" y="906111"/>
                </a:cubicBezTo>
                <a:cubicBezTo>
                  <a:pt x="1445347" y="1611131"/>
                  <a:pt x="1445347" y="1611131"/>
                  <a:pt x="1445347" y="1611131"/>
                </a:cubicBezTo>
                <a:cubicBezTo>
                  <a:pt x="1423909" y="1647474"/>
                  <a:pt x="1371502" y="1676546"/>
                  <a:pt x="1331006" y="1676546"/>
                </a:cubicBezTo>
                <a:lnTo>
                  <a:pt x="530616" y="1676546"/>
                </a:lnTo>
                <a:cubicBezTo>
                  <a:pt x="487738" y="1676546"/>
                  <a:pt x="435332" y="1647474"/>
                  <a:pt x="416275" y="1611131"/>
                </a:cubicBezTo>
                <a:cubicBezTo>
                  <a:pt x="16080" y="906111"/>
                  <a:pt x="16080" y="906111"/>
                  <a:pt x="16080" y="906111"/>
                </a:cubicBezTo>
                <a:cubicBezTo>
                  <a:pt x="-5359" y="867346"/>
                  <a:pt x="-5359" y="809200"/>
                  <a:pt x="16080" y="770436"/>
                </a:cubicBezTo>
                <a:cubicBezTo>
                  <a:pt x="416275" y="65415"/>
                  <a:pt x="416275" y="65415"/>
                  <a:pt x="416275" y="65415"/>
                </a:cubicBezTo>
                <a:cubicBezTo>
                  <a:pt x="435332" y="29073"/>
                  <a:pt x="487738" y="0"/>
                  <a:pt x="530616"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Sink">
            <a:extLst>
              <a:ext uri="{FF2B5EF4-FFF2-40B4-BE49-F238E27FC236}">
                <a16:creationId xmlns:a16="http://schemas.microsoft.com/office/drawing/2014/main" id="{E5C9D7F2-4814-8A48-9860-DFBE6E89E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2532" y="843530"/>
            <a:ext cx="956572" cy="956572"/>
          </a:xfrm>
          <a:prstGeom prst="rect">
            <a:avLst/>
          </a:prstGeom>
        </p:spPr>
      </p:pic>
      <p:sp>
        <p:nvSpPr>
          <p:cNvPr id="3" name="Content Placeholder 2">
            <a:extLst>
              <a:ext uri="{FF2B5EF4-FFF2-40B4-BE49-F238E27FC236}">
                <a16:creationId xmlns:a16="http://schemas.microsoft.com/office/drawing/2014/main" id="{76C0FA9B-4E12-EB45-B996-1E5CCAD6BE07}"/>
              </a:ext>
            </a:extLst>
          </p:cNvPr>
          <p:cNvSpPr>
            <a:spLocks noGrp="1"/>
          </p:cNvSpPr>
          <p:nvPr>
            <p:ph idx="1"/>
          </p:nvPr>
        </p:nvSpPr>
        <p:spPr>
          <a:xfrm>
            <a:off x="62775" y="1375027"/>
            <a:ext cx="5201554" cy="3461454"/>
          </a:xfrm>
        </p:spPr>
        <p:txBody>
          <a:bodyPr anchor="t">
            <a:noAutofit/>
          </a:bodyPr>
          <a:lstStyle/>
          <a:p>
            <a:pPr>
              <a:lnSpc>
                <a:spcPct val="90000"/>
              </a:lnSpc>
            </a:pPr>
            <a:r>
              <a:rPr lang="it-IT" b="0" dirty="0">
                <a:latin typeface="+mn-lt"/>
              </a:rPr>
              <a:t>Una diminuzione nelle riserve di acqua implica meno risorse idriche nelle falde acquifere e nei bacini idrici normalmente usati per far fronte alla domanda di acqua potabile della popolazione. </a:t>
            </a:r>
          </a:p>
          <a:p>
            <a:pPr>
              <a:lnSpc>
                <a:spcPct val="90000"/>
              </a:lnSpc>
            </a:pPr>
            <a:r>
              <a:rPr lang="it-IT" b="0" dirty="0">
                <a:latin typeface="+mn-lt"/>
              </a:rPr>
              <a:t>In futuro questo potrebbe causare disagi per le comunità colpite, che non solo non avrebbero acqua per irrigare i campi, ma neanche per bere.</a:t>
            </a:r>
          </a:p>
          <a:p>
            <a:pPr>
              <a:lnSpc>
                <a:spcPct val="90000"/>
              </a:lnSpc>
            </a:pPr>
            <a:r>
              <a:rPr lang="it-IT" b="0" dirty="0">
                <a:latin typeface="+mn-lt"/>
              </a:rPr>
              <a:t>Mentre il clima continua a cambiare, le persone potrebbero doversi preparare alla penuria di acqua imparando ad usarne di meno. </a:t>
            </a:r>
            <a:endParaRPr lang="en-CH" b="0" dirty="0">
              <a:latin typeface="+mn-lt"/>
            </a:endParaRPr>
          </a:p>
          <a:p>
            <a:pPr>
              <a:lnSpc>
                <a:spcPct val="90000"/>
              </a:lnSpc>
            </a:pPr>
            <a:endParaRPr lang="en-CH" b="0" dirty="0">
              <a:latin typeface="+mn-lt"/>
            </a:endParaRPr>
          </a:p>
        </p:txBody>
      </p:sp>
      <p:sp>
        <p:nvSpPr>
          <p:cNvPr id="33" name="Freeform: Shape 32">
            <a:extLst>
              <a:ext uri="{FF2B5EF4-FFF2-40B4-BE49-F238E27FC236}">
                <a16:creationId xmlns:a16="http://schemas.microsoft.com/office/drawing/2014/main" id="{8BED0409-854E-49C4-876E-A78C6D881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329" y="2391339"/>
            <a:ext cx="4295423" cy="4226565"/>
          </a:xfrm>
          <a:custGeom>
            <a:avLst/>
            <a:gdLst>
              <a:gd name="connsiteX0" fmla="*/ 2353286 w 3293367"/>
              <a:gd name="connsiteY0" fmla="*/ 2104683 h 3240573"/>
              <a:gd name="connsiteX1" fmla="*/ 2868450 w 3293367"/>
              <a:gd name="connsiteY1" fmla="*/ 2104683 h 3240573"/>
              <a:gd name="connsiteX2" fmla="*/ 2892703 w 3293367"/>
              <a:gd name="connsiteY2" fmla="*/ 2107904 h 3240573"/>
              <a:gd name="connsiteX3" fmla="*/ 2909383 w 3293367"/>
              <a:gd name="connsiteY3" fmla="*/ 2114898 h 3240573"/>
              <a:gd name="connsiteX4" fmla="*/ 2899189 w 3293367"/>
              <a:gd name="connsiteY4" fmla="*/ 2132529 h 3240573"/>
              <a:gd name="connsiteX5" fmla="*/ 2538022 w 3293367"/>
              <a:gd name="connsiteY5" fmla="*/ 2757176 h 3240573"/>
              <a:gd name="connsiteX6" fmla="*/ 2322847 w 3293367"/>
              <a:gd name="connsiteY6" fmla="*/ 2882232 h 3240573"/>
              <a:gd name="connsiteX7" fmla="*/ 2149884 w 3293367"/>
              <a:gd name="connsiteY7" fmla="*/ 2882232 h 3240573"/>
              <a:gd name="connsiteX8" fmla="*/ 2129707 w 3293367"/>
              <a:gd name="connsiteY8" fmla="*/ 2882232 h 3240573"/>
              <a:gd name="connsiteX9" fmla="*/ 2110453 w 3293367"/>
              <a:gd name="connsiteY9" fmla="*/ 2849077 h 3240573"/>
              <a:gd name="connsiteX10" fmla="*/ 2016148 w 3293367"/>
              <a:gd name="connsiteY10" fmla="*/ 2686675 h 3240573"/>
              <a:gd name="connsiteX11" fmla="*/ 2016148 w 3293367"/>
              <a:gd name="connsiteY11" fmla="*/ 2595774 h 3240573"/>
              <a:gd name="connsiteX12" fmla="*/ 2274287 w 3293367"/>
              <a:gd name="connsiteY12" fmla="*/ 2151242 h 3240573"/>
              <a:gd name="connsiteX13" fmla="*/ 2353286 w 3293367"/>
              <a:gd name="connsiteY13" fmla="*/ 2104683 h 3240573"/>
              <a:gd name="connsiteX14" fmla="*/ 939150 w 3293367"/>
              <a:gd name="connsiteY14" fmla="*/ 0 h 3240573"/>
              <a:gd name="connsiteX15" fmla="*/ 2322847 w 3293367"/>
              <a:gd name="connsiteY15" fmla="*/ 0 h 3240573"/>
              <a:gd name="connsiteX16" fmla="*/ 2538022 w 3293367"/>
              <a:gd name="connsiteY16" fmla="*/ 125055 h 3240573"/>
              <a:gd name="connsiteX17" fmla="*/ 3228376 w 3293367"/>
              <a:gd name="connsiteY17" fmla="*/ 1319038 h 3240573"/>
              <a:gd name="connsiteX18" fmla="*/ 3228376 w 3293367"/>
              <a:gd name="connsiteY18" fmla="*/ 1563194 h 3240573"/>
              <a:gd name="connsiteX19" fmla="*/ 2972043 w 3293367"/>
              <a:gd name="connsiteY19" fmla="*/ 2006528 h 3240573"/>
              <a:gd name="connsiteX20" fmla="*/ 2950440 w 3293367"/>
              <a:gd name="connsiteY20" fmla="*/ 2043890 h 3240573"/>
              <a:gd name="connsiteX21" fmla="*/ 2951200 w 3293367"/>
              <a:gd name="connsiteY21" fmla="*/ 2044209 h 3240573"/>
              <a:gd name="connsiteX22" fmla="*/ 2989324 w 3293367"/>
              <a:gd name="connsiteY22" fmla="*/ 2082660 h 3240573"/>
              <a:gd name="connsiteX23" fmla="*/ 3279247 w 3293367"/>
              <a:gd name="connsiteY23" fmla="*/ 2584089 h 3240573"/>
              <a:gd name="connsiteX24" fmla="*/ 3279247 w 3293367"/>
              <a:gd name="connsiteY24" fmla="*/ 2686626 h 3240573"/>
              <a:gd name="connsiteX25" fmla="*/ 2989324 w 3293367"/>
              <a:gd name="connsiteY25" fmla="*/ 3188054 h 3240573"/>
              <a:gd name="connsiteX26" fmla="*/ 2898957 w 3293367"/>
              <a:gd name="connsiteY26" fmla="*/ 3240573 h 3240573"/>
              <a:gd name="connsiteX27" fmla="*/ 2317855 w 3293367"/>
              <a:gd name="connsiteY27" fmla="*/ 3240573 h 3240573"/>
              <a:gd name="connsiteX28" fmla="*/ 2228744 w 3293367"/>
              <a:gd name="connsiteY28" fmla="*/ 3188054 h 3240573"/>
              <a:gd name="connsiteX29" fmla="*/ 2072563 w 3293367"/>
              <a:gd name="connsiteY29" fmla="*/ 2919100 h 3240573"/>
              <a:gd name="connsiteX30" fmla="*/ 2054920 w 3293367"/>
              <a:gd name="connsiteY30" fmla="*/ 2888716 h 3240573"/>
              <a:gd name="connsiteX31" fmla="*/ 2068802 w 3293367"/>
              <a:gd name="connsiteY31" fmla="*/ 2888716 h 3240573"/>
              <a:gd name="connsiteX32" fmla="*/ 2134418 w 3293367"/>
              <a:gd name="connsiteY32" fmla="*/ 2888716 h 3240573"/>
              <a:gd name="connsiteX33" fmla="*/ 2162922 w 3293367"/>
              <a:gd name="connsiteY33" fmla="*/ 2937803 h 3240573"/>
              <a:gd name="connsiteX34" fmla="*/ 2271824 w 3293367"/>
              <a:gd name="connsiteY34" fmla="*/ 3125340 h 3240573"/>
              <a:gd name="connsiteX35" fmla="*/ 2350824 w 3293367"/>
              <a:gd name="connsiteY35" fmla="*/ 3171900 h 3240573"/>
              <a:gd name="connsiteX36" fmla="*/ 2865989 w 3293367"/>
              <a:gd name="connsiteY36" fmla="*/ 3171900 h 3240573"/>
              <a:gd name="connsiteX37" fmla="*/ 2946100 w 3293367"/>
              <a:gd name="connsiteY37" fmla="*/ 3125340 h 3240573"/>
              <a:gd name="connsiteX38" fmla="*/ 3203126 w 3293367"/>
              <a:gd name="connsiteY38" fmla="*/ 2680809 h 3240573"/>
              <a:gd name="connsiteX39" fmla="*/ 3203126 w 3293367"/>
              <a:gd name="connsiteY39" fmla="*/ 2589906 h 3240573"/>
              <a:gd name="connsiteX40" fmla="*/ 2946100 w 3293367"/>
              <a:gd name="connsiteY40" fmla="*/ 2145375 h 3240573"/>
              <a:gd name="connsiteX41" fmla="*/ 2912303 w 3293367"/>
              <a:gd name="connsiteY41" fmla="*/ 2111287 h 3240573"/>
              <a:gd name="connsiteX42" fmla="*/ 2908392 w 3293367"/>
              <a:gd name="connsiteY42" fmla="*/ 2109648 h 3240573"/>
              <a:gd name="connsiteX43" fmla="*/ 2929357 w 3293367"/>
              <a:gd name="connsiteY43" fmla="*/ 2073390 h 3240573"/>
              <a:gd name="connsiteX44" fmla="*/ 2944948 w 3293367"/>
              <a:gd name="connsiteY44" fmla="*/ 2046424 h 3240573"/>
              <a:gd name="connsiteX45" fmla="*/ 2928777 w 3293367"/>
              <a:gd name="connsiteY45" fmla="*/ 2039643 h 3240573"/>
              <a:gd name="connsiteX46" fmla="*/ 2901420 w 3293367"/>
              <a:gd name="connsiteY46" fmla="*/ 2036009 h 3240573"/>
              <a:gd name="connsiteX47" fmla="*/ 2320317 w 3293367"/>
              <a:gd name="connsiteY47" fmla="*/ 2036009 h 3240573"/>
              <a:gd name="connsiteX48" fmla="*/ 2231207 w 3293367"/>
              <a:gd name="connsiteY48" fmla="*/ 2088527 h 3240573"/>
              <a:gd name="connsiteX49" fmla="*/ 1940028 w 3293367"/>
              <a:gd name="connsiteY49" fmla="*/ 2589956 h 3240573"/>
              <a:gd name="connsiteX50" fmla="*/ 1940028 w 3293367"/>
              <a:gd name="connsiteY50" fmla="*/ 2692493 h 3240573"/>
              <a:gd name="connsiteX51" fmla="*/ 2036139 w 3293367"/>
              <a:gd name="connsiteY51" fmla="*/ 2858003 h 3240573"/>
              <a:gd name="connsiteX52" fmla="*/ 2050209 w 3293367"/>
              <a:gd name="connsiteY52" fmla="*/ 2882232 h 3240573"/>
              <a:gd name="connsiteX53" fmla="*/ 1985031 w 3293367"/>
              <a:gd name="connsiteY53" fmla="*/ 2882232 h 3240573"/>
              <a:gd name="connsiteX54" fmla="*/ 939150 w 3293367"/>
              <a:gd name="connsiteY54" fmla="*/ 2882232 h 3240573"/>
              <a:gd name="connsiteX55" fmla="*/ 726963 w 3293367"/>
              <a:gd name="connsiteY55" fmla="*/ 2757176 h 3240573"/>
              <a:gd name="connsiteX56" fmla="*/ 33622 w 3293367"/>
              <a:gd name="connsiteY56" fmla="*/ 1563194 h 3240573"/>
              <a:gd name="connsiteX57" fmla="*/ 33622 w 3293367"/>
              <a:gd name="connsiteY57" fmla="*/ 1319038 h 3240573"/>
              <a:gd name="connsiteX58" fmla="*/ 726963 w 3293367"/>
              <a:gd name="connsiteY58" fmla="*/ 125055 h 3240573"/>
              <a:gd name="connsiteX59" fmla="*/ 939150 w 3293367"/>
              <a:gd name="connsiteY59" fmla="*/ 0 h 324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93367" h="3240573">
                <a:moveTo>
                  <a:pt x="2353286" y="2104683"/>
                </a:moveTo>
                <a:cubicBezTo>
                  <a:pt x="2353286" y="2104683"/>
                  <a:pt x="2353286" y="2104683"/>
                  <a:pt x="2868450" y="2104683"/>
                </a:cubicBezTo>
                <a:cubicBezTo>
                  <a:pt x="2876795" y="2104683"/>
                  <a:pt x="2884932" y="2105791"/>
                  <a:pt x="2892703" y="2107904"/>
                </a:cubicBezTo>
                <a:lnTo>
                  <a:pt x="2909383" y="2114898"/>
                </a:lnTo>
                <a:lnTo>
                  <a:pt x="2899189" y="2132529"/>
                </a:lnTo>
                <a:cubicBezTo>
                  <a:pt x="2807017" y="2291942"/>
                  <a:pt x="2689037" y="2495992"/>
                  <a:pt x="2538022" y="2757176"/>
                </a:cubicBezTo>
                <a:cubicBezTo>
                  <a:pt x="2493195" y="2834591"/>
                  <a:pt x="2412503" y="2882232"/>
                  <a:pt x="2322847" y="2882232"/>
                </a:cubicBezTo>
                <a:cubicBezTo>
                  <a:pt x="2322847" y="2882232"/>
                  <a:pt x="2322847" y="2882232"/>
                  <a:pt x="2149884" y="2882232"/>
                </a:cubicBezTo>
                <a:lnTo>
                  <a:pt x="2129707" y="2882232"/>
                </a:lnTo>
                <a:lnTo>
                  <a:pt x="2110453" y="2849077"/>
                </a:lnTo>
                <a:cubicBezTo>
                  <a:pt x="2083644" y="2802909"/>
                  <a:pt x="2052449" y="2749188"/>
                  <a:pt x="2016148" y="2686675"/>
                </a:cubicBezTo>
                <a:cubicBezTo>
                  <a:pt x="1999459" y="2658961"/>
                  <a:pt x="1999459" y="2623488"/>
                  <a:pt x="2016148" y="2595774"/>
                </a:cubicBezTo>
                <a:cubicBezTo>
                  <a:pt x="2016148" y="2595774"/>
                  <a:pt x="2016148" y="2595774"/>
                  <a:pt x="2274287" y="2151242"/>
                </a:cubicBezTo>
                <a:cubicBezTo>
                  <a:pt x="2289865" y="2122420"/>
                  <a:pt x="2321018" y="2104683"/>
                  <a:pt x="2353286" y="2104683"/>
                </a:cubicBezTo>
                <a:close/>
                <a:moveTo>
                  <a:pt x="939150" y="0"/>
                </a:moveTo>
                <a:cubicBezTo>
                  <a:pt x="939150" y="0"/>
                  <a:pt x="939150" y="0"/>
                  <a:pt x="2322847" y="0"/>
                </a:cubicBezTo>
                <a:cubicBezTo>
                  <a:pt x="2412503" y="0"/>
                  <a:pt x="2493195" y="47640"/>
                  <a:pt x="2538022" y="125055"/>
                </a:cubicBezTo>
                <a:cubicBezTo>
                  <a:pt x="2538022" y="125055"/>
                  <a:pt x="2538022" y="125055"/>
                  <a:pt x="3228376" y="1319038"/>
                </a:cubicBezTo>
                <a:cubicBezTo>
                  <a:pt x="3273205" y="1393476"/>
                  <a:pt x="3273205" y="1488756"/>
                  <a:pt x="3228376" y="1563194"/>
                </a:cubicBezTo>
                <a:cubicBezTo>
                  <a:pt x="3228376" y="1563194"/>
                  <a:pt x="3228376" y="1563194"/>
                  <a:pt x="2972043" y="2006528"/>
                </a:cubicBezTo>
                <a:lnTo>
                  <a:pt x="2950440" y="2043890"/>
                </a:lnTo>
                <a:lnTo>
                  <a:pt x="2951200" y="2044209"/>
                </a:lnTo>
                <a:cubicBezTo>
                  <a:pt x="2966732" y="2053275"/>
                  <a:pt x="2979910" y="2066404"/>
                  <a:pt x="2989324" y="2082660"/>
                </a:cubicBezTo>
                <a:cubicBezTo>
                  <a:pt x="2989324" y="2082660"/>
                  <a:pt x="2989324" y="2082660"/>
                  <a:pt x="3279247" y="2584089"/>
                </a:cubicBezTo>
                <a:cubicBezTo>
                  <a:pt x="3298074" y="2615350"/>
                  <a:pt x="3298074" y="2655364"/>
                  <a:pt x="3279247" y="2686626"/>
                </a:cubicBezTo>
                <a:cubicBezTo>
                  <a:pt x="3279247" y="2686626"/>
                  <a:pt x="3279247" y="2686626"/>
                  <a:pt x="2989324" y="3188054"/>
                </a:cubicBezTo>
                <a:cubicBezTo>
                  <a:pt x="2970497" y="3220565"/>
                  <a:pt x="2936610" y="3240573"/>
                  <a:pt x="2898957" y="3240573"/>
                </a:cubicBezTo>
                <a:cubicBezTo>
                  <a:pt x="2898957" y="3240573"/>
                  <a:pt x="2898957" y="3240573"/>
                  <a:pt x="2317855" y="3240573"/>
                </a:cubicBezTo>
                <a:cubicBezTo>
                  <a:pt x="2281457" y="3240573"/>
                  <a:pt x="2246316" y="3220565"/>
                  <a:pt x="2228744" y="3188054"/>
                </a:cubicBezTo>
                <a:cubicBezTo>
                  <a:pt x="2228744" y="3188054"/>
                  <a:pt x="2228744" y="3188054"/>
                  <a:pt x="2072563" y="2919100"/>
                </a:cubicBezTo>
                <a:lnTo>
                  <a:pt x="2054920" y="2888716"/>
                </a:lnTo>
                <a:lnTo>
                  <a:pt x="2068802" y="2888716"/>
                </a:lnTo>
                <a:lnTo>
                  <a:pt x="2134418" y="2888716"/>
                </a:lnTo>
                <a:lnTo>
                  <a:pt x="2162922" y="2937803"/>
                </a:lnTo>
                <a:cubicBezTo>
                  <a:pt x="2271824" y="3125340"/>
                  <a:pt x="2271824" y="3125340"/>
                  <a:pt x="2271824" y="3125340"/>
                </a:cubicBezTo>
                <a:cubicBezTo>
                  <a:pt x="2287402" y="3154162"/>
                  <a:pt x="2318557" y="3171900"/>
                  <a:pt x="2350824" y="3171900"/>
                </a:cubicBezTo>
                <a:cubicBezTo>
                  <a:pt x="2865989" y="3171900"/>
                  <a:pt x="2865989" y="3171900"/>
                  <a:pt x="2865989" y="3171900"/>
                </a:cubicBezTo>
                <a:cubicBezTo>
                  <a:pt x="2899368" y="3171900"/>
                  <a:pt x="2929410" y="3154162"/>
                  <a:pt x="2946100" y="3125340"/>
                </a:cubicBezTo>
                <a:cubicBezTo>
                  <a:pt x="3203126" y="2680809"/>
                  <a:pt x="3203126" y="2680809"/>
                  <a:pt x="3203126" y="2680809"/>
                </a:cubicBezTo>
                <a:cubicBezTo>
                  <a:pt x="3219816" y="2653094"/>
                  <a:pt x="3219816" y="2617620"/>
                  <a:pt x="3203126" y="2589906"/>
                </a:cubicBezTo>
                <a:cubicBezTo>
                  <a:pt x="2946100" y="2145375"/>
                  <a:pt x="2946100" y="2145375"/>
                  <a:pt x="2946100" y="2145375"/>
                </a:cubicBezTo>
                <a:cubicBezTo>
                  <a:pt x="2937755" y="2130963"/>
                  <a:pt x="2926072" y="2119323"/>
                  <a:pt x="2912303" y="2111287"/>
                </a:cubicBezTo>
                <a:lnTo>
                  <a:pt x="2908392" y="2109648"/>
                </a:lnTo>
                <a:lnTo>
                  <a:pt x="2929357" y="2073390"/>
                </a:lnTo>
                <a:lnTo>
                  <a:pt x="2944948" y="2046424"/>
                </a:lnTo>
                <a:lnTo>
                  <a:pt x="2928777" y="2039643"/>
                </a:lnTo>
                <a:cubicBezTo>
                  <a:pt x="2920010" y="2037259"/>
                  <a:pt x="2910833" y="2036009"/>
                  <a:pt x="2901420" y="2036009"/>
                </a:cubicBezTo>
                <a:cubicBezTo>
                  <a:pt x="2320317" y="2036009"/>
                  <a:pt x="2320317" y="2036009"/>
                  <a:pt x="2320317" y="2036009"/>
                </a:cubicBezTo>
                <a:cubicBezTo>
                  <a:pt x="2283920" y="2036009"/>
                  <a:pt x="2248778" y="2056016"/>
                  <a:pt x="2231207" y="2088527"/>
                </a:cubicBezTo>
                <a:cubicBezTo>
                  <a:pt x="1940028" y="2589956"/>
                  <a:pt x="1940028" y="2589956"/>
                  <a:pt x="1940028" y="2589956"/>
                </a:cubicBezTo>
                <a:cubicBezTo>
                  <a:pt x="1921201" y="2621217"/>
                  <a:pt x="1921201" y="2661231"/>
                  <a:pt x="1940028" y="2692493"/>
                </a:cubicBezTo>
                <a:cubicBezTo>
                  <a:pt x="1976425" y="2755171"/>
                  <a:pt x="2008272" y="2810015"/>
                  <a:pt x="2036139" y="2858003"/>
                </a:cubicBezTo>
                <a:lnTo>
                  <a:pt x="2050209" y="2882232"/>
                </a:lnTo>
                <a:lnTo>
                  <a:pt x="1985031" y="2882232"/>
                </a:lnTo>
                <a:cubicBezTo>
                  <a:pt x="1782341" y="2882232"/>
                  <a:pt x="1458037" y="2882232"/>
                  <a:pt x="939150" y="2882232"/>
                </a:cubicBezTo>
                <a:cubicBezTo>
                  <a:pt x="852483" y="2882232"/>
                  <a:pt x="768803" y="2834591"/>
                  <a:pt x="726963" y="2757176"/>
                </a:cubicBezTo>
                <a:cubicBezTo>
                  <a:pt x="726963" y="2757176"/>
                  <a:pt x="726963" y="2757176"/>
                  <a:pt x="33622" y="1563194"/>
                </a:cubicBezTo>
                <a:cubicBezTo>
                  <a:pt x="-11207" y="1488756"/>
                  <a:pt x="-11207" y="1393476"/>
                  <a:pt x="33622" y="1319038"/>
                </a:cubicBezTo>
                <a:cubicBezTo>
                  <a:pt x="33622" y="1319038"/>
                  <a:pt x="33622" y="1319038"/>
                  <a:pt x="726963" y="125055"/>
                </a:cubicBezTo>
                <a:cubicBezTo>
                  <a:pt x="768803" y="47640"/>
                  <a:pt x="852483" y="0"/>
                  <a:pt x="939150"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D4340B2E-01FD-4F5D-9C4D-AD3923AD2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1733" y="843530"/>
            <a:ext cx="3309879" cy="2983688"/>
          </a:xfrm>
          <a:custGeom>
            <a:avLst/>
            <a:gdLst>
              <a:gd name="connsiteX0" fmla="*/ 944317 w 3309879"/>
              <a:gd name="connsiteY0" fmla="*/ 0 h 2983688"/>
              <a:gd name="connsiteX1" fmla="*/ 2368743 w 3309879"/>
              <a:gd name="connsiteY1" fmla="*/ 0 h 2983688"/>
              <a:gd name="connsiteX2" fmla="*/ 2572231 w 3309879"/>
              <a:gd name="connsiteY2" fmla="*/ 116416 h 2983688"/>
              <a:gd name="connsiteX3" fmla="*/ 3284443 w 3309879"/>
              <a:gd name="connsiteY3" fmla="*/ 1371117 h 2983688"/>
              <a:gd name="connsiteX4" fmla="*/ 3284443 w 3309879"/>
              <a:gd name="connsiteY4" fmla="*/ 1612573 h 2983688"/>
              <a:gd name="connsiteX5" fmla="*/ 2572231 w 3309879"/>
              <a:gd name="connsiteY5" fmla="*/ 2867272 h 2983688"/>
              <a:gd name="connsiteX6" fmla="*/ 2368743 w 3309879"/>
              <a:gd name="connsiteY6" fmla="*/ 2983688 h 2983688"/>
              <a:gd name="connsiteX7" fmla="*/ 944317 w 3309879"/>
              <a:gd name="connsiteY7" fmla="*/ 2983688 h 2983688"/>
              <a:gd name="connsiteX8" fmla="*/ 740830 w 3309879"/>
              <a:gd name="connsiteY8" fmla="*/ 2867272 h 2983688"/>
              <a:gd name="connsiteX9" fmla="*/ 28617 w 3309879"/>
              <a:gd name="connsiteY9" fmla="*/ 1612573 h 2983688"/>
              <a:gd name="connsiteX10" fmla="*/ 28617 w 3309879"/>
              <a:gd name="connsiteY10" fmla="*/ 1371117 h 2983688"/>
              <a:gd name="connsiteX11" fmla="*/ 740830 w 3309879"/>
              <a:gd name="connsiteY11" fmla="*/ 116416 h 2983688"/>
              <a:gd name="connsiteX12" fmla="*/ 944317 w 3309879"/>
              <a:gd name="connsiteY12" fmla="*/ 0 h 29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9879" h="2983688">
                <a:moveTo>
                  <a:pt x="944317" y="0"/>
                </a:moveTo>
                <a:cubicBezTo>
                  <a:pt x="2368743" y="0"/>
                  <a:pt x="2368743" y="0"/>
                  <a:pt x="2368743" y="0"/>
                </a:cubicBezTo>
                <a:cubicBezTo>
                  <a:pt x="2440811" y="0"/>
                  <a:pt x="2534078" y="51740"/>
                  <a:pt x="2572231" y="116416"/>
                </a:cubicBezTo>
                <a:cubicBezTo>
                  <a:pt x="3284443" y="1371117"/>
                  <a:pt x="3284443" y="1371117"/>
                  <a:pt x="3284443" y="1371117"/>
                </a:cubicBezTo>
                <a:cubicBezTo>
                  <a:pt x="3318358" y="1440104"/>
                  <a:pt x="3318358" y="1543584"/>
                  <a:pt x="3284443" y="1612573"/>
                </a:cubicBezTo>
                <a:cubicBezTo>
                  <a:pt x="2572231" y="2867272"/>
                  <a:pt x="2572231" y="2867272"/>
                  <a:pt x="2572231" y="2867272"/>
                </a:cubicBezTo>
                <a:cubicBezTo>
                  <a:pt x="2534078" y="2931949"/>
                  <a:pt x="2440811" y="2983688"/>
                  <a:pt x="2368743" y="2983688"/>
                </a:cubicBezTo>
                <a:lnTo>
                  <a:pt x="944317" y="2983688"/>
                </a:lnTo>
                <a:cubicBezTo>
                  <a:pt x="868010" y="2983688"/>
                  <a:pt x="774745" y="2931949"/>
                  <a:pt x="740830" y="2867272"/>
                </a:cubicBezTo>
                <a:cubicBezTo>
                  <a:pt x="28617" y="1612573"/>
                  <a:pt x="28617" y="1612573"/>
                  <a:pt x="28617" y="1612573"/>
                </a:cubicBezTo>
                <a:cubicBezTo>
                  <a:pt x="-9538" y="1543584"/>
                  <a:pt x="-9538" y="1440104"/>
                  <a:pt x="28617" y="1371117"/>
                </a:cubicBezTo>
                <a:cubicBezTo>
                  <a:pt x="740830" y="116416"/>
                  <a:pt x="740830" y="116416"/>
                  <a:pt x="740830" y="116416"/>
                </a:cubicBezTo>
                <a:cubicBezTo>
                  <a:pt x="774745" y="51740"/>
                  <a:pt x="868010" y="0"/>
                  <a:pt x="944317"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Shower">
            <a:extLst>
              <a:ext uri="{FF2B5EF4-FFF2-40B4-BE49-F238E27FC236}">
                <a16:creationId xmlns:a16="http://schemas.microsoft.com/office/drawing/2014/main" id="{3548DF12-7E5C-3142-8759-28D557CFE6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2954727"/>
            <a:ext cx="2433099" cy="2433099"/>
          </a:xfrm>
          <a:prstGeom prst="rect">
            <a:avLst/>
          </a:prstGeom>
        </p:spPr>
      </p:pic>
      <p:pic>
        <p:nvPicPr>
          <p:cNvPr id="7" name="Graphic 6" descr="Watering pot">
            <a:extLst>
              <a:ext uri="{FF2B5EF4-FFF2-40B4-BE49-F238E27FC236}">
                <a16:creationId xmlns:a16="http://schemas.microsoft.com/office/drawing/2014/main" id="{595F3B48-D197-A949-A4A3-84FBC33752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79130" y="1267832"/>
            <a:ext cx="2135083" cy="2135083"/>
          </a:xfrm>
          <a:prstGeom prst="rect">
            <a:avLst/>
          </a:prstGeom>
        </p:spPr>
      </p:pic>
      <p:sp>
        <p:nvSpPr>
          <p:cNvPr id="4" name="Slide Number Placeholder 3">
            <a:extLst>
              <a:ext uri="{FF2B5EF4-FFF2-40B4-BE49-F238E27FC236}">
                <a16:creationId xmlns:a16="http://schemas.microsoft.com/office/drawing/2014/main" id="{68391716-A99C-9A4C-98D3-7BEAA4EDAB61}"/>
              </a:ext>
            </a:extLst>
          </p:cNvPr>
          <p:cNvSpPr>
            <a:spLocks noGrp="1"/>
          </p:cNvSpPr>
          <p:nvPr>
            <p:ph type="sldNum" sz="quarter" idx="12"/>
          </p:nvPr>
        </p:nvSpPr>
        <p:spPr/>
        <p:txBody>
          <a:bodyPr/>
          <a:lstStyle/>
          <a:p>
            <a:fld id="{A0A5889C-058E-2545-AF72-0820F296EB39}" type="slidenum">
              <a:rPr lang="en-CH" smtClean="0"/>
              <a:t>6</a:t>
            </a:fld>
            <a:endParaRPr lang="en-CH"/>
          </a:p>
        </p:txBody>
      </p:sp>
      <p:sp>
        <p:nvSpPr>
          <p:cNvPr id="6" name="Footer Placeholder 5">
            <a:extLst>
              <a:ext uri="{FF2B5EF4-FFF2-40B4-BE49-F238E27FC236}">
                <a16:creationId xmlns:a16="http://schemas.microsoft.com/office/drawing/2014/main" id="{08D6FEE6-F2E4-8C4F-B373-A1A0AB91EA0E}"/>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4050579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EDC94264-3734-4C03-8937-6DA015156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E7A0A-24B7-214E-A4AA-3624B2F088C8}"/>
              </a:ext>
            </a:extLst>
          </p:cNvPr>
          <p:cNvSpPr>
            <a:spLocks noGrp="1"/>
          </p:cNvSpPr>
          <p:nvPr>
            <p:ph type="title"/>
          </p:nvPr>
        </p:nvSpPr>
        <p:spPr>
          <a:xfrm>
            <a:off x="5754638" y="414969"/>
            <a:ext cx="5599162" cy="1461778"/>
          </a:xfrm>
        </p:spPr>
        <p:txBody>
          <a:bodyPr>
            <a:noAutofit/>
          </a:bodyPr>
          <a:lstStyle/>
          <a:p>
            <a:r>
              <a:rPr lang="en-CH" sz="4000" dirty="0">
                <a:solidFill>
                  <a:schemeClr val="accent2"/>
                </a:solidFill>
                <a:latin typeface="+mj-lt"/>
              </a:rPr>
              <a:t>Problema: </a:t>
            </a:r>
            <a:br>
              <a:rPr lang="en-CH" sz="4000" dirty="0">
                <a:solidFill>
                  <a:schemeClr val="accent2"/>
                </a:solidFill>
                <a:latin typeface="+mj-lt"/>
              </a:rPr>
            </a:br>
            <a:r>
              <a:rPr lang="en-CH" sz="4000" dirty="0">
                <a:solidFill>
                  <a:schemeClr val="accent2"/>
                </a:solidFill>
                <a:latin typeface="+mj-lt"/>
              </a:rPr>
              <a:t>Acqua, Laghi e Ruscelli</a:t>
            </a:r>
          </a:p>
        </p:txBody>
      </p:sp>
      <p:pic>
        <p:nvPicPr>
          <p:cNvPr id="5" name="Picture 4">
            <a:extLst>
              <a:ext uri="{FF2B5EF4-FFF2-40B4-BE49-F238E27FC236}">
                <a16:creationId xmlns:a16="http://schemas.microsoft.com/office/drawing/2014/main" id="{806BA54E-9BE6-8842-933A-700C2C7FD8D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11" r="17350" b="-1"/>
          <a:stretch/>
        </p:blipFill>
        <p:spPr>
          <a:xfrm>
            <a:off x="197092" y="661018"/>
            <a:ext cx="4719346" cy="4678488"/>
          </a:xfrm>
          <a:custGeom>
            <a:avLst/>
            <a:gdLst/>
            <a:ahLst/>
            <a:cxnLst/>
            <a:rect l="l" t="t" r="r" b="b"/>
            <a:pathLst>
              <a:path w="4192911" h="4156610">
                <a:moveTo>
                  <a:pt x="1838698" y="1236863"/>
                </a:moveTo>
                <a:cubicBezTo>
                  <a:pt x="3256289" y="1236863"/>
                  <a:pt x="3256289" y="1236863"/>
                  <a:pt x="3256289" y="1236863"/>
                </a:cubicBezTo>
                <a:cubicBezTo>
                  <a:pt x="3328012" y="1236863"/>
                  <a:pt x="3420831" y="1287495"/>
                  <a:pt x="3458802" y="1350784"/>
                </a:cubicBezTo>
                <a:cubicBezTo>
                  <a:pt x="4167597" y="2578597"/>
                  <a:pt x="4167597" y="2578597"/>
                  <a:pt x="4167597" y="2578597"/>
                </a:cubicBezTo>
                <a:cubicBezTo>
                  <a:pt x="4201349" y="2646105"/>
                  <a:pt x="4201349" y="2747368"/>
                  <a:pt x="4167597" y="2814877"/>
                </a:cubicBezTo>
                <a:cubicBezTo>
                  <a:pt x="3458802" y="4042689"/>
                  <a:pt x="3458802" y="4042689"/>
                  <a:pt x="3458802" y="4042689"/>
                </a:cubicBezTo>
                <a:cubicBezTo>
                  <a:pt x="3420831" y="4105979"/>
                  <a:pt x="3328012" y="4156610"/>
                  <a:pt x="3256289" y="4156610"/>
                </a:cubicBezTo>
                <a:lnTo>
                  <a:pt x="1838698" y="4156610"/>
                </a:lnTo>
                <a:cubicBezTo>
                  <a:pt x="1762756" y="4156610"/>
                  <a:pt x="1669938" y="4105979"/>
                  <a:pt x="1636186" y="4042689"/>
                </a:cubicBezTo>
                <a:cubicBezTo>
                  <a:pt x="927390" y="2814877"/>
                  <a:pt x="927390" y="2814877"/>
                  <a:pt x="927390" y="2814877"/>
                </a:cubicBezTo>
                <a:cubicBezTo>
                  <a:pt x="889419" y="2747368"/>
                  <a:pt x="889419" y="2646105"/>
                  <a:pt x="927390" y="2578597"/>
                </a:cubicBezTo>
                <a:cubicBezTo>
                  <a:pt x="1636186" y="1350784"/>
                  <a:pt x="1636186" y="1350784"/>
                  <a:pt x="1636186" y="1350784"/>
                </a:cubicBezTo>
                <a:cubicBezTo>
                  <a:pt x="1669938" y="1287495"/>
                  <a:pt x="1762756" y="1236863"/>
                  <a:pt x="1838698" y="1236863"/>
                </a:cubicBezTo>
                <a:close/>
                <a:moveTo>
                  <a:pt x="420944" y="553155"/>
                </a:moveTo>
                <a:cubicBezTo>
                  <a:pt x="1055903" y="553155"/>
                  <a:pt x="1055903" y="553155"/>
                  <a:pt x="1055903" y="553155"/>
                </a:cubicBezTo>
                <a:cubicBezTo>
                  <a:pt x="1088029" y="553155"/>
                  <a:pt x="1129604" y="575834"/>
                  <a:pt x="1146612" y="604182"/>
                </a:cubicBezTo>
                <a:cubicBezTo>
                  <a:pt x="1464091" y="1154137"/>
                  <a:pt x="1464091" y="1154137"/>
                  <a:pt x="1464091" y="1154137"/>
                </a:cubicBezTo>
                <a:cubicBezTo>
                  <a:pt x="1479209" y="1184375"/>
                  <a:pt x="1479209" y="1229732"/>
                  <a:pt x="1464091" y="1259970"/>
                </a:cubicBezTo>
                <a:cubicBezTo>
                  <a:pt x="1146612" y="1809925"/>
                  <a:pt x="1146612" y="1809925"/>
                  <a:pt x="1146612" y="1809925"/>
                </a:cubicBezTo>
                <a:cubicBezTo>
                  <a:pt x="1129604" y="1838274"/>
                  <a:pt x="1088029" y="1860952"/>
                  <a:pt x="1055903" y="1860952"/>
                </a:cubicBezTo>
                <a:lnTo>
                  <a:pt x="420944" y="1860952"/>
                </a:lnTo>
                <a:cubicBezTo>
                  <a:pt x="386928" y="1860952"/>
                  <a:pt x="345354" y="1838274"/>
                  <a:pt x="330235" y="1809925"/>
                </a:cubicBezTo>
                <a:cubicBezTo>
                  <a:pt x="12756" y="1259970"/>
                  <a:pt x="12756" y="1259970"/>
                  <a:pt x="12756" y="1259970"/>
                </a:cubicBezTo>
                <a:cubicBezTo>
                  <a:pt x="-4252" y="1229732"/>
                  <a:pt x="-4252" y="1184375"/>
                  <a:pt x="12756" y="1154137"/>
                </a:cubicBezTo>
                <a:cubicBezTo>
                  <a:pt x="330235" y="604182"/>
                  <a:pt x="330235" y="604182"/>
                  <a:pt x="330235" y="604182"/>
                </a:cubicBezTo>
                <a:cubicBezTo>
                  <a:pt x="345354" y="575834"/>
                  <a:pt x="386928" y="553155"/>
                  <a:pt x="420944" y="553155"/>
                </a:cubicBezTo>
                <a:close/>
                <a:moveTo>
                  <a:pt x="1611715" y="0"/>
                </a:moveTo>
                <a:cubicBezTo>
                  <a:pt x="2129284" y="0"/>
                  <a:pt x="2129284" y="0"/>
                  <a:pt x="2129284" y="0"/>
                </a:cubicBezTo>
                <a:cubicBezTo>
                  <a:pt x="2155470" y="0"/>
                  <a:pt x="2189358" y="18486"/>
                  <a:pt x="2203222" y="41593"/>
                </a:cubicBezTo>
                <a:cubicBezTo>
                  <a:pt x="2462006" y="489873"/>
                  <a:pt x="2462006" y="489873"/>
                  <a:pt x="2462006" y="489873"/>
                </a:cubicBezTo>
                <a:cubicBezTo>
                  <a:pt x="2474329" y="514520"/>
                  <a:pt x="2474329" y="551492"/>
                  <a:pt x="2462006" y="576140"/>
                </a:cubicBezTo>
                <a:cubicBezTo>
                  <a:pt x="2203222" y="1024419"/>
                  <a:pt x="2203222" y="1024419"/>
                  <a:pt x="2203222" y="1024419"/>
                </a:cubicBezTo>
                <a:cubicBezTo>
                  <a:pt x="2189358" y="1047526"/>
                  <a:pt x="2155470" y="1066012"/>
                  <a:pt x="2129284" y="1066012"/>
                </a:cubicBezTo>
                <a:lnTo>
                  <a:pt x="1611715" y="1066012"/>
                </a:lnTo>
                <a:cubicBezTo>
                  <a:pt x="1583988" y="1066012"/>
                  <a:pt x="1550100" y="1047526"/>
                  <a:pt x="1537777" y="1024419"/>
                </a:cubicBezTo>
                <a:cubicBezTo>
                  <a:pt x="1278993" y="576140"/>
                  <a:pt x="1278993" y="576140"/>
                  <a:pt x="1278993" y="576140"/>
                </a:cubicBezTo>
                <a:cubicBezTo>
                  <a:pt x="1265129" y="551492"/>
                  <a:pt x="1265129" y="514520"/>
                  <a:pt x="1278993" y="489873"/>
                </a:cubicBezTo>
                <a:cubicBezTo>
                  <a:pt x="1537777" y="41593"/>
                  <a:pt x="1537777" y="41593"/>
                  <a:pt x="1537777" y="41593"/>
                </a:cubicBezTo>
                <a:cubicBezTo>
                  <a:pt x="1550100" y="18486"/>
                  <a:pt x="1583988" y="0"/>
                  <a:pt x="1611715" y="0"/>
                </a:cubicBezTo>
                <a:close/>
              </a:path>
            </a:pathLst>
          </a:custGeom>
        </p:spPr>
      </p:pic>
      <p:sp>
        <p:nvSpPr>
          <p:cNvPr id="3" name="Content Placeholder 2">
            <a:extLst>
              <a:ext uri="{FF2B5EF4-FFF2-40B4-BE49-F238E27FC236}">
                <a16:creationId xmlns:a16="http://schemas.microsoft.com/office/drawing/2014/main" id="{06DA534A-5591-834A-8BCF-1A4615ED39C2}"/>
              </a:ext>
            </a:extLst>
          </p:cNvPr>
          <p:cNvSpPr>
            <a:spLocks noGrp="1"/>
          </p:cNvSpPr>
          <p:nvPr>
            <p:ph idx="1"/>
          </p:nvPr>
        </p:nvSpPr>
        <p:spPr>
          <a:xfrm>
            <a:off x="5167959" y="2167942"/>
            <a:ext cx="6670375" cy="3897212"/>
          </a:xfrm>
        </p:spPr>
        <p:txBody>
          <a:bodyPr>
            <a:noAutofit/>
          </a:bodyPr>
          <a:lstStyle/>
          <a:p>
            <a:pPr fontAlgn="base">
              <a:lnSpc>
                <a:spcPct val="90000"/>
              </a:lnSpc>
            </a:pPr>
            <a:r>
              <a:rPr lang="it-IT" sz="2800" b="0" dirty="0">
                <a:latin typeface="+mn-lt"/>
              </a:rPr>
              <a:t>Molte regioni contano sullo scioglimento delle nevi e dei ghiacciai per garantire abbastanza acqua a laghi, fiumi e ruscelli, i quali permettono il riempimento costante delle riserve di acqua e forniscono acqua per irrigare i raccolti. </a:t>
            </a:r>
          </a:p>
          <a:p>
            <a:pPr fontAlgn="base">
              <a:lnSpc>
                <a:spcPct val="90000"/>
              </a:lnSpc>
            </a:pPr>
            <a:r>
              <a:rPr lang="it-IT" sz="2800" b="0" dirty="0">
                <a:latin typeface="+mn-lt"/>
              </a:rPr>
              <a:t>Le comunità devono trovare nuove risorse di acqua per i loro bisogni. Le persone potrebbero anche doversi adattare imparando ad usare meno acqua. </a:t>
            </a:r>
            <a:endParaRPr lang="en-CH" sz="2800" b="0" dirty="0">
              <a:latin typeface="+mn-lt"/>
            </a:endParaRPr>
          </a:p>
          <a:p>
            <a:pPr fontAlgn="base">
              <a:lnSpc>
                <a:spcPct val="90000"/>
              </a:lnSpc>
            </a:pPr>
            <a:endParaRPr lang="en-CH" sz="2800" b="0" dirty="0">
              <a:latin typeface="+mn-lt"/>
            </a:endParaRPr>
          </a:p>
        </p:txBody>
      </p:sp>
      <p:sp>
        <p:nvSpPr>
          <p:cNvPr id="7" name="CasellaDiTesto 6">
            <a:extLst>
              <a:ext uri="{FF2B5EF4-FFF2-40B4-BE49-F238E27FC236}">
                <a16:creationId xmlns:a16="http://schemas.microsoft.com/office/drawing/2014/main" id="{22652B34-4966-43A0-91E5-5F9A2E78C0FA}"/>
              </a:ext>
            </a:extLst>
          </p:cNvPr>
          <p:cNvSpPr txBox="1"/>
          <p:nvPr/>
        </p:nvSpPr>
        <p:spPr>
          <a:xfrm>
            <a:off x="0" y="6000524"/>
            <a:ext cx="1524000" cy="830997"/>
          </a:xfrm>
          <a:prstGeom prst="rect">
            <a:avLst/>
          </a:prstGeom>
          <a:noFill/>
        </p:spPr>
        <p:txBody>
          <a:bodyPr wrap="square">
            <a:spAutoFit/>
          </a:bodyPr>
          <a:lstStyle/>
          <a:p>
            <a:pPr algn="r">
              <a:spcAft>
                <a:spcPts val="600"/>
              </a:spcAft>
            </a:pPr>
            <a:r>
              <a:rPr lang="en-CH" sz="1200" dirty="0">
                <a:solidFill>
                  <a:schemeClr val="bg1">
                    <a:lumMod val="50000"/>
                  </a:schemeClr>
                </a:solidFill>
                <a:hlinkClick r:id="rId5" tooltip="http://www.isaaa.org/kc/cropbiotechupdate/article/default.asp?ID=17670">
                  <a:extLst>
                    <a:ext uri="{A12FA001-AC4F-418D-AE19-62706E023703}">
                      <ahyp:hlinkClr xmlns:ahyp="http://schemas.microsoft.com/office/drawing/2018/hyperlinkcolor" val="tx"/>
                    </a:ext>
                  </a:extLst>
                </a:hlinkClick>
              </a:rPr>
              <a:t>This Photo</a:t>
            </a:r>
            <a:r>
              <a:rPr lang="en-CH" sz="1200" dirty="0">
                <a:solidFill>
                  <a:schemeClr val="bg1">
                    <a:lumMod val="50000"/>
                  </a:schemeClr>
                </a:solidFill>
              </a:rPr>
              <a:t> by Unknown Author is licensed under </a:t>
            </a:r>
            <a:r>
              <a:rPr lang="en-CH" sz="1200" dirty="0">
                <a:solidFill>
                  <a:schemeClr val="bg1">
                    <a:lumMod val="50000"/>
                  </a:schemeClr>
                </a:solidFill>
                <a:hlinkClick r:id="rId6" tooltip="https://creativecommons.org/licenses/by-nc-nd/3.0/">
                  <a:extLst>
                    <a:ext uri="{A12FA001-AC4F-418D-AE19-62706E023703}">
                      <ahyp:hlinkClr xmlns:ahyp="http://schemas.microsoft.com/office/drawing/2018/hyperlinkcolor" val="tx"/>
                    </a:ext>
                  </a:extLst>
                </a:hlinkClick>
              </a:rPr>
              <a:t>CC BY-NC-ND</a:t>
            </a:r>
            <a:endParaRPr lang="en-CH" sz="1200" dirty="0">
              <a:solidFill>
                <a:schemeClr val="bg1">
                  <a:lumMod val="50000"/>
                </a:schemeClr>
              </a:solidFill>
            </a:endParaRPr>
          </a:p>
        </p:txBody>
      </p:sp>
      <p:sp>
        <p:nvSpPr>
          <p:cNvPr id="4" name="Slide Number Placeholder 3">
            <a:extLst>
              <a:ext uri="{FF2B5EF4-FFF2-40B4-BE49-F238E27FC236}">
                <a16:creationId xmlns:a16="http://schemas.microsoft.com/office/drawing/2014/main" id="{F073C1FE-2230-024E-88CF-5B1CBB8E7E0F}"/>
              </a:ext>
            </a:extLst>
          </p:cNvPr>
          <p:cNvSpPr>
            <a:spLocks noGrp="1"/>
          </p:cNvSpPr>
          <p:nvPr>
            <p:ph type="sldNum" sz="quarter" idx="12"/>
          </p:nvPr>
        </p:nvSpPr>
        <p:spPr/>
        <p:txBody>
          <a:bodyPr/>
          <a:lstStyle/>
          <a:p>
            <a:fld id="{A0A5889C-058E-2545-AF72-0820F296EB39}" type="slidenum">
              <a:rPr lang="en-CH" smtClean="0"/>
              <a:t>7</a:t>
            </a:fld>
            <a:endParaRPr lang="en-CH"/>
          </a:p>
        </p:txBody>
      </p:sp>
      <p:sp>
        <p:nvSpPr>
          <p:cNvPr id="6" name="Footer Placeholder 5">
            <a:extLst>
              <a:ext uri="{FF2B5EF4-FFF2-40B4-BE49-F238E27FC236}">
                <a16:creationId xmlns:a16="http://schemas.microsoft.com/office/drawing/2014/main" id="{99EB0E03-93DD-314B-BC6B-9A5C1A85B923}"/>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163942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09B09-815A-DD46-9B62-1B91C3AFAC14}"/>
              </a:ext>
            </a:extLst>
          </p:cNvPr>
          <p:cNvSpPr>
            <a:spLocks noGrp="1"/>
          </p:cNvSpPr>
          <p:nvPr>
            <p:ph type="title"/>
          </p:nvPr>
        </p:nvSpPr>
        <p:spPr>
          <a:xfrm>
            <a:off x="-921703" y="25708"/>
            <a:ext cx="5130795" cy="1461778"/>
          </a:xfrm>
        </p:spPr>
        <p:txBody>
          <a:bodyPr>
            <a:normAutofit/>
          </a:bodyPr>
          <a:lstStyle/>
          <a:p>
            <a:r>
              <a:rPr lang="en-CH" sz="4000" dirty="0">
                <a:solidFill>
                  <a:schemeClr val="accent2"/>
                </a:solidFill>
                <a:latin typeface="+mj-lt"/>
              </a:rPr>
              <a:t>Energia</a:t>
            </a:r>
          </a:p>
        </p:txBody>
      </p:sp>
      <p:sp>
        <p:nvSpPr>
          <p:cNvPr id="3" name="Content Placeholder 2">
            <a:extLst>
              <a:ext uri="{FF2B5EF4-FFF2-40B4-BE49-F238E27FC236}">
                <a16:creationId xmlns:a16="http://schemas.microsoft.com/office/drawing/2014/main" id="{97F7E2D7-EE92-C242-81A7-665B24995E89}"/>
              </a:ext>
            </a:extLst>
          </p:cNvPr>
          <p:cNvSpPr>
            <a:spLocks noGrp="1"/>
          </p:cNvSpPr>
          <p:nvPr>
            <p:ph idx="1"/>
          </p:nvPr>
        </p:nvSpPr>
        <p:spPr>
          <a:xfrm>
            <a:off x="378110" y="1590980"/>
            <a:ext cx="7161333" cy="4944756"/>
          </a:xfrm>
        </p:spPr>
        <p:txBody>
          <a:bodyPr>
            <a:noAutofit/>
          </a:bodyPr>
          <a:lstStyle/>
          <a:p>
            <a:pPr>
              <a:lnSpc>
                <a:spcPct val="90000"/>
              </a:lnSpc>
            </a:pPr>
            <a:r>
              <a:rPr lang="it-IT" b="0" dirty="0">
                <a:latin typeface="+mn-lt"/>
              </a:rPr>
              <a:t>I cambiamenti climatici avranno un impatto sulla quantità di energia di cui abbiamo bisogno e su quando ne abbiamo bisogno.</a:t>
            </a:r>
          </a:p>
          <a:p>
            <a:pPr>
              <a:lnSpc>
                <a:spcPct val="90000"/>
              </a:lnSpc>
            </a:pPr>
            <a:r>
              <a:rPr lang="it-IT" b="0" dirty="0">
                <a:latin typeface="+mn-lt"/>
              </a:rPr>
              <a:t>Un innalzamento delle temperature provoca due effetti contrari sulla domanda di energia:</a:t>
            </a:r>
          </a:p>
          <a:p>
            <a:pPr lvl="1"/>
            <a:r>
              <a:rPr lang="it-IT" dirty="0"/>
              <a:t>con un innalzamento delle temperature, più persone avranno bisogno di tenersi fresche usando l’aria condizionata;</a:t>
            </a:r>
            <a:endParaRPr lang="en-CH" dirty="0"/>
          </a:p>
          <a:p>
            <a:pPr lvl="1"/>
            <a:r>
              <a:rPr lang="it-IT" dirty="0"/>
              <a:t>alcune comunità avranno bisogno di meno energia per riscaldare gli edifici in inverno</a:t>
            </a:r>
            <a:r>
              <a:rPr lang="en-CH" dirty="0"/>
              <a:t>.</a:t>
            </a:r>
          </a:p>
          <a:p>
            <a:pPr>
              <a:lnSpc>
                <a:spcPct val="90000"/>
              </a:lnSpc>
            </a:pPr>
            <a:r>
              <a:rPr lang="it-IT" b="0" dirty="0">
                <a:latin typeface="+mn-lt"/>
              </a:rPr>
              <a:t>I cambiamenti climatici potrebbero anche mettere in difficoltà la produzione di certi tipi di energia</a:t>
            </a:r>
            <a:r>
              <a:rPr lang="en-CH" b="0" dirty="0">
                <a:latin typeface="+mn-lt"/>
              </a:rPr>
              <a:t>.</a:t>
            </a:r>
          </a:p>
        </p:txBody>
      </p:sp>
      <p:pic>
        <p:nvPicPr>
          <p:cNvPr id="5" name="Picture 4" descr="A bridge over a body of water with a mountain in the background&#10;&#10;Description automatically generated">
            <a:extLst>
              <a:ext uri="{FF2B5EF4-FFF2-40B4-BE49-F238E27FC236}">
                <a16:creationId xmlns:a16="http://schemas.microsoft.com/office/drawing/2014/main" id="{71C13DC5-E9B0-324D-AB71-033DD9ABE6A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4209" r="8303"/>
          <a:stretch/>
        </p:blipFill>
        <p:spPr>
          <a:xfrm>
            <a:off x="7633848" y="184767"/>
            <a:ext cx="4463747" cy="3720483"/>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7" name="CasellaDiTesto 6">
            <a:extLst>
              <a:ext uri="{FF2B5EF4-FFF2-40B4-BE49-F238E27FC236}">
                <a16:creationId xmlns:a16="http://schemas.microsoft.com/office/drawing/2014/main" id="{CF1E2866-3FC8-4184-8E77-B16C2A5DDC0F}"/>
              </a:ext>
            </a:extLst>
          </p:cNvPr>
          <p:cNvSpPr txBox="1"/>
          <p:nvPr/>
        </p:nvSpPr>
        <p:spPr>
          <a:xfrm>
            <a:off x="10668000" y="5962198"/>
            <a:ext cx="1524000" cy="830997"/>
          </a:xfrm>
          <a:prstGeom prst="rect">
            <a:avLst/>
          </a:prstGeom>
          <a:noFill/>
        </p:spPr>
        <p:txBody>
          <a:bodyPr wrap="square">
            <a:spAutoFit/>
          </a:bodyPr>
          <a:lstStyle/>
          <a:p>
            <a:pPr algn="r">
              <a:spcAft>
                <a:spcPts val="600"/>
              </a:spcAft>
            </a:pPr>
            <a:r>
              <a:rPr lang="en-CH" sz="1200" dirty="0">
                <a:solidFill>
                  <a:schemeClr val="bg1">
                    <a:lumMod val="50000"/>
                  </a:schemeClr>
                </a:solidFill>
                <a:hlinkClick r:id="rId5" tooltip="http://www.isaaa.org/kc/cropbiotechupdate/article/default.asp?ID=17670">
                  <a:extLst>
                    <a:ext uri="{A12FA001-AC4F-418D-AE19-62706E023703}">
                      <ahyp:hlinkClr xmlns:ahyp="http://schemas.microsoft.com/office/drawing/2018/hyperlinkcolor" val="tx"/>
                    </a:ext>
                  </a:extLst>
                </a:hlinkClick>
              </a:rPr>
              <a:t>This Photo</a:t>
            </a:r>
            <a:r>
              <a:rPr lang="en-CH" sz="1200" dirty="0">
                <a:solidFill>
                  <a:schemeClr val="bg1">
                    <a:lumMod val="50000"/>
                  </a:schemeClr>
                </a:solidFill>
              </a:rPr>
              <a:t> by Unknown Author is licensed under </a:t>
            </a:r>
            <a:r>
              <a:rPr lang="en-CH" sz="1200" dirty="0">
                <a:solidFill>
                  <a:schemeClr val="bg1">
                    <a:lumMod val="50000"/>
                  </a:schemeClr>
                </a:solidFill>
                <a:hlinkClick r:id="rId6" tooltip="https://creativecommons.org/licenses/by-nc-nd/3.0/">
                  <a:extLst>
                    <a:ext uri="{A12FA001-AC4F-418D-AE19-62706E023703}">
                      <ahyp:hlinkClr xmlns:ahyp="http://schemas.microsoft.com/office/drawing/2018/hyperlinkcolor" val="tx"/>
                    </a:ext>
                  </a:extLst>
                </a:hlinkClick>
              </a:rPr>
              <a:t>CC BY-NC-ND</a:t>
            </a:r>
            <a:endParaRPr lang="en-CH" sz="1200" dirty="0">
              <a:solidFill>
                <a:schemeClr val="bg1">
                  <a:lumMod val="50000"/>
                </a:schemeClr>
              </a:solidFill>
            </a:endParaRPr>
          </a:p>
        </p:txBody>
      </p:sp>
      <p:sp>
        <p:nvSpPr>
          <p:cNvPr id="4" name="Slide Number Placeholder 3">
            <a:extLst>
              <a:ext uri="{FF2B5EF4-FFF2-40B4-BE49-F238E27FC236}">
                <a16:creationId xmlns:a16="http://schemas.microsoft.com/office/drawing/2014/main" id="{E13D8B3C-25D7-9546-AD72-D1C941CEC655}"/>
              </a:ext>
            </a:extLst>
          </p:cNvPr>
          <p:cNvSpPr>
            <a:spLocks noGrp="1"/>
          </p:cNvSpPr>
          <p:nvPr>
            <p:ph type="sldNum" sz="quarter" idx="12"/>
          </p:nvPr>
        </p:nvSpPr>
        <p:spPr/>
        <p:txBody>
          <a:bodyPr/>
          <a:lstStyle/>
          <a:p>
            <a:fld id="{A0A5889C-058E-2545-AF72-0820F296EB39}" type="slidenum">
              <a:rPr lang="en-CH" smtClean="0"/>
              <a:t>8</a:t>
            </a:fld>
            <a:endParaRPr lang="en-CH"/>
          </a:p>
        </p:txBody>
      </p:sp>
      <p:sp>
        <p:nvSpPr>
          <p:cNvPr id="6" name="Footer Placeholder 5">
            <a:extLst>
              <a:ext uri="{FF2B5EF4-FFF2-40B4-BE49-F238E27FC236}">
                <a16:creationId xmlns:a16="http://schemas.microsoft.com/office/drawing/2014/main" id="{63131431-8F78-9244-8033-D6CA7758B6C8}"/>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2045238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4107-C125-7D46-9BBC-017508CBE2E8}"/>
              </a:ext>
            </a:extLst>
          </p:cNvPr>
          <p:cNvSpPr>
            <a:spLocks noGrp="1"/>
          </p:cNvSpPr>
          <p:nvPr>
            <p:ph type="title"/>
          </p:nvPr>
        </p:nvSpPr>
        <p:spPr>
          <a:xfrm>
            <a:off x="1136428" y="627564"/>
            <a:ext cx="7474172" cy="1325563"/>
          </a:xfrm>
        </p:spPr>
        <p:txBody>
          <a:bodyPr>
            <a:normAutofit/>
          </a:bodyPr>
          <a:lstStyle/>
          <a:p>
            <a:r>
              <a:rPr lang="en-CH" sz="4000" dirty="0">
                <a:solidFill>
                  <a:schemeClr val="accent2"/>
                </a:solidFill>
                <a:effectLst/>
                <a:latin typeface="+mj-lt"/>
              </a:rPr>
              <a:t>Problema: Energia Idroelettrica</a:t>
            </a:r>
          </a:p>
        </p:txBody>
      </p:sp>
      <p:sp>
        <p:nvSpPr>
          <p:cNvPr id="3" name="Content Placeholder 2">
            <a:extLst>
              <a:ext uri="{FF2B5EF4-FFF2-40B4-BE49-F238E27FC236}">
                <a16:creationId xmlns:a16="http://schemas.microsoft.com/office/drawing/2014/main" id="{C3F39A6A-2379-C346-966C-4E916252A62B}"/>
              </a:ext>
            </a:extLst>
          </p:cNvPr>
          <p:cNvSpPr>
            <a:spLocks noGrp="1"/>
          </p:cNvSpPr>
          <p:nvPr>
            <p:ph idx="1"/>
          </p:nvPr>
        </p:nvSpPr>
        <p:spPr>
          <a:xfrm>
            <a:off x="130125" y="1757612"/>
            <a:ext cx="8785275" cy="4967038"/>
          </a:xfrm>
        </p:spPr>
        <p:txBody>
          <a:bodyPr anchor="ctr">
            <a:noAutofit/>
          </a:bodyPr>
          <a:lstStyle/>
          <a:p>
            <a:pPr>
              <a:lnSpc>
                <a:spcPct val="90000"/>
              </a:lnSpc>
            </a:pPr>
            <a:r>
              <a:rPr lang="it-IT" b="0" dirty="0">
                <a:latin typeface="+mn-lt"/>
              </a:rPr>
              <a:t>Alcune aree che sono attualmente piene d’acqua per produrre energia idroelettrica</a:t>
            </a:r>
            <a:r>
              <a:rPr lang="en-CH" b="0" dirty="0">
                <a:latin typeface="+mn-lt"/>
              </a:rPr>
              <a:t> potrebbero non averne abbastanza in futuro.</a:t>
            </a:r>
            <a:br>
              <a:rPr lang="it-IT" b="0" dirty="0">
                <a:latin typeface="+mn-lt"/>
              </a:rPr>
            </a:br>
            <a:endParaRPr lang="en-CH" b="0" dirty="0">
              <a:latin typeface="+mn-lt"/>
            </a:endParaRPr>
          </a:p>
          <a:p>
            <a:pPr>
              <a:lnSpc>
                <a:spcPct val="90000"/>
              </a:lnSpc>
            </a:pPr>
            <a:r>
              <a:rPr lang="it-IT" b="0" dirty="0">
                <a:latin typeface="+mn-lt"/>
              </a:rPr>
              <a:t>Senza acqua sufficiente per la produzione di elettricità di cui hanno bisogno, queste aree potrebbero sperimentare carenze energetiche e blackout.</a:t>
            </a:r>
            <a:r>
              <a:rPr lang="en-CH" b="0" dirty="0">
                <a:latin typeface="+mn-lt"/>
              </a:rPr>
              <a:t> </a:t>
            </a:r>
            <a:br>
              <a:rPr lang="it-IT" b="0" dirty="0">
                <a:latin typeface="+mn-lt"/>
              </a:rPr>
            </a:br>
            <a:endParaRPr lang="en-CH" b="0" dirty="0">
              <a:latin typeface="+mn-lt"/>
            </a:endParaRPr>
          </a:p>
          <a:p>
            <a:pPr>
              <a:lnSpc>
                <a:spcPct val="90000"/>
              </a:lnSpc>
            </a:pPr>
            <a:r>
              <a:rPr lang="it-IT" b="0" dirty="0">
                <a:latin typeface="+mn-lt"/>
              </a:rPr>
              <a:t>In questi casi, le comunità afflitte possono adattarsi usando meno energia, usando energia i modi più efficienti, o trovando altre fonti di energia rinnovabile. </a:t>
            </a:r>
            <a:endParaRPr lang="en-CH" b="0" dirty="0">
              <a:latin typeface="+mn-lt"/>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ridge scene">
            <a:extLst>
              <a:ext uri="{FF2B5EF4-FFF2-40B4-BE49-F238E27FC236}">
                <a16:creationId xmlns:a16="http://schemas.microsoft.com/office/drawing/2014/main" id="{FCE97595-A3DE-45CF-A72B-32826473CA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4" name="Slide Number Placeholder 3">
            <a:extLst>
              <a:ext uri="{FF2B5EF4-FFF2-40B4-BE49-F238E27FC236}">
                <a16:creationId xmlns:a16="http://schemas.microsoft.com/office/drawing/2014/main" id="{C0C88C30-927B-4747-AF55-C9B7D482409B}"/>
              </a:ext>
            </a:extLst>
          </p:cNvPr>
          <p:cNvSpPr>
            <a:spLocks noGrp="1"/>
          </p:cNvSpPr>
          <p:nvPr>
            <p:ph type="sldNum" sz="quarter" idx="12"/>
          </p:nvPr>
        </p:nvSpPr>
        <p:spPr/>
        <p:txBody>
          <a:bodyPr/>
          <a:lstStyle/>
          <a:p>
            <a:fld id="{A0A5889C-058E-2545-AF72-0820F296EB39}" type="slidenum">
              <a:rPr lang="en-CH" smtClean="0"/>
              <a:t>9</a:t>
            </a:fld>
            <a:endParaRPr lang="en-CH"/>
          </a:p>
        </p:txBody>
      </p:sp>
      <p:sp>
        <p:nvSpPr>
          <p:cNvPr id="5" name="Footer Placeholder 4">
            <a:extLst>
              <a:ext uri="{FF2B5EF4-FFF2-40B4-BE49-F238E27FC236}">
                <a16:creationId xmlns:a16="http://schemas.microsoft.com/office/drawing/2014/main" id="{4695D789-86A8-7D4A-891B-96EE251ABD8D}"/>
              </a:ext>
            </a:extLst>
          </p:cNvPr>
          <p:cNvSpPr>
            <a:spLocks noGrp="1"/>
          </p:cNvSpPr>
          <p:nvPr>
            <p:ph type="ftr" sz="quarter" idx="11"/>
          </p:nvPr>
        </p:nvSpPr>
        <p:spPr/>
        <p:txBody>
          <a:bodyPr/>
          <a:lstStyle/>
          <a:p>
            <a:r>
              <a:rPr lang="en-GB"/>
              <a:t>Università degli Studi di Verona</a:t>
            </a:r>
            <a:endParaRPr lang="en-CH"/>
          </a:p>
        </p:txBody>
      </p:sp>
    </p:spTree>
    <p:extLst>
      <p:ext uri="{BB962C8B-B14F-4D97-AF65-F5344CB8AC3E}">
        <p14:creationId xmlns:p14="http://schemas.microsoft.com/office/powerpoint/2010/main" val="42384518"/>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alizzato 2">
      <a:majorFont>
        <a:latin typeface="Futur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TotalTime>
  <Words>4784</Words>
  <Application>Microsoft Office PowerPoint</Application>
  <PresentationFormat>Widescreen</PresentationFormat>
  <Paragraphs>264</Paragraphs>
  <Slides>14</Slides>
  <Notes>14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vt:i4>
      </vt:variant>
    </vt:vector>
  </HeadingPairs>
  <TitlesOfParts>
    <vt:vector size="20" baseType="lpstr">
      <vt:lpstr>Arial</vt:lpstr>
      <vt:lpstr>Calibri</vt:lpstr>
      <vt:lpstr>Comic Sans MS</vt:lpstr>
      <vt:lpstr>Futura</vt:lpstr>
      <vt:lpstr>Gill Sans MT</vt:lpstr>
      <vt:lpstr>Office Theme</vt:lpstr>
      <vt:lpstr>Presentazione standard di PowerPoint</vt:lpstr>
      <vt:lpstr>Parte 2: Effetti sulle Persone e sull’Ambiente</vt:lpstr>
      <vt:lpstr>Agricoltura</vt:lpstr>
      <vt:lpstr>Problema:  Diminuzione dei Raccolti</vt:lpstr>
      <vt:lpstr>Riserve di Acqua</vt:lpstr>
      <vt:lpstr>Problema:  Riserve di Acqua Pubblica </vt:lpstr>
      <vt:lpstr>Problema:  Acqua, Laghi e Ruscelli</vt:lpstr>
      <vt:lpstr>Energia</vt:lpstr>
      <vt:lpstr>Problema: Energia Idroelettrica</vt:lpstr>
      <vt:lpstr>Problema:  Aria Condizionata</vt:lpstr>
      <vt:lpstr>Salute</vt:lpstr>
      <vt:lpstr>Problema:  Malattie Legate alla Temperatura</vt:lpstr>
      <vt:lpstr>Problema:  Inquinamento Atmosferico</vt:lpstr>
      <vt:lpstr>Problema:  Diffusione di Malattie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Marcella Veronesi</dc:creator>
  <cp:keywords/>
  <dc:description/>
  <cp:lastModifiedBy>argoli</cp:lastModifiedBy>
  <cp:revision>32</cp:revision>
  <dcterms:created xsi:type="dcterms:W3CDTF">2020-11-10T23:50:00Z</dcterms:created>
  <dcterms:modified xsi:type="dcterms:W3CDTF">2021-10-29T05:56:11Z</dcterms:modified>
  <cp:category/>
</cp:coreProperties>
</file>