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1"/>
  </p:sldMasterIdLst>
  <p:notesMasterIdLst>
    <p:notesMasterId r:id="rId18"/>
  </p:notesMasterIdLst>
  <p:handoutMasterIdLst>
    <p:handoutMasterId r:id="rId19"/>
  </p:handoutMasterIdLst>
  <p:sldIdLst>
    <p:sldId id="363" r:id="rId2"/>
    <p:sldId id="354" r:id="rId3"/>
    <p:sldId id="288" r:id="rId4"/>
    <p:sldId id="289" r:id="rId5"/>
    <p:sldId id="290" r:id="rId6"/>
    <p:sldId id="291" r:id="rId7"/>
    <p:sldId id="365" r:id="rId8"/>
    <p:sldId id="366" r:id="rId9"/>
    <p:sldId id="367" r:id="rId10"/>
    <p:sldId id="293" r:id="rId11"/>
    <p:sldId id="369" r:id="rId12"/>
    <p:sldId id="294" r:id="rId13"/>
    <p:sldId id="295" r:id="rId14"/>
    <p:sldId id="297" r:id="rId15"/>
    <p:sldId id="344" r:id="rId16"/>
    <p:sldId id="329" r:id="rId17"/>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rlani, Lorenzo" initials="FL" lastIdx="1" clrIdx="0">
    <p:extLst>
      <p:ext uri="{19B8F6BF-5375-455C-9EA6-DF929625EA0E}">
        <p15:presenceInfo xmlns:p15="http://schemas.microsoft.com/office/powerpoint/2012/main" userId="S::lorenzo.furlani@student.unisg.ch::2fc00eda-65ed-49b2-9fb1-de1aa75454e3" providerId="AD"/>
      </p:ext>
    </p:extLst>
  </p:cmAuthor>
  <p:cmAuthor id="2" name="Pam" initials="P" lastIdx="56" clrIdx="1">
    <p:extLst>
      <p:ext uri="{19B8F6BF-5375-455C-9EA6-DF929625EA0E}">
        <p15:presenceInfo xmlns:p15="http://schemas.microsoft.com/office/powerpoint/2012/main" userId="P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D9"/>
    <a:srgbClr val="FAEC31"/>
    <a:srgbClr val="FFFFFF"/>
    <a:srgbClr val="FFFAEF"/>
    <a:srgbClr val="FEF2DA"/>
    <a:srgbClr val="EC4036"/>
    <a:srgbClr val="24D9E2"/>
    <a:srgbClr val="0070C0"/>
    <a:srgbClr val="92B5E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2" autoAdjust="0"/>
    <p:restoredTop sz="67724" autoAdjust="0"/>
  </p:normalViewPr>
  <p:slideViewPr>
    <p:cSldViewPr snapToGrid="0" snapToObjects="1">
      <p:cViewPr varScale="1">
        <p:scale>
          <a:sx n="58" d="100"/>
          <a:sy n="58" d="100"/>
        </p:scale>
        <p:origin x="1848" y="62"/>
      </p:cViewPr>
      <p:guideLst/>
    </p:cSldViewPr>
  </p:slideViewPr>
  <p:outlineViewPr>
    <p:cViewPr>
      <p:scale>
        <a:sx n="20" d="100"/>
        <a:sy n="20" d="100"/>
      </p:scale>
      <p:origin x="0" y="-6096"/>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96" d="100"/>
          <a:sy n="96" d="100"/>
        </p:scale>
        <p:origin x="3688"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054F46-6CF4-C24C-82F1-036195F325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a:extLst>
              <a:ext uri="{FF2B5EF4-FFF2-40B4-BE49-F238E27FC236}">
                <a16:creationId xmlns:a16="http://schemas.microsoft.com/office/drawing/2014/main" id="{81B05B41-DF1A-034C-BAD4-5705DFDA6DF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5679AE-C9D1-BF46-8D93-539ADB4319C8}" type="datetimeFigureOut">
              <a:rPr lang="en-CH" smtClean="0"/>
              <a:t>10/29/2021</a:t>
            </a:fld>
            <a:endParaRPr lang="en-CH"/>
          </a:p>
        </p:txBody>
      </p:sp>
      <p:sp>
        <p:nvSpPr>
          <p:cNvPr id="4" name="Footer Placeholder 3">
            <a:extLst>
              <a:ext uri="{FF2B5EF4-FFF2-40B4-BE49-F238E27FC236}">
                <a16:creationId xmlns:a16="http://schemas.microsoft.com/office/drawing/2014/main" id="{2EF75A52-4582-AA42-AE4E-0820B2457A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5" name="Slide Number Placeholder 4">
            <a:extLst>
              <a:ext uri="{FF2B5EF4-FFF2-40B4-BE49-F238E27FC236}">
                <a16:creationId xmlns:a16="http://schemas.microsoft.com/office/drawing/2014/main" id="{48B588BC-E07E-BD4A-9CE8-23ACB4267E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41049D-2A94-B34A-B696-3C24E1CFCCC5}" type="slidenum">
              <a:rPr lang="en-CH" smtClean="0"/>
              <a:t>‹N›</a:t>
            </a:fld>
            <a:endParaRPr lang="en-CH"/>
          </a:p>
        </p:txBody>
      </p:sp>
    </p:spTree>
    <p:extLst>
      <p:ext uri="{BB962C8B-B14F-4D97-AF65-F5344CB8AC3E}">
        <p14:creationId xmlns:p14="http://schemas.microsoft.com/office/powerpoint/2010/main" val="3288542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43DFA1-B423-214F-87EC-4F0CDFCB2169}" type="datetimeFigureOut">
              <a:rPr lang="en-CH" smtClean="0"/>
              <a:t>10/29/2021</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46567-3369-0C4A-A16B-491FA808C044}" type="slidenum">
              <a:rPr lang="en-CH" smtClean="0"/>
              <a:t>‹N›</a:t>
            </a:fld>
            <a:endParaRPr lang="en-CH"/>
          </a:p>
        </p:txBody>
      </p:sp>
    </p:spTree>
    <p:extLst>
      <p:ext uri="{BB962C8B-B14F-4D97-AF65-F5344CB8AC3E}">
        <p14:creationId xmlns:p14="http://schemas.microsoft.com/office/powerpoint/2010/main" val="4272516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Questa </a:t>
            </a:r>
            <a:r>
              <a:rPr lang="en-US" dirty="0" err="1"/>
              <a:t>è</a:t>
            </a:r>
            <a:r>
              <a:rPr lang="en-US" dirty="0"/>
              <a:t> la </a:t>
            </a:r>
            <a:r>
              <a:rPr lang="en-US" dirty="0" err="1"/>
              <a:t>quarta</a:t>
            </a:r>
            <a:r>
              <a:rPr lang="en-US" dirty="0"/>
              <a:t> e ultima </a:t>
            </a:r>
            <a:r>
              <a:rPr lang="en-US" dirty="0" err="1"/>
              <a:t>parte</a:t>
            </a:r>
            <a:r>
              <a:rPr lang="en-US" dirty="0"/>
              <a:t> del primo modulo </a:t>
            </a:r>
            <a:r>
              <a:rPr lang="en-US" dirty="0" err="1"/>
              <a:t>sulla</a:t>
            </a:r>
            <a:r>
              <a:rPr lang="en-US" dirty="0"/>
              <a:t> </a:t>
            </a:r>
            <a:r>
              <a:rPr lang="en-US" dirty="0" err="1"/>
              <a:t>scienza</a:t>
            </a:r>
            <a:r>
              <a:rPr lang="en-US" dirty="0"/>
              <a:t> </a:t>
            </a:r>
            <a:r>
              <a:rPr lang="en-US" dirty="0" err="1"/>
              <a:t>dei</a:t>
            </a:r>
            <a:r>
              <a:rPr lang="en-US" dirty="0"/>
              <a:t> </a:t>
            </a:r>
            <a:r>
              <a:rPr lang="en-US" dirty="0" err="1"/>
              <a:t>cambiamenti</a:t>
            </a:r>
            <a:r>
              <a:rPr lang="en-US" dirty="0"/>
              <a:t> </a:t>
            </a:r>
            <a:r>
              <a:rPr lang="en-US" dirty="0" err="1"/>
              <a:t>climatici</a:t>
            </a:r>
            <a:r>
              <a:rPr lang="en-US" dirty="0"/>
              <a:t>.</a:t>
            </a:r>
          </a:p>
        </p:txBody>
      </p:sp>
      <p:sp>
        <p:nvSpPr>
          <p:cNvPr id="4" name="Slide Number Placeholder 3"/>
          <p:cNvSpPr>
            <a:spLocks noGrp="1"/>
          </p:cNvSpPr>
          <p:nvPr>
            <p:ph type="sldNum" sz="quarter" idx="5"/>
          </p:nvPr>
        </p:nvSpPr>
        <p:spPr/>
        <p:txBody>
          <a:bodyPr/>
          <a:lstStyle/>
          <a:p>
            <a:fld id="{E4346567-3369-0C4A-A16B-491FA808C044}" type="slidenum">
              <a:rPr lang="en-CH" smtClean="0"/>
              <a:t>1</a:t>
            </a:fld>
            <a:endParaRPr lang="en-CH"/>
          </a:p>
        </p:txBody>
      </p:sp>
    </p:spTree>
    <p:extLst>
      <p:ext uri="{BB962C8B-B14F-4D97-AF65-F5344CB8AC3E}">
        <p14:creationId xmlns:p14="http://schemas.microsoft.com/office/powerpoint/2010/main" val="1369064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kern="1200" dirty="0">
                <a:solidFill>
                  <a:schemeClr val="tx1"/>
                </a:solidFill>
                <a:effectLst/>
                <a:latin typeface="+mn-lt"/>
                <a:ea typeface="+mn-ea"/>
                <a:cs typeface="+mn-cs"/>
              </a:rPr>
              <a:t>Infine, ci sono i gas fluorurati che ammontano per l'0.8% dell’effetto serra. La loro quantità nell’aria è ridotta ma il loro potere intrappolante è immenso. </a:t>
            </a:r>
          </a:p>
          <a:p>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Questi gas vengono usati per impianti di raffreddamento, e possono essere rilasciati da perdite dei frigoriferi, congelatori e impianti di aria condizionata. Anche alcuni processi industriali e manifatturieri emettono questi gas, come la produzione di chip per computer e cellulari.</a:t>
            </a:r>
          </a:p>
          <a:p>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Il gruppo dei gas fluorurati è composto da vari altri gas serra. Ognuno di questi gas ha cicli di durata differente, e alcuni di essi possono rimanere nell’atmosfera per migliaia di anni.</a:t>
            </a:r>
          </a:p>
          <a:p>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Gas fluorurati differenti possono anche avere poteri intrappolanti differenti: alcuni di questi trattengono calore centinaia di volte quanto l’anidride carbonica, altri sino a 23'000 volte. </a:t>
            </a:r>
          </a:p>
          <a:p>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Si prevede che l’emissione di questi gas aumenterà, data la tendenza a produrre più impianti di raffreddamento, computer e cellulari per soddisfare la domanda di una popolazione in crescita.</a:t>
            </a:r>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p>
          <a:p>
            <a:r>
              <a:rPr lang="it-IT" sz="1200" kern="1200" dirty="0">
                <a:solidFill>
                  <a:schemeClr val="tx1"/>
                </a:solidFill>
                <a:effectLst/>
                <a:latin typeface="+mn-lt"/>
                <a:ea typeface="+mn-ea"/>
                <a:cs typeface="+mn-cs"/>
              </a:rPr>
              <a:t>Fonti:</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EPA. (</a:t>
            </a:r>
            <a:r>
              <a:rPr lang="it-IT" sz="1200" kern="1200" dirty="0" err="1">
                <a:solidFill>
                  <a:schemeClr val="tx1"/>
                </a:solidFill>
                <a:effectLst/>
                <a:latin typeface="+mn-lt"/>
                <a:ea typeface="+mn-ea"/>
                <a:cs typeface="+mn-cs"/>
              </a:rPr>
              <a:t>n.d.</a:t>
            </a:r>
            <a:r>
              <a:rPr lang="it-IT" sz="1200"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Greenhouse</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Gases</a:t>
            </a:r>
            <a:r>
              <a:rPr lang="it-IT" sz="1200" i="1" kern="120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 Tratto da Global </a:t>
            </a:r>
            <a:r>
              <a:rPr lang="it-IT" sz="1200" kern="1200" dirty="0" err="1">
                <a:solidFill>
                  <a:schemeClr val="tx1"/>
                </a:solidFill>
                <a:effectLst/>
                <a:latin typeface="+mn-lt"/>
                <a:ea typeface="+mn-ea"/>
                <a:cs typeface="+mn-cs"/>
              </a:rPr>
              <a:t>Climate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Change</a:t>
            </a:r>
            <a:r>
              <a:rPr lang="it-IT" sz="1200" kern="1200" dirty="0">
                <a:solidFill>
                  <a:schemeClr val="tx1"/>
                </a:solidFill>
                <a:effectLst/>
                <a:latin typeface="+mn-lt"/>
                <a:ea typeface="+mn-ea"/>
                <a:cs typeface="+mn-cs"/>
              </a:rPr>
              <a:t>: https://archive.epa.gov/climatechange/kids/basics/today/greenhouse-gases.html</a:t>
            </a:r>
            <a:endParaRPr lang="en-CH"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r>
              <a:rPr lang="it-IT" sz="1200" kern="1200" dirty="0" err="1">
                <a:solidFill>
                  <a:schemeClr val="tx1"/>
                </a:solidFill>
                <a:effectLst/>
                <a:latin typeface="+mn-lt"/>
                <a:ea typeface="+mn-ea"/>
                <a:cs typeface="+mn-cs"/>
              </a:rPr>
              <a:t>Herve</a:t>
            </a:r>
            <a:r>
              <a:rPr lang="it-IT" sz="1200" kern="1200" dirty="0">
                <a:solidFill>
                  <a:schemeClr val="tx1"/>
                </a:solidFill>
                <a:effectLst/>
                <a:latin typeface="+mn-lt"/>
                <a:ea typeface="+mn-ea"/>
                <a:cs typeface="+mn-cs"/>
              </a:rPr>
              <a:t>́, L. T. (</a:t>
            </a:r>
            <a:r>
              <a:rPr lang="it-IT" sz="1200" kern="1200" dirty="0" err="1">
                <a:solidFill>
                  <a:schemeClr val="tx1"/>
                </a:solidFill>
                <a:effectLst/>
                <a:latin typeface="+mn-lt"/>
                <a:ea typeface="+mn-ea"/>
                <a:cs typeface="+mn-cs"/>
              </a:rPr>
              <a:t>n.d.</a:t>
            </a:r>
            <a:r>
              <a:rPr lang="it-IT" sz="1200"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Historical</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Overview</a:t>
            </a:r>
            <a:r>
              <a:rPr lang="it-IT" sz="1200" i="1" kern="1200" dirty="0">
                <a:solidFill>
                  <a:schemeClr val="tx1"/>
                </a:solidFill>
                <a:effectLst/>
                <a:latin typeface="+mn-lt"/>
                <a:ea typeface="+mn-ea"/>
                <a:cs typeface="+mn-cs"/>
              </a:rPr>
              <a:t> of </a:t>
            </a:r>
            <a:r>
              <a:rPr lang="it-IT" sz="1200" i="1" kern="1200" dirty="0" err="1">
                <a:solidFill>
                  <a:schemeClr val="tx1"/>
                </a:solidFill>
                <a:effectLst/>
                <a:latin typeface="+mn-lt"/>
                <a:ea typeface="+mn-ea"/>
                <a:cs typeface="+mn-cs"/>
              </a:rPr>
              <a:t>Climate</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Change</a:t>
            </a:r>
            <a:r>
              <a:rPr lang="it-IT" sz="1200" i="1" kern="1200" dirty="0">
                <a:solidFill>
                  <a:schemeClr val="tx1"/>
                </a:solidFill>
                <a:effectLst/>
                <a:latin typeface="+mn-lt"/>
                <a:ea typeface="+mn-ea"/>
                <a:cs typeface="+mn-cs"/>
              </a:rPr>
              <a:t> Science</a:t>
            </a:r>
            <a:r>
              <a:rPr lang="it-IT" sz="1200" kern="1200" dirty="0">
                <a:solidFill>
                  <a:schemeClr val="tx1"/>
                </a:solidFill>
                <a:effectLst/>
                <a:latin typeface="+mn-lt"/>
                <a:ea typeface="+mn-ea"/>
                <a:cs typeface="+mn-cs"/>
              </a:rPr>
              <a:t>. Tratto da IPCC: Assets: https://www.ipcc.ch/site/assets/uploads/2018/03/ar4-wg1-chapter1.pdf</a:t>
            </a:r>
            <a:endParaRPr lang="en-CH"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IPCC. (2018). </a:t>
            </a:r>
            <a:r>
              <a:rPr lang="it-IT" sz="1200" i="1" kern="1200" dirty="0">
                <a:solidFill>
                  <a:schemeClr val="tx1"/>
                </a:solidFill>
                <a:effectLst/>
                <a:latin typeface="+mn-lt"/>
                <a:ea typeface="+mn-ea"/>
                <a:cs typeface="+mn-cs"/>
              </a:rPr>
              <a:t>Global Warming of 1.5 ºC: </a:t>
            </a:r>
            <a:r>
              <a:rPr lang="it-IT" sz="1200" i="1" kern="1200" dirty="0" err="1">
                <a:solidFill>
                  <a:schemeClr val="tx1"/>
                </a:solidFill>
                <a:effectLst/>
                <a:latin typeface="+mn-lt"/>
                <a:ea typeface="+mn-ea"/>
                <a:cs typeface="+mn-cs"/>
              </a:rPr>
              <a:t>Summary</a:t>
            </a:r>
            <a:r>
              <a:rPr lang="it-IT" sz="1200" i="1" kern="1200" dirty="0">
                <a:solidFill>
                  <a:schemeClr val="tx1"/>
                </a:solidFill>
                <a:effectLst/>
                <a:latin typeface="+mn-lt"/>
                <a:ea typeface="+mn-ea"/>
                <a:cs typeface="+mn-cs"/>
              </a:rPr>
              <a:t> for Policymakers</a:t>
            </a:r>
            <a:r>
              <a:rPr lang="it-IT" sz="1200" kern="1200" dirty="0">
                <a:solidFill>
                  <a:schemeClr val="tx1"/>
                </a:solidFill>
                <a:effectLst/>
                <a:latin typeface="+mn-lt"/>
                <a:ea typeface="+mn-ea"/>
                <a:cs typeface="+mn-cs"/>
              </a:rPr>
              <a:t>. Tratto da </a:t>
            </a:r>
            <a:r>
              <a:rPr lang="it-IT" sz="1200" kern="1200" dirty="0" err="1">
                <a:solidFill>
                  <a:schemeClr val="tx1"/>
                </a:solidFill>
                <a:effectLst/>
                <a:latin typeface="+mn-lt"/>
                <a:ea typeface="+mn-ea"/>
                <a:cs typeface="+mn-cs"/>
              </a:rPr>
              <a:t>Intergovernmental</a:t>
            </a:r>
            <a:r>
              <a:rPr lang="it-IT" sz="1200" kern="1200" dirty="0">
                <a:solidFill>
                  <a:schemeClr val="tx1"/>
                </a:solidFill>
                <a:effectLst/>
                <a:latin typeface="+mn-lt"/>
                <a:ea typeface="+mn-ea"/>
                <a:cs typeface="+mn-cs"/>
              </a:rPr>
              <a:t> Panel on </a:t>
            </a:r>
            <a:r>
              <a:rPr lang="it-IT" sz="1200" kern="1200" dirty="0" err="1">
                <a:solidFill>
                  <a:schemeClr val="tx1"/>
                </a:solidFill>
                <a:effectLst/>
                <a:latin typeface="+mn-lt"/>
                <a:ea typeface="+mn-ea"/>
                <a:cs typeface="+mn-cs"/>
              </a:rPr>
              <a:t>Climate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Change</a:t>
            </a:r>
            <a:r>
              <a:rPr lang="it-IT" sz="1200" kern="1200" dirty="0">
                <a:solidFill>
                  <a:schemeClr val="tx1"/>
                </a:solidFill>
                <a:effectLst/>
                <a:latin typeface="+mn-lt"/>
                <a:ea typeface="+mn-ea"/>
                <a:cs typeface="+mn-cs"/>
              </a:rPr>
              <a:t>: https://www.ipcc.ch/sr15/chapter/spm/</a:t>
            </a:r>
            <a:endParaRPr lang="en-CH"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UFAM. (</a:t>
            </a:r>
            <a:r>
              <a:rPr lang="it-IT" sz="1200" kern="1200" dirty="0" err="1">
                <a:solidFill>
                  <a:schemeClr val="tx1"/>
                </a:solidFill>
                <a:effectLst/>
                <a:latin typeface="+mn-lt"/>
                <a:ea typeface="+mn-ea"/>
                <a:cs typeface="+mn-cs"/>
              </a:rPr>
              <a:t>n.d.</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Inventario dei gas serra.</a:t>
            </a:r>
            <a:r>
              <a:rPr lang="it-IT" sz="1200" kern="1200" dirty="0">
                <a:solidFill>
                  <a:schemeClr val="tx1"/>
                </a:solidFill>
                <a:effectLst/>
                <a:latin typeface="+mn-lt"/>
                <a:ea typeface="+mn-ea"/>
                <a:cs typeface="+mn-cs"/>
              </a:rPr>
              <a:t> Tratto da Ufficio Federale Dell'Ambiente : https://www.bafu.admin.ch/bafu/it/home/temi/clima/dati-indicatori-carte/dati/inventario-dei-gas-serra.html</a:t>
            </a:r>
            <a:endParaRPr lang="en-CH"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UFAM. (2015). </a:t>
            </a:r>
            <a:r>
              <a:rPr lang="it-IT" sz="1200" i="1" kern="1200" dirty="0">
                <a:solidFill>
                  <a:schemeClr val="tx1"/>
                </a:solidFill>
                <a:effectLst/>
                <a:latin typeface="+mn-lt"/>
                <a:ea typeface="+mn-ea"/>
                <a:cs typeface="+mn-cs"/>
              </a:rPr>
              <a:t>Gas serra di origine antropica.</a:t>
            </a:r>
            <a:r>
              <a:rPr lang="it-IT" sz="1200" kern="1200" dirty="0">
                <a:solidFill>
                  <a:schemeClr val="tx1"/>
                </a:solidFill>
                <a:effectLst/>
                <a:latin typeface="+mn-lt"/>
                <a:ea typeface="+mn-ea"/>
                <a:cs typeface="+mn-cs"/>
              </a:rPr>
              <a:t> Tratto da Ufficio federale dell’ambiente: https://www.bafu.admin.ch/dam/bafu/it/dokumente/klima/fachinfo-daten/vom_menschen_verursachtetreibhausgase.pdf.download.pdf/tabella_dei_gas_aeffettoserradiorigineantropica.pdf</a:t>
            </a:r>
            <a:endParaRPr lang="en-CH" sz="1200" kern="1200" dirty="0">
              <a:solidFill>
                <a:schemeClr val="tx1"/>
              </a:solidFill>
              <a:effectLst/>
              <a:latin typeface="+mn-lt"/>
              <a:ea typeface="+mn-ea"/>
              <a:cs typeface="+mn-cs"/>
            </a:endParaRPr>
          </a:p>
          <a:p>
            <a:endParaRPr lang="en-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4346567-3369-0C4A-A16B-491FA808C044}" type="slidenum">
              <a:rPr lang="en-CH" smtClean="0"/>
              <a:t>10</a:t>
            </a:fld>
            <a:endParaRPr lang="en-CH"/>
          </a:p>
        </p:txBody>
      </p:sp>
    </p:spTree>
    <p:extLst>
      <p:ext uri="{BB962C8B-B14F-4D97-AF65-F5344CB8AC3E}">
        <p14:creationId xmlns:p14="http://schemas.microsoft.com/office/powerpoint/2010/main" val="4232443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kern="1200" dirty="0">
                <a:solidFill>
                  <a:schemeClr val="tx1"/>
                </a:solidFill>
                <a:effectLst/>
                <a:latin typeface="+mn-lt"/>
                <a:ea typeface="+mn-ea"/>
                <a:cs typeface="+mn-cs"/>
              </a:rPr>
              <a:t>Ci sono anche molti altri gas che contribuiscono all’effetto serra, e che insieme ammontano a circa il 12% del riscaldamento globale. I gas più importanti di questa categoria sono i clorofluorocarburi, che sono anche conosciuti come CFC. Questi gas non solo contribuiscono all’effetto serra, ma danneggiano anche lo strato di ozono dell’atmosfera. Per questo motivo, i CFC sono stati proibiti. Infatti, le loro emissioni sono in netta diminuzione, e continueranno ad esserlo nel tempo. </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Fonti:</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EPA. (</a:t>
            </a:r>
            <a:r>
              <a:rPr lang="it-IT" sz="1200" kern="1200" dirty="0" err="1">
                <a:solidFill>
                  <a:schemeClr val="tx1"/>
                </a:solidFill>
                <a:effectLst/>
                <a:latin typeface="+mn-lt"/>
                <a:ea typeface="+mn-ea"/>
                <a:cs typeface="+mn-cs"/>
              </a:rPr>
              <a:t>n.d.</a:t>
            </a:r>
            <a:r>
              <a:rPr lang="it-IT" sz="1200"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Greenhouse</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Gases</a:t>
            </a:r>
            <a:r>
              <a:rPr lang="it-IT" sz="1200" i="1" kern="120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 Tratto da Global </a:t>
            </a:r>
            <a:r>
              <a:rPr lang="it-IT" sz="1200" kern="1200" dirty="0" err="1">
                <a:solidFill>
                  <a:schemeClr val="tx1"/>
                </a:solidFill>
                <a:effectLst/>
                <a:latin typeface="+mn-lt"/>
                <a:ea typeface="+mn-ea"/>
                <a:cs typeface="+mn-cs"/>
              </a:rPr>
              <a:t>Climate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Change</a:t>
            </a:r>
            <a:r>
              <a:rPr lang="it-IT" sz="1200" kern="1200" dirty="0">
                <a:solidFill>
                  <a:schemeClr val="tx1"/>
                </a:solidFill>
                <a:effectLst/>
                <a:latin typeface="+mn-lt"/>
                <a:ea typeface="+mn-ea"/>
                <a:cs typeface="+mn-cs"/>
              </a:rPr>
              <a:t>: https://archive.epa.gov/climatechange/kids/basics/today/greenhouse-gases.html</a:t>
            </a:r>
            <a:endParaRPr lang="en-CH"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r>
              <a:rPr lang="it-IT" sz="1200" kern="1200" dirty="0" err="1">
                <a:solidFill>
                  <a:schemeClr val="tx1"/>
                </a:solidFill>
                <a:effectLst/>
                <a:latin typeface="+mn-lt"/>
                <a:ea typeface="+mn-ea"/>
                <a:cs typeface="+mn-cs"/>
              </a:rPr>
              <a:t>Herve</a:t>
            </a:r>
            <a:r>
              <a:rPr lang="it-IT" sz="1200" kern="1200" dirty="0">
                <a:solidFill>
                  <a:schemeClr val="tx1"/>
                </a:solidFill>
                <a:effectLst/>
                <a:latin typeface="+mn-lt"/>
                <a:ea typeface="+mn-ea"/>
                <a:cs typeface="+mn-cs"/>
              </a:rPr>
              <a:t>́, L. T. (</a:t>
            </a:r>
            <a:r>
              <a:rPr lang="it-IT" sz="1200" kern="1200" dirty="0" err="1">
                <a:solidFill>
                  <a:schemeClr val="tx1"/>
                </a:solidFill>
                <a:effectLst/>
                <a:latin typeface="+mn-lt"/>
                <a:ea typeface="+mn-ea"/>
                <a:cs typeface="+mn-cs"/>
              </a:rPr>
              <a:t>n.d.</a:t>
            </a:r>
            <a:r>
              <a:rPr lang="it-IT" sz="1200"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Historical</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Overview</a:t>
            </a:r>
            <a:r>
              <a:rPr lang="it-IT" sz="1200" i="1" kern="1200" dirty="0">
                <a:solidFill>
                  <a:schemeClr val="tx1"/>
                </a:solidFill>
                <a:effectLst/>
                <a:latin typeface="+mn-lt"/>
                <a:ea typeface="+mn-ea"/>
                <a:cs typeface="+mn-cs"/>
              </a:rPr>
              <a:t> of </a:t>
            </a:r>
            <a:r>
              <a:rPr lang="it-IT" sz="1200" i="1" kern="1200" dirty="0" err="1">
                <a:solidFill>
                  <a:schemeClr val="tx1"/>
                </a:solidFill>
                <a:effectLst/>
                <a:latin typeface="+mn-lt"/>
                <a:ea typeface="+mn-ea"/>
                <a:cs typeface="+mn-cs"/>
              </a:rPr>
              <a:t>Climate</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Change</a:t>
            </a:r>
            <a:r>
              <a:rPr lang="it-IT" sz="1200" i="1" kern="1200" dirty="0">
                <a:solidFill>
                  <a:schemeClr val="tx1"/>
                </a:solidFill>
                <a:effectLst/>
                <a:latin typeface="+mn-lt"/>
                <a:ea typeface="+mn-ea"/>
                <a:cs typeface="+mn-cs"/>
              </a:rPr>
              <a:t> Science</a:t>
            </a:r>
            <a:r>
              <a:rPr lang="it-IT" sz="1200" kern="1200" dirty="0">
                <a:solidFill>
                  <a:schemeClr val="tx1"/>
                </a:solidFill>
                <a:effectLst/>
                <a:latin typeface="+mn-lt"/>
                <a:ea typeface="+mn-ea"/>
                <a:cs typeface="+mn-cs"/>
              </a:rPr>
              <a:t>. Tratto da IPCC: Assets: https://www.ipcc.ch/site/assets/uploads/2018/03/ar4-wg1-chapter1.pdf</a:t>
            </a:r>
            <a:endParaRPr lang="en-CH"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IPCC. (2018). </a:t>
            </a:r>
            <a:r>
              <a:rPr lang="it-IT" sz="1200" i="1" kern="1200" dirty="0">
                <a:solidFill>
                  <a:schemeClr val="tx1"/>
                </a:solidFill>
                <a:effectLst/>
                <a:latin typeface="+mn-lt"/>
                <a:ea typeface="+mn-ea"/>
                <a:cs typeface="+mn-cs"/>
              </a:rPr>
              <a:t>Global Warming of 1.5 ºC: </a:t>
            </a:r>
            <a:r>
              <a:rPr lang="it-IT" sz="1200" i="1" kern="1200" dirty="0" err="1">
                <a:solidFill>
                  <a:schemeClr val="tx1"/>
                </a:solidFill>
                <a:effectLst/>
                <a:latin typeface="+mn-lt"/>
                <a:ea typeface="+mn-ea"/>
                <a:cs typeface="+mn-cs"/>
              </a:rPr>
              <a:t>Summary</a:t>
            </a:r>
            <a:r>
              <a:rPr lang="it-IT" sz="1200" i="1" kern="1200" dirty="0">
                <a:solidFill>
                  <a:schemeClr val="tx1"/>
                </a:solidFill>
                <a:effectLst/>
                <a:latin typeface="+mn-lt"/>
                <a:ea typeface="+mn-ea"/>
                <a:cs typeface="+mn-cs"/>
              </a:rPr>
              <a:t> for Policymakers</a:t>
            </a:r>
            <a:r>
              <a:rPr lang="it-IT" sz="1200" kern="1200" dirty="0">
                <a:solidFill>
                  <a:schemeClr val="tx1"/>
                </a:solidFill>
                <a:effectLst/>
                <a:latin typeface="+mn-lt"/>
                <a:ea typeface="+mn-ea"/>
                <a:cs typeface="+mn-cs"/>
              </a:rPr>
              <a:t>. Tratto da </a:t>
            </a:r>
            <a:r>
              <a:rPr lang="it-IT" sz="1200" kern="1200" dirty="0" err="1">
                <a:solidFill>
                  <a:schemeClr val="tx1"/>
                </a:solidFill>
                <a:effectLst/>
                <a:latin typeface="+mn-lt"/>
                <a:ea typeface="+mn-ea"/>
                <a:cs typeface="+mn-cs"/>
              </a:rPr>
              <a:t>Intergovernmental</a:t>
            </a:r>
            <a:r>
              <a:rPr lang="it-IT" sz="1200" kern="1200" dirty="0">
                <a:solidFill>
                  <a:schemeClr val="tx1"/>
                </a:solidFill>
                <a:effectLst/>
                <a:latin typeface="+mn-lt"/>
                <a:ea typeface="+mn-ea"/>
                <a:cs typeface="+mn-cs"/>
              </a:rPr>
              <a:t> Panel on </a:t>
            </a:r>
            <a:r>
              <a:rPr lang="it-IT" sz="1200" kern="1200" dirty="0" err="1">
                <a:solidFill>
                  <a:schemeClr val="tx1"/>
                </a:solidFill>
                <a:effectLst/>
                <a:latin typeface="+mn-lt"/>
                <a:ea typeface="+mn-ea"/>
                <a:cs typeface="+mn-cs"/>
              </a:rPr>
              <a:t>Climate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Change</a:t>
            </a:r>
            <a:r>
              <a:rPr lang="it-IT" sz="1200" kern="1200" dirty="0">
                <a:solidFill>
                  <a:schemeClr val="tx1"/>
                </a:solidFill>
                <a:effectLst/>
                <a:latin typeface="+mn-lt"/>
                <a:ea typeface="+mn-ea"/>
                <a:cs typeface="+mn-cs"/>
              </a:rPr>
              <a:t>: https://www.ipcc.ch/sr15/chapter/spm/</a:t>
            </a:r>
            <a:endParaRPr lang="en-CH"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UFAM. (</a:t>
            </a:r>
            <a:r>
              <a:rPr lang="it-IT" sz="1200" kern="1200" dirty="0" err="1">
                <a:solidFill>
                  <a:schemeClr val="tx1"/>
                </a:solidFill>
                <a:effectLst/>
                <a:latin typeface="+mn-lt"/>
                <a:ea typeface="+mn-ea"/>
                <a:cs typeface="+mn-cs"/>
              </a:rPr>
              <a:t>n.d.</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Inventario dei gas serra.</a:t>
            </a:r>
            <a:r>
              <a:rPr lang="it-IT" sz="1200" kern="1200" dirty="0">
                <a:solidFill>
                  <a:schemeClr val="tx1"/>
                </a:solidFill>
                <a:effectLst/>
                <a:latin typeface="+mn-lt"/>
                <a:ea typeface="+mn-ea"/>
                <a:cs typeface="+mn-cs"/>
              </a:rPr>
              <a:t> Tratto da Ufficio Federale Dell'Ambiente : https://www.bafu.admin.ch/bafu/it/home/temi/clima/dati-indicatori-carte/dati/inventario-dei-gas-serra.html</a:t>
            </a:r>
            <a:endParaRPr lang="en-CH"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UFAM. (2015). </a:t>
            </a:r>
            <a:r>
              <a:rPr lang="it-IT" sz="1200" i="1" kern="1200" dirty="0">
                <a:solidFill>
                  <a:schemeClr val="tx1"/>
                </a:solidFill>
                <a:effectLst/>
                <a:latin typeface="+mn-lt"/>
                <a:ea typeface="+mn-ea"/>
                <a:cs typeface="+mn-cs"/>
              </a:rPr>
              <a:t>Gas serra di origine antropica.</a:t>
            </a:r>
            <a:r>
              <a:rPr lang="it-IT" sz="1200" kern="1200" dirty="0">
                <a:solidFill>
                  <a:schemeClr val="tx1"/>
                </a:solidFill>
                <a:effectLst/>
                <a:latin typeface="+mn-lt"/>
                <a:ea typeface="+mn-ea"/>
                <a:cs typeface="+mn-cs"/>
              </a:rPr>
              <a:t> Tratto da Ufficio federale dell’ambiente: https://www.bafu.admin.ch/dam/bafu/it/dokumente/klima/fachinfo-daten/vom_menschen_verursachtetreibhausgase.pdf.download.pdf/tabella_dei_gas_aeffettoserradiorigineantropica.pdf</a:t>
            </a:r>
            <a:endParaRPr lang="en-CH" sz="1200" kern="1200" dirty="0">
              <a:solidFill>
                <a:schemeClr val="tx1"/>
              </a:solidFill>
              <a:effectLst/>
              <a:latin typeface="+mn-lt"/>
              <a:ea typeface="+mn-ea"/>
              <a:cs typeface="+mn-cs"/>
            </a:endParaRPr>
          </a:p>
          <a:p>
            <a:endParaRPr lang="en-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4346567-3369-0C4A-A16B-491FA808C044}" type="slidenum">
              <a:rPr lang="en-CH" smtClean="0"/>
              <a:t>11</a:t>
            </a:fld>
            <a:endParaRPr lang="en-CH"/>
          </a:p>
        </p:txBody>
      </p:sp>
    </p:spTree>
    <p:extLst>
      <p:ext uri="{BB962C8B-B14F-4D97-AF65-F5344CB8AC3E}">
        <p14:creationId xmlns:p14="http://schemas.microsoft.com/office/powerpoint/2010/main" val="4221341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kern="1200" dirty="0">
                <a:solidFill>
                  <a:schemeClr val="tx1"/>
                </a:solidFill>
                <a:effectLst/>
                <a:latin typeface="+mn-lt"/>
                <a:ea typeface="+mn-ea"/>
                <a:cs typeface="+mn-cs"/>
              </a:rPr>
              <a:t>Ora analizzeremo le emissioni causate dall’azione umana per gruppo di gas serra. Questo grafico mostra le percentuali di ogni gas serra emesso nell’atmosfera a causa dell’azione umana nel 2017. Possiamo notare come il gas serra che è stato emesso in quantità maggiore è l’anidride carbonica, ammontando a ben l’81% delle emissioni nel mondo. L’anidride carbonica è poi seguita dal metano (11%), dal monossido di diazoto (5%), e </a:t>
            </a:r>
            <a:r>
              <a:rPr lang="it-IT" sz="1200" kern="1200" dirty="0" err="1">
                <a:solidFill>
                  <a:schemeClr val="tx1"/>
                </a:solidFill>
                <a:effectLst/>
                <a:latin typeface="+mn-lt"/>
                <a:ea typeface="+mn-ea"/>
                <a:cs typeface="+mn-cs"/>
              </a:rPr>
              <a:t>idrofluorocarburi</a:t>
            </a:r>
            <a:r>
              <a:rPr lang="it-IT" sz="1200" kern="1200" dirty="0">
                <a:solidFill>
                  <a:schemeClr val="tx1"/>
                </a:solidFill>
                <a:effectLst/>
                <a:latin typeface="+mn-lt"/>
                <a:ea typeface="+mn-ea"/>
                <a:cs typeface="+mn-cs"/>
              </a:rPr>
              <a:t> (2%) che sono un tipo di gas fluorurato.</a:t>
            </a:r>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Le percentuali di anidride carbonica e metano emessi riflettono le differenze di potere trattenente tra i due gas. Il metano ammonta a solo l’11% delle emissioni ma contribuisce a ben il 17% del riscaldamento (livelli del 2014), mentre l’anidride carbonica ammonta all’81% delle emissioni e contribuisce al 64% del riscaldamento (livelli del 2014). Il monossido </a:t>
            </a:r>
            <a:r>
              <a:rPr lang="it-IT" sz="1200" kern="1200">
                <a:solidFill>
                  <a:schemeClr val="tx1"/>
                </a:solidFill>
                <a:effectLst/>
                <a:latin typeface="+mn-lt"/>
                <a:ea typeface="+mn-ea"/>
                <a:cs typeface="+mn-cs"/>
              </a:rPr>
              <a:t>di diazoto </a:t>
            </a:r>
            <a:r>
              <a:rPr lang="it-IT" sz="1200" kern="1200" dirty="0">
                <a:solidFill>
                  <a:schemeClr val="tx1"/>
                </a:solidFill>
                <a:effectLst/>
                <a:latin typeface="+mn-lt"/>
                <a:ea typeface="+mn-ea"/>
                <a:cs typeface="+mn-cs"/>
              </a:rPr>
              <a:t>ammonta a circa il 5% delle emissioni e contribuisce al 6% del riscaldamento terrestre. </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Fonti:</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IPCC. (2018). </a:t>
            </a:r>
            <a:r>
              <a:rPr lang="it-IT" sz="1200" i="1" kern="1200" dirty="0">
                <a:solidFill>
                  <a:schemeClr val="tx1"/>
                </a:solidFill>
                <a:effectLst/>
                <a:latin typeface="+mn-lt"/>
                <a:ea typeface="+mn-ea"/>
                <a:cs typeface="+mn-cs"/>
              </a:rPr>
              <a:t>Global Warming of 1.5 ºC: </a:t>
            </a:r>
            <a:r>
              <a:rPr lang="it-IT" sz="1200" i="1" kern="1200" dirty="0" err="1">
                <a:solidFill>
                  <a:schemeClr val="tx1"/>
                </a:solidFill>
                <a:effectLst/>
                <a:latin typeface="+mn-lt"/>
                <a:ea typeface="+mn-ea"/>
                <a:cs typeface="+mn-cs"/>
              </a:rPr>
              <a:t>Summary</a:t>
            </a:r>
            <a:r>
              <a:rPr lang="it-IT" sz="1200" i="1" kern="1200" dirty="0">
                <a:solidFill>
                  <a:schemeClr val="tx1"/>
                </a:solidFill>
                <a:effectLst/>
                <a:latin typeface="+mn-lt"/>
                <a:ea typeface="+mn-ea"/>
                <a:cs typeface="+mn-cs"/>
              </a:rPr>
              <a:t> for Policymakers</a:t>
            </a:r>
            <a:r>
              <a:rPr lang="it-IT" sz="1200" kern="1200" dirty="0">
                <a:solidFill>
                  <a:schemeClr val="tx1"/>
                </a:solidFill>
                <a:effectLst/>
                <a:latin typeface="+mn-lt"/>
                <a:ea typeface="+mn-ea"/>
                <a:cs typeface="+mn-cs"/>
              </a:rPr>
              <a:t>. Tratto da </a:t>
            </a:r>
            <a:r>
              <a:rPr lang="it-IT" sz="1200" kern="1200" dirty="0" err="1">
                <a:solidFill>
                  <a:schemeClr val="tx1"/>
                </a:solidFill>
                <a:effectLst/>
                <a:latin typeface="+mn-lt"/>
                <a:ea typeface="+mn-ea"/>
                <a:cs typeface="+mn-cs"/>
              </a:rPr>
              <a:t>Intergovernmental</a:t>
            </a:r>
            <a:r>
              <a:rPr lang="it-IT" sz="1200" kern="1200" dirty="0">
                <a:solidFill>
                  <a:schemeClr val="tx1"/>
                </a:solidFill>
                <a:effectLst/>
                <a:latin typeface="+mn-lt"/>
                <a:ea typeface="+mn-ea"/>
                <a:cs typeface="+mn-cs"/>
              </a:rPr>
              <a:t> Panel on </a:t>
            </a:r>
            <a:r>
              <a:rPr lang="it-IT" sz="1200" kern="1200" dirty="0" err="1">
                <a:solidFill>
                  <a:schemeClr val="tx1"/>
                </a:solidFill>
                <a:effectLst/>
                <a:latin typeface="+mn-lt"/>
                <a:ea typeface="+mn-ea"/>
                <a:cs typeface="+mn-cs"/>
              </a:rPr>
              <a:t>Climate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Change</a:t>
            </a:r>
            <a:r>
              <a:rPr lang="it-IT" sz="1200" kern="1200" dirty="0">
                <a:solidFill>
                  <a:schemeClr val="tx1"/>
                </a:solidFill>
                <a:effectLst/>
                <a:latin typeface="+mn-lt"/>
                <a:ea typeface="+mn-ea"/>
                <a:cs typeface="+mn-cs"/>
              </a:rPr>
              <a:t>: https://www.ipcc.ch/sr15/chapter/spm/</a:t>
            </a:r>
            <a:endParaRPr lang="en-CH"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Parlamento Europeo. (2018). </a:t>
            </a:r>
            <a:r>
              <a:rPr lang="it-IT" sz="1200" i="1" kern="1200" dirty="0">
                <a:solidFill>
                  <a:schemeClr val="tx1"/>
                </a:solidFill>
                <a:effectLst/>
                <a:latin typeface="+mn-lt"/>
                <a:ea typeface="+mn-ea"/>
                <a:cs typeface="+mn-cs"/>
              </a:rPr>
              <a:t>Emissioni di gas serra nell'UE per paese e settore: Infografica .</a:t>
            </a:r>
            <a:r>
              <a:rPr lang="it-IT" sz="1200" kern="1200" dirty="0">
                <a:solidFill>
                  <a:schemeClr val="tx1"/>
                </a:solidFill>
                <a:effectLst/>
                <a:latin typeface="+mn-lt"/>
                <a:ea typeface="+mn-ea"/>
                <a:cs typeface="+mn-cs"/>
              </a:rPr>
              <a:t> Tratto da Parlamento Europeo: Attualità : https://www.europarl.europa.eu/news/it/headlines/society/20180301STO98928/emissioni-di-gas-serra-per-paese-e-settore-infografica</a:t>
            </a:r>
            <a:endParaRPr lang="en-CH" sz="1200" kern="1200" dirty="0">
              <a:solidFill>
                <a:schemeClr val="tx1"/>
              </a:solidFill>
              <a:effectLst/>
              <a:latin typeface="+mn-lt"/>
              <a:ea typeface="+mn-ea"/>
              <a:cs typeface="+mn-cs"/>
            </a:endParaRPr>
          </a:p>
          <a:p>
            <a:endParaRPr lang="en-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4346567-3369-0C4A-A16B-491FA808C044}" type="slidenum">
              <a:rPr lang="en-CH" smtClean="0"/>
              <a:t>12</a:t>
            </a:fld>
            <a:endParaRPr lang="en-CH"/>
          </a:p>
        </p:txBody>
      </p:sp>
    </p:spTree>
    <p:extLst>
      <p:ext uri="{BB962C8B-B14F-4D97-AF65-F5344CB8AC3E}">
        <p14:creationId xmlns:p14="http://schemas.microsoft.com/office/powerpoint/2010/main" val="1194802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kern="1200" dirty="0">
                <a:solidFill>
                  <a:schemeClr val="tx1"/>
                </a:solidFill>
                <a:effectLst/>
                <a:latin typeface="+mn-lt"/>
                <a:ea typeface="+mn-ea"/>
                <a:cs typeface="+mn-cs"/>
              </a:rPr>
              <a:t>Ma quali settori economici contribuiscono alla produzione dei gas serra e quindi ai cambiamenti climatici?</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Questo diagramma circolare ci mostra l’influenza di ogni settore economico sull’emissione di gas serra a livello mondiale. Come possiamo vedere, la maggior parte dei gas serra prodotti dall’azione umana provengono da tre settori: al primo posto c’è la produzione di elettricità e riscaldamento (la parte giallo scuro del cerchio) che contribuisce per il 25% dei gas serra, seguita quasi a pari merito dall’agricoltura, silvicoltura, e altri usi del suolo (la parte verde) che contribuiscono per il 24% dei gas serra, e al terzo posto c’è l’industria e attività manifatturiere (la parte in blu) che contribuiscono per il 21% dei gas serra. Il restante è principalmente emesso dai trasporti (la parte in rosso) che contribuiscono per il 14% dei gas serra, dagli edifici (la parte nera) che contribuiscono per il 6,4% dei gas serra, e dalla produzione di altri tipi di energia (la parte in giallo chiaro) che contribuisce per il 9,6% dei gas serra.</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Se ora consideriamo la produzione dell’ elettricità e del riscaldamento che abbiamo detto contribuire per il 25% dei gas serra, possiamo vedere che l’industria e gli edifici costituiscono la fonte principale di questi emissioni essendo responsabili rispettivamente per l’11% e il 12% della produzione di gas serra causati dalla produzione dell’elettricità e del riscaldamento.</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Fonti:</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IPCC. (2018). </a:t>
            </a:r>
            <a:r>
              <a:rPr lang="it-IT" sz="1200" i="1" kern="1200" dirty="0">
                <a:solidFill>
                  <a:schemeClr val="tx1"/>
                </a:solidFill>
                <a:effectLst/>
                <a:latin typeface="+mn-lt"/>
                <a:ea typeface="+mn-ea"/>
                <a:cs typeface="+mn-cs"/>
              </a:rPr>
              <a:t>Global Warming of 1.5 ºC: </a:t>
            </a:r>
            <a:r>
              <a:rPr lang="it-IT" sz="1200" i="1" kern="1200" dirty="0" err="1">
                <a:solidFill>
                  <a:schemeClr val="tx1"/>
                </a:solidFill>
                <a:effectLst/>
                <a:latin typeface="+mn-lt"/>
                <a:ea typeface="+mn-ea"/>
                <a:cs typeface="+mn-cs"/>
              </a:rPr>
              <a:t>Summary</a:t>
            </a:r>
            <a:r>
              <a:rPr lang="it-IT" sz="1200" i="1" kern="1200" dirty="0">
                <a:solidFill>
                  <a:schemeClr val="tx1"/>
                </a:solidFill>
                <a:effectLst/>
                <a:latin typeface="+mn-lt"/>
                <a:ea typeface="+mn-ea"/>
                <a:cs typeface="+mn-cs"/>
              </a:rPr>
              <a:t> for Policymakers</a:t>
            </a:r>
            <a:r>
              <a:rPr lang="it-IT" sz="1200" kern="1200" dirty="0">
                <a:solidFill>
                  <a:schemeClr val="tx1"/>
                </a:solidFill>
                <a:effectLst/>
                <a:latin typeface="+mn-lt"/>
                <a:ea typeface="+mn-ea"/>
                <a:cs typeface="+mn-cs"/>
              </a:rPr>
              <a:t>. Tratto da </a:t>
            </a:r>
            <a:r>
              <a:rPr lang="it-IT" sz="1200" kern="1200" dirty="0" err="1">
                <a:solidFill>
                  <a:schemeClr val="tx1"/>
                </a:solidFill>
                <a:effectLst/>
                <a:latin typeface="+mn-lt"/>
                <a:ea typeface="+mn-ea"/>
                <a:cs typeface="+mn-cs"/>
              </a:rPr>
              <a:t>Intergovernmental</a:t>
            </a:r>
            <a:r>
              <a:rPr lang="it-IT" sz="1200" kern="1200" dirty="0">
                <a:solidFill>
                  <a:schemeClr val="tx1"/>
                </a:solidFill>
                <a:effectLst/>
                <a:latin typeface="+mn-lt"/>
                <a:ea typeface="+mn-ea"/>
                <a:cs typeface="+mn-cs"/>
              </a:rPr>
              <a:t> Panel on </a:t>
            </a:r>
            <a:r>
              <a:rPr lang="it-IT" sz="1200" kern="1200" dirty="0" err="1">
                <a:solidFill>
                  <a:schemeClr val="tx1"/>
                </a:solidFill>
                <a:effectLst/>
                <a:latin typeface="+mn-lt"/>
                <a:ea typeface="+mn-ea"/>
                <a:cs typeface="+mn-cs"/>
              </a:rPr>
              <a:t>Climate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Change</a:t>
            </a:r>
            <a:r>
              <a:rPr lang="it-IT" sz="1200" kern="1200" dirty="0">
                <a:solidFill>
                  <a:schemeClr val="tx1"/>
                </a:solidFill>
                <a:effectLst/>
                <a:latin typeface="+mn-lt"/>
                <a:ea typeface="+mn-ea"/>
                <a:cs typeface="+mn-cs"/>
              </a:rPr>
              <a:t>: https://www.ipcc.ch/sr15/chapter/spm/</a:t>
            </a:r>
            <a:endParaRPr lang="en-CH"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Parlamento Europeo. (2018). </a:t>
            </a:r>
            <a:r>
              <a:rPr lang="it-IT" sz="1200" i="1" kern="1200" dirty="0">
                <a:solidFill>
                  <a:schemeClr val="tx1"/>
                </a:solidFill>
                <a:effectLst/>
                <a:latin typeface="+mn-lt"/>
                <a:ea typeface="+mn-ea"/>
                <a:cs typeface="+mn-cs"/>
              </a:rPr>
              <a:t>Emissioni di gas serra nell'UE per paese e settore: Infografica .</a:t>
            </a:r>
            <a:r>
              <a:rPr lang="it-IT" sz="1200" kern="1200" dirty="0">
                <a:solidFill>
                  <a:schemeClr val="tx1"/>
                </a:solidFill>
                <a:effectLst/>
                <a:latin typeface="+mn-lt"/>
                <a:ea typeface="+mn-ea"/>
                <a:cs typeface="+mn-cs"/>
              </a:rPr>
              <a:t> Tratto da Parlamento Europeo: Attualità : https://www.europarl.europa.eu/news/it/headlines/society/20180301STO98928/emissioni-di-gas-serra-per-paese-e-settore-infografica</a:t>
            </a:r>
            <a:endParaRPr lang="en-CH" sz="1200" kern="1200" dirty="0">
              <a:solidFill>
                <a:schemeClr val="tx1"/>
              </a:solidFill>
              <a:effectLst/>
              <a:latin typeface="+mn-lt"/>
              <a:ea typeface="+mn-ea"/>
              <a:cs typeface="+mn-cs"/>
            </a:endParaRPr>
          </a:p>
          <a:p>
            <a:endParaRPr lang="en-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4346567-3369-0C4A-A16B-491FA808C044}" type="slidenum">
              <a:rPr lang="en-CH" smtClean="0"/>
              <a:t>13</a:t>
            </a:fld>
            <a:endParaRPr lang="en-CH"/>
          </a:p>
        </p:txBody>
      </p:sp>
    </p:spTree>
    <p:extLst>
      <p:ext uri="{BB962C8B-B14F-4D97-AF65-F5344CB8AC3E}">
        <p14:creationId xmlns:p14="http://schemas.microsoft.com/office/powerpoint/2010/main" val="1408265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kern="1200" dirty="0">
                <a:solidFill>
                  <a:schemeClr val="tx1"/>
                </a:solidFill>
                <a:effectLst/>
                <a:latin typeface="+mn-lt"/>
                <a:ea typeface="+mn-ea"/>
                <a:cs typeface="+mn-cs"/>
              </a:rPr>
              <a:t>Ricapitolando ciò che abbiamo detto prima, i settori dell’economia responsabili dell’emissione di gas serra a livello mondiale sono, per ordine di importanza: la produzione dell’ elettricità e del riscaldamento, contribuendo per il 25% dei gas serra; l’agricoltura, silvicoltura e altri usi del suolo, che contribuiscono per il 24%; l’ industria e le attività manifatturiere che contribuiscono per il 21%; i trasporti che contribuiscono per il 14%; gli edifici che contribuiscono per il 6,4%, ed infine la produzione di altri tipi di energia che contribuisce per il 9,6%.</a:t>
            </a:r>
          </a:p>
          <a:p>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E’ importante notare che le emissioni di gas serra a causa dell’azione umana sono aumentate del 25% circa tra il 2000 e il 2010, con il 50% di questo aumento proveniente dal settore energetico, il 30% dall’industria e l’11% dai trasporti. L’aumento di emissioni del 25% in circa dieci anni è una percentuale importante di cui l’uomo è responsabile.</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Fonti:</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IPCC. (2018). </a:t>
            </a:r>
            <a:r>
              <a:rPr lang="it-IT" sz="1200" i="1" kern="1200" dirty="0">
                <a:solidFill>
                  <a:schemeClr val="tx1"/>
                </a:solidFill>
                <a:effectLst/>
                <a:latin typeface="+mn-lt"/>
                <a:ea typeface="+mn-ea"/>
                <a:cs typeface="+mn-cs"/>
              </a:rPr>
              <a:t>Global Warming of 1.5 ºC: </a:t>
            </a:r>
            <a:r>
              <a:rPr lang="it-IT" sz="1200" i="1" kern="1200" dirty="0" err="1">
                <a:solidFill>
                  <a:schemeClr val="tx1"/>
                </a:solidFill>
                <a:effectLst/>
                <a:latin typeface="+mn-lt"/>
                <a:ea typeface="+mn-ea"/>
                <a:cs typeface="+mn-cs"/>
              </a:rPr>
              <a:t>Summary</a:t>
            </a:r>
            <a:r>
              <a:rPr lang="it-IT" sz="1200" i="1" kern="1200" dirty="0">
                <a:solidFill>
                  <a:schemeClr val="tx1"/>
                </a:solidFill>
                <a:effectLst/>
                <a:latin typeface="+mn-lt"/>
                <a:ea typeface="+mn-ea"/>
                <a:cs typeface="+mn-cs"/>
              </a:rPr>
              <a:t> for Policymakers</a:t>
            </a:r>
            <a:r>
              <a:rPr lang="it-IT" sz="1200" kern="1200" dirty="0">
                <a:solidFill>
                  <a:schemeClr val="tx1"/>
                </a:solidFill>
                <a:effectLst/>
                <a:latin typeface="+mn-lt"/>
                <a:ea typeface="+mn-ea"/>
                <a:cs typeface="+mn-cs"/>
              </a:rPr>
              <a:t>. Tratto da </a:t>
            </a:r>
            <a:r>
              <a:rPr lang="it-IT" sz="1200" kern="1200" dirty="0" err="1">
                <a:solidFill>
                  <a:schemeClr val="tx1"/>
                </a:solidFill>
                <a:effectLst/>
                <a:latin typeface="+mn-lt"/>
                <a:ea typeface="+mn-ea"/>
                <a:cs typeface="+mn-cs"/>
              </a:rPr>
              <a:t>Intergovernmental</a:t>
            </a:r>
            <a:r>
              <a:rPr lang="it-IT" sz="1200" kern="1200" dirty="0">
                <a:solidFill>
                  <a:schemeClr val="tx1"/>
                </a:solidFill>
                <a:effectLst/>
                <a:latin typeface="+mn-lt"/>
                <a:ea typeface="+mn-ea"/>
                <a:cs typeface="+mn-cs"/>
              </a:rPr>
              <a:t> Panel on </a:t>
            </a:r>
            <a:r>
              <a:rPr lang="it-IT" sz="1200" kern="1200" dirty="0" err="1">
                <a:solidFill>
                  <a:schemeClr val="tx1"/>
                </a:solidFill>
                <a:effectLst/>
                <a:latin typeface="+mn-lt"/>
                <a:ea typeface="+mn-ea"/>
                <a:cs typeface="+mn-cs"/>
              </a:rPr>
              <a:t>Climate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Change</a:t>
            </a:r>
            <a:r>
              <a:rPr lang="it-IT" sz="1200" kern="1200" dirty="0">
                <a:solidFill>
                  <a:schemeClr val="tx1"/>
                </a:solidFill>
                <a:effectLst/>
                <a:latin typeface="+mn-lt"/>
                <a:ea typeface="+mn-ea"/>
                <a:cs typeface="+mn-cs"/>
              </a:rPr>
              <a:t>: https://www.ipcc.ch/sr15/chapter/spm/</a:t>
            </a:r>
            <a:endParaRPr lang="en-CH"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Parlamento Europeo. (2018). </a:t>
            </a:r>
            <a:r>
              <a:rPr lang="it-IT" sz="1200" i="1" kern="1200" dirty="0">
                <a:solidFill>
                  <a:schemeClr val="tx1"/>
                </a:solidFill>
                <a:effectLst/>
                <a:latin typeface="+mn-lt"/>
                <a:ea typeface="+mn-ea"/>
                <a:cs typeface="+mn-cs"/>
              </a:rPr>
              <a:t>Emissioni di gas serra nell'UE per paese e settore: Infografica .</a:t>
            </a:r>
            <a:r>
              <a:rPr lang="it-IT" sz="1200" kern="1200" dirty="0">
                <a:solidFill>
                  <a:schemeClr val="tx1"/>
                </a:solidFill>
                <a:effectLst/>
                <a:latin typeface="+mn-lt"/>
                <a:ea typeface="+mn-ea"/>
                <a:cs typeface="+mn-cs"/>
              </a:rPr>
              <a:t> Tratto da Parlamento Europeo: Attualità : https://www.europarl.europa.eu/news/it/headlines/society/20180301STO98928/emissioni-di-gas-serra-per-paese-e-settore-infografica</a:t>
            </a:r>
            <a:endParaRPr lang="en-CH" sz="1200" kern="1200" dirty="0">
              <a:solidFill>
                <a:schemeClr val="tx1"/>
              </a:solidFill>
              <a:effectLst/>
              <a:latin typeface="+mn-lt"/>
              <a:ea typeface="+mn-ea"/>
              <a:cs typeface="+mn-cs"/>
            </a:endParaRPr>
          </a:p>
          <a:p>
            <a:endParaRPr lang="en-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4346567-3369-0C4A-A16B-491FA808C044}" type="slidenum">
              <a:rPr lang="en-CH" smtClean="0"/>
              <a:t>14</a:t>
            </a:fld>
            <a:endParaRPr lang="en-CH"/>
          </a:p>
        </p:txBody>
      </p:sp>
    </p:spTree>
    <p:extLst>
      <p:ext uri="{BB962C8B-B14F-4D97-AF65-F5344CB8AC3E}">
        <p14:creationId xmlns:p14="http://schemas.microsoft.com/office/powerpoint/2010/main" val="3917614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kern="1200" dirty="0">
                <a:solidFill>
                  <a:schemeClr val="tx1"/>
                </a:solidFill>
                <a:effectLst/>
                <a:latin typeface="+mn-lt"/>
                <a:ea typeface="+mn-ea"/>
                <a:cs typeface="+mn-cs"/>
              </a:rPr>
              <a:t>Nel mondo, la crescita economica e della popolazione rimangono i fattori chiave nell’aumento di emissioni di anidride carbonica causate dall’azione umana. </a:t>
            </a:r>
          </a:p>
          <a:p>
            <a:endParaRPr lang="it-I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dirty="0"/>
              <a:t>Però negli ultimi anni mentre il contributo all’aumento di emissioni di anidride carbonica da parte della crescita della popolazione è rimasto costante, quello da parte della crescita economica è aumentato di molto.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dirty="0"/>
              <a:t>In media, più un paese si arricchisce, più gas serra produce.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Queste non sono buone notizie per il clima vista la grande crescita economica dei paesi dell’Asia sudorientale e di altre regioni osservata negli ultimi decenni.</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Nel prossimo modulo studieremo quali sono gli impatti dei cambiamenti climatici.</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Fonti:</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IPCC. (2018). </a:t>
            </a:r>
            <a:r>
              <a:rPr lang="it-IT" sz="1200" i="1" kern="1200" dirty="0">
                <a:solidFill>
                  <a:schemeClr val="tx1"/>
                </a:solidFill>
                <a:effectLst/>
                <a:latin typeface="+mn-lt"/>
                <a:ea typeface="+mn-ea"/>
                <a:cs typeface="+mn-cs"/>
              </a:rPr>
              <a:t>Global Warming of 1.5 ºC: </a:t>
            </a:r>
            <a:r>
              <a:rPr lang="it-IT" sz="1200" i="1" kern="1200" dirty="0" err="1">
                <a:solidFill>
                  <a:schemeClr val="tx1"/>
                </a:solidFill>
                <a:effectLst/>
                <a:latin typeface="+mn-lt"/>
                <a:ea typeface="+mn-ea"/>
                <a:cs typeface="+mn-cs"/>
              </a:rPr>
              <a:t>Summary</a:t>
            </a:r>
            <a:r>
              <a:rPr lang="it-IT" sz="1200" i="1" kern="1200" dirty="0">
                <a:solidFill>
                  <a:schemeClr val="tx1"/>
                </a:solidFill>
                <a:effectLst/>
                <a:latin typeface="+mn-lt"/>
                <a:ea typeface="+mn-ea"/>
                <a:cs typeface="+mn-cs"/>
              </a:rPr>
              <a:t> for Policymakers</a:t>
            </a:r>
            <a:r>
              <a:rPr lang="it-IT" sz="1200" kern="1200" dirty="0">
                <a:solidFill>
                  <a:schemeClr val="tx1"/>
                </a:solidFill>
                <a:effectLst/>
                <a:latin typeface="+mn-lt"/>
                <a:ea typeface="+mn-ea"/>
                <a:cs typeface="+mn-cs"/>
              </a:rPr>
              <a:t>. Tratto da </a:t>
            </a:r>
            <a:r>
              <a:rPr lang="it-IT" sz="1200" kern="1200" dirty="0" err="1">
                <a:solidFill>
                  <a:schemeClr val="tx1"/>
                </a:solidFill>
                <a:effectLst/>
                <a:latin typeface="+mn-lt"/>
                <a:ea typeface="+mn-ea"/>
                <a:cs typeface="+mn-cs"/>
              </a:rPr>
              <a:t>Intergovernmental</a:t>
            </a:r>
            <a:r>
              <a:rPr lang="it-IT" sz="1200" kern="1200" dirty="0">
                <a:solidFill>
                  <a:schemeClr val="tx1"/>
                </a:solidFill>
                <a:effectLst/>
                <a:latin typeface="+mn-lt"/>
                <a:ea typeface="+mn-ea"/>
                <a:cs typeface="+mn-cs"/>
              </a:rPr>
              <a:t> Panel on </a:t>
            </a:r>
            <a:r>
              <a:rPr lang="it-IT" sz="1200" kern="1200" dirty="0" err="1">
                <a:solidFill>
                  <a:schemeClr val="tx1"/>
                </a:solidFill>
                <a:effectLst/>
                <a:latin typeface="+mn-lt"/>
                <a:ea typeface="+mn-ea"/>
                <a:cs typeface="+mn-cs"/>
              </a:rPr>
              <a:t>Climate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Change</a:t>
            </a:r>
            <a:r>
              <a:rPr lang="it-IT" sz="1200" kern="1200" dirty="0">
                <a:solidFill>
                  <a:schemeClr val="tx1"/>
                </a:solidFill>
                <a:effectLst/>
                <a:latin typeface="+mn-lt"/>
                <a:ea typeface="+mn-ea"/>
                <a:cs typeface="+mn-cs"/>
              </a:rPr>
              <a:t>: https://www.ipcc.ch/sr15/chapter/spm/</a:t>
            </a:r>
            <a:endParaRPr lang="en-CH"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Parlamento Europeo. (2018). </a:t>
            </a:r>
            <a:r>
              <a:rPr lang="it-IT" sz="1200" i="1" kern="1200" dirty="0">
                <a:solidFill>
                  <a:schemeClr val="tx1"/>
                </a:solidFill>
                <a:effectLst/>
                <a:latin typeface="+mn-lt"/>
                <a:ea typeface="+mn-ea"/>
                <a:cs typeface="+mn-cs"/>
              </a:rPr>
              <a:t>Emissioni di gas serra nell'UE per paese e settore: Infografica .</a:t>
            </a:r>
            <a:r>
              <a:rPr lang="it-IT" sz="1200" kern="1200" dirty="0">
                <a:solidFill>
                  <a:schemeClr val="tx1"/>
                </a:solidFill>
                <a:effectLst/>
                <a:latin typeface="+mn-lt"/>
                <a:ea typeface="+mn-ea"/>
                <a:cs typeface="+mn-cs"/>
              </a:rPr>
              <a:t> Tratto da Parlamento Europeo: Attualità : https://www.europarl.europa.eu/news/it/headlines/society/20180301STO98928/emissioni-di-gas-serra-per-paese-e-settore-infografica</a:t>
            </a:r>
            <a:endParaRPr lang="en-CH" sz="1200" kern="1200" dirty="0">
              <a:solidFill>
                <a:schemeClr val="tx1"/>
              </a:solidFill>
              <a:effectLst/>
              <a:latin typeface="+mn-lt"/>
              <a:ea typeface="+mn-ea"/>
              <a:cs typeface="+mn-cs"/>
            </a:endParaRPr>
          </a:p>
          <a:p>
            <a:endParaRPr lang="en-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4346567-3369-0C4A-A16B-491FA808C044}" type="slidenum">
              <a:rPr lang="en-CH" smtClean="0"/>
              <a:t>15</a:t>
            </a:fld>
            <a:endParaRPr lang="en-CH"/>
          </a:p>
        </p:txBody>
      </p:sp>
    </p:spTree>
    <p:extLst>
      <p:ext uri="{BB962C8B-B14F-4D97-AF65-F5344CB8AC3E}">
        <p14:creationId xmlns:p14="http://schemas.microsoft.com/office/powerpoint/2010/main" val="2706708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b="1" kern="1200" dirty="0">
                <a:solidFill>
                  <a:schemeClr val="tx1"/>
                </a:solidFill>
                <a:effectLst/>
                <a:latin typeface="+mn-lt"/>
                <a:ea typeface="+mn-ea"/>
                <a:cs typeface="+mn-cs"/>
              </a:rPr>
              <a:t>Bibliografia.</a:t>
            </a:r>
            <a:endParaRPr lang="en-IT" sz="1200" kern="1200" dirty="0">
              <a:solidFill>
                <a:schemeClr val="tx1"/>
              </a:solidFill>
              <a:effectLst/>
              <a:latin typeface="+mn-lt"/>
              <a:ea typeface="+mn-ea"/>
              <a:cs typeface="+mn-cs"/>
            </a:endParaRPr>
          </a:p>
          <a:p>
            <a:pPr lvl="0"/>
            <a:r>
              <a:rPr lang="it-IT" sz="1200" kern="1200" dirty="0">
                <a:solidFill>
                  <a:schemeClr val="tx1"/>
                </a:solidFill>
                <a:effectLst/>
                <a:latin typeface="+mn-lt"/>
                <a:ea typeface="+mn-ea"/>
                <a:cs typeface="+mn-cs"/>
              </a:rPr>
              <a:t>Baroni, C. (2001). </a:t>
            </a:r>
            <a:r>
              <a:rPr lang="it-IT" sz="1200" i="1" kern="1200" dirty="0">
                <a:solidFill>
                  <a:schemeClr val="tx1"/>
                </a:solidFill>
                <a:effectLst/>
                <a:latin typeface="+mn-lt"/>
                <a:ea typeface="+mn-ea"/>
                <a:cs typeface="+mn-cs"/>
              </a:rPr>
              <a:t>Antartide: Terra di scienza e riserva naturale.</a:t>
            </a:r>
            <a:r>
              <a:rPr lang="it-IT" sz="1200" kern="1200" dirty="0">
                <a:solidFill>
                  <a:schemeClr val="tx1"/>
                </a:solidFill>
                <a:effectLst/>
                <a:latin typeface="+mn-lt"/>
                <a:ea typeface="+mn-ea"/>
                <a:cs typeface="+mn-cs"/>
              </a:rPr>
              <a:t> Siena.</a:t>
            </a:r>
            <a:endParaRPr lang="en-IT" sz="1200" kern="1200" dirty="0">
              <a:solidFill>
                <a:schemeClr val="tx1"/>
              </a:solidFill>
              <a:effectLst/>
              <a:latin typeface="+mn-lt"/>
              <a:ea typeface="+mn-ea"/>
              <a:cs typeface="+mn-cs"/>
            </a:endParaRPr>
          </a:p>
          <a:p>
            <a:pPr lvl="0"/>
            <a:r>
              <a:rPr lang="it-IT" sz="1200" kern="1200" dirty="0">
                <a:solidFill>
                  <a:schemeClr val="tx1"/>
                </a:solidFill>
                <a:effectLst/>
                <a:latin typeface="+mn-lt"/>
                <a:ea typeface="+mn-ea"/>
                <a:cs typeface="+mn-cs"/>
              </a:rPr>
              <a:t>Bloom, A. </a:t>
            </a:r>
            <a:r>
              <a:rPr lang="it-IT" sz="1200" kern="1200" dirty="0" err="1">
                <a:solidFill>
                  <a:schemeClr val="tx1"/>
                </a:solidFill>
                <a:effectLst/>
                <a:latin typeface="+mn-lt"/>
                <a:ea typeface="+mn-ea"/>
                <a:cs typeface="+mn-cs"/>
              </a:rPr>
              <a:t>J</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n.d.</a:t>
            </a:r>
            <a:r>
              <a:rPr lang="it-IT"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Introduction to Global Climate Change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Tratto</a:t>
            </a:r>
            <a:r>
              <a:rPr lang="en-US" sz="1200" kern="1200" dirty="0">
                <a:solidFill>
                  <a:schemeClr val="tx1"/>
                </a:solidFill>
                <a:effectLst/>
                <a:latin typeface="+mn-lt"/>
                <a:ea typeface="+mn-ea"/>
                <a:cs typeface="+mn-cs"/>
              </a:rPr>
              <a:t> da Climate Change: Causes, Consequences and Solutions: https://</a:t>
            </a:r>
            <a:r>
              <a:rPr lang="en-US" sz="1200" kern="1200" dirty="0" err="1">
                <a:solidFill>
                  <a:schemeClr val="tx1"/>
                </a:solidFill>
                <a:effectLst/>
                <a:latin typeface="+mn-lt"/>
                <a:ea typeface="+mn-ea"/>
                <a:cs typeface="+mn-cs"/>
              </a:rPr>
              <a:t>indd.adobe.com</a:t>
            </a:r>
            <a:r>
              <a:rPr lang="en-US" sz="1200" kern="1200" dirty="0">
                <a:solidFill>
                  <a:schemeClr val="tx1"/>
                </a:solidFill>
                <a:effectLst/>
                <a:latin typeface="+mn-lt"/>
                <a:ea typeface="+mn-ea"/>
                <a:cs typeface="+mn-cs"/>
              </a:rPr>
              <a:t>/view/6cfba4de-f649-44f8-98c7-799d421b9a08</a:t>
            </a:r>
            <a:endParaRPr lang="en-IT"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CliMA</a:t>
            </a:r>
            <a:r>
              <a:rPr lang="en-US" sz="1200" kern="1200" dirty="0">
                <a:solidFill>
                  <a:schemeClr val="tx1"/>
                </a:solidFill>
                <a:effectLst/>
                <a:latin typeface="+mn-lt"/>
                <a:ea typeface="+mn-ea"/>
                <a:cs typeface="+mn-cs"/>
              </a:rPr>
              <a:t>. (n.d.). </a:t>
            </a:r>
            <a:r>
              <a:rPr lang="en-US" sz="1200" i="1" kern="1200" dirty="0">
                <a:solidFill>
                  <a:schemeClr val="tx1"/>
                </a:solidFill>
                <a:effectLst/>
                <a:latin typeface="+mn-lt"/>
                <a:ea typeface="+mn-ea"/>
                <a:cs typeface="+mn-cs"/>
              </a:rPr>
              <a:t>A New Approach to Climate Modelling</a:t>
            </a:r>
            <a:r>
              <a:rPr lang="en-US" sz="1200" kern="120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Tratto da </a:t>
            </a:r>
            <a:r>
              <a:rPr lang="it-IT" sz="1200" kern="1200" dirty="0" err="1">
                <a:solidFill>
                  <a:schemeClr val="tx1"/>
                </a:solidFill>
                <a:effectLst/>
                <a:latin typeface="+mn-lt"/>
                <a:ea typeface="+mn-ea"/>
                <a:cs typeface="+mn-cs"/>
              </a:rPr>
              <a:t>Climate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Modelling</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Alliance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https</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clima.caltech.edu</a:t>
            </a:r>
            <a:endParaRPr lang="en-IT" sz="1200" kern="1200" dirty="0">
              <a:solidFill>
                <a:schemeClr val="tx1"/>
              </a:solidFill>
              <a:effectLst/>
              <a:latin typeface="+mn-lt"/>
              <a:ea typeface="+mn-ea"/>
              <a:cs typeface="+mn-cs"/>
            </a:endParaRPr>
          </a:p>
          <a:p>
            <a:pPr lvl="0"/>
            <a:r>
              <a:rPr lang="it-IT" sz="1200" kern="1200" dirty="0" err="1">
                <a:solidFill>
                  <a:schemeClr val="tx1"/>
                </a:solidFill>
                <a:effectLst/>
                <a:latin typeface="+mn-lt"/>
                <a:ea typeface="+mn-ea"/>
                <a:cs typeface="+mn-cs"/>
              </a:rPr>
              <a:t>Climate</a:t>
            </a:r>
            <a:r>
              <a:rPr lang="it-IT" sz="1200" kern="1200" dirty="0">
                <a:solidFill>
                  <a:schemeClr val="tx1"/>
                </a:solidFill>
                <a:effectLst/>
                <a:latin typeface="+mn-lt"/>
                <a:ea typeface="+mn-ea"/>
                <a:cs typeface="+mn-cs"/>
              </a:rPr>
              <a:t> Central. (2013). </a:t>
            </a:r>
            <a:r>
              <a:rPr lang="it-IT" sz="1200" i="1" kern="1200" dirty="0" err="1">
                <a:solidFill>
                  <a:schemeClr val="tx1"/>
                </a:solidFill>
                <a:effectLst/>
                <a:latin typeface="+mn-lt"/>
                <a:ea typeface="+mn-ea"/>
                <a:cs typeface="+mn-cs"/>
              </a:rPr>
              <a:t>Keeling</a:t>
            </a:r>
            <a:r>
              <a:rPr lang="it-IT" sz="1200" i="1" kern="1200" dirty="0">
                <a:solidFill>
                  <a:schemeClr val="tx1"/>
                </a:solidFill>
                <a:effectLst/>
                <a:latin typeface="+mn-lt"/>
                <a:ea typeface="+mn-ea"/>
                <a:cs typeface="+mn-cs"/>
              </a:rPr>
              <a:t> Curve .</a:t>
            </a:r>
            <a:r>
              <a:rPr lang="it-IT" sz="1200" kern="1200" dirty="0">
                <a:solidFill>
                  <a:schemeClr val="tx1"/>
                </a:solidFill>
                <a:effectLst/>
                <a:latin typeface="+mn-lt"/>
                <a:ea typeface="+mn-ea"/>
                <a:cs typeface="+mn-cs"/>
              </a:rPr>
              <a:t> Tratto da </a:t>
            </a:r>
            <a:r>
              <a:rPr lang="it-IT" sz="1200" kern="1200" dirty="0" err="1">
                <a:solidFill>
                  <a:schemeClr val="tx1"/>
                </a:solidFill>
                <a:effectLst/>
                <a:latin typeface="+mn-lt"/>
                <a:ea typeface="+mn-ea"/>
                <a:cs typeface="+mn-cs"/>
              </a:rPr>
              <a:t>Climate</a:t>
            </a:r>
            <a:r>
              <a:rPr lang="it-IT" sz="1200" kern="1200" dirty="0">
                <a:solidFill>
                  <a:schemeClr val="tx1"/>
                </a:solidFill>
                <a:effectLst/>
                <a:latin typeface="+mn-lt"/>
                <a:ea typeface="+mn-ea"/>
                <a:cs typeface="+mn-cs"/>
              </a:rPr>
              <a:t> Central: </a:t>
            </a:r>
            <a:r>
              <a:rPr lang="it-IT" sz="1200" kern="1200" dirty="0" err="1">
                <a:solidFill>
                  <a:schemeClr val="tx1"/>
                </a:solidFill>
                <a:effectLst/>
                <a:latin typeface="+mn-lt"/>
                <a:ea typeface="+mn-ea"/>
                <a:cs typeface="+mn-cs"/>
              </a:rPr>
              <a:t>https</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www.climatecentral.org</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gallery</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graphics</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keeling_curve</a:t>
            </a:r>
            <a:endParaRPr lang="en-IT" sz="1200" kern="1200" dirty="0">
              <a:solidFill>
                <a:schemeClr val="tx1"/>
              </a:solidFill>
              <a:effectLst/>
              <a:latin typeface="+mn-lt"/>
              <a:ea typeface="+mn-ea"/>
              <a:cs typeface="+mn-cs"/>
            </a:endParaRPr>
          </a:p>
          <a:p>
            <a:pPr lvl="0"/>
            <a:r>
              <a:rPr lang="it-IT" sz="1200" kern="1200" dirty="0">
                <a:solidFill>
                  <a:schemeClr val="tx1"/>
                </a:solidFill>
                <a:effectLst/>
                <a:latin typeface="+mn-lt"/>
                <a:ea typeface="+mn-ea"/>
                <a:cs typeface="+mn-cs"/>
              </a:rPr>
              <a:t>Commissione Europea. </a:t>
            </a:r>
            <a:r>
              <a:rPr lang="it-IT" sz="1200" i="1" kern="1200" dirty="0">
                <a:solidFill>
                  <a:schemeClr val="tx1"/>
                </a:solidFill>
                <a:effectLst/>
                <a:latin typeface="+mn-lt"/>
                <a:ea typeface="+mn-ea"/>
                <a:cs typeface="+mn-cs"/>
              </a:rPr>
              <a:t>Il nostro pianeta, il nostro futuro</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https</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ec.europa.eu</a:t>
            </a:r>
            <a:r>
              <a:rPr lang="it-IT" sz="1200" kern="1200" dirty="0">
                <a:solidFill>
                  <a:schemeClr val="tx1"/>
                </a:solidFill>
                <a:effectLst/>
                <a:latin typeface="+mn-lt"/>
                <a:ea typeface="+mn-ea"/>
                <a:cs typeface="+mn-cs"/>
              </a:rPr>
              <a:t>/clima/</a:t>
            </a:r>
            <a:r>
              <a:rPr lang="it-IT" sz="1200" kern="1200" dirty="0" err="1">
                <a:solidFill>
                  <a:schemeClr val="tx1"/>
                </a:solidFill>
                <a:effectLst/>
                <a:latin typeface="+mn-lt"/>
                <a:ea typeface="+mn-ea"/>
                <a:cs typeface="+mn-cs"/>
              </a:rPr>
              <a:t>sites</a:t>
            </a:r>
            <a:r>
              <a:rPr lang="it-IT" sz="1200" kern="1200" dirty="0">
                <a:solidFill>
                  <a:schemeClr val="tx1"/>
                </a:solidFill>
                <a:effectLst/>
                <a:latin typeface="+mn-lt"/>
                <a:ea typeface="+mn-ea"/>
                <a:cs typeface="+mn-cs"/>
              </a:rPr>
              <a:t>/clima/</a:t>
            </a:r>
            <a:r>
              <a:rPr lang="it-IT" sz="1200" kern="1200" dirty="0" err="1">
                <a:solidFill>
                  <a:schemeClr val="tx1"/>
                </a:solidFill>
                <a:effectLst/>
                <a:latin typeface="+mn-lt"/>
                <a:ea typeface="+mn-ea"/>
                <a:cs typeface="+mn-cs"/>
              </a:rPr>
              <a:t>files</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youth</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docs</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youth_magazine_it.pdf</a:t>
            </a:r>
            <a:endParaRPr lang="en-IT"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EPA. (n.d.). </a:t>
            </a:r>
            <a:r>
              <a:rPr lang="en-US" sz="1200" i="1" kern="1200" dirty="0">
                <a:solidFill>
                  <a:schemeClr val="tx1"/>
                </a:solidFill>
                <a:effectLst/>
                <a:latin typeface="+mn-lt"/>
                <a:ea typeface="+mn-ea"/>
                <a:cs typeface="+mn-cs"/>
              </a:rPr>
              <a:t>Climate Concepts </a:t>
            </a:r>
            <a:r>
              <a:rPr lang="en-US" sz="1200" kern="120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Tratto da Global </a:t>
            </a:r>
            <a:r>
              <a:rPr lang="it-IT" sz="1200" kern="1200" dirty="0" err="1">
                <a:solidFill>
                  <a:schemeClr val="tx1"/>
                </a:solidFill>
                <a:effectLst/>
                <a:latin typeface="+mn-lt"/>
                <a:ea typeface="+mn-ea"/>
                <a:cs typeface="+mn-cs"/>
              </a:rPr>
              <a:t>Climate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Change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https</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archive.epa.gov</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climatechange</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kids</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basics</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concepts.html</a:t>
            </a:r>
            <a:endParaRPr lang="en-IT"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EPA. (n.d.). </a:t>
            </a:r>
            <a:r>
              <a:rPr lang="en-US" sz="1200" i="1" kern="1200" dirty="0">
                <a:solidFill>
                  <a:schemeClr val="tx1"/>
                </a:solidFill>
                <a:effectLst/>
                <a:latin typeface="+mn-lt"/>
                <a:ea typeface="+mn-ea"/>
                <a:cs typeface="+mn-cs"/>
              </a:rPr>
              <a:t>Greenhouse Gases .</a:t>
            </a:r>
            <a:r>
              <a:rPr lang="en-US" sz="1200" kern="120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Tratto da Global </a:t>
            </a:r>
            <a:r>
              <a:rPr lang="it-IT" sz="1200" kern="1200" dirty="0" err="1">
                <a:solidFill>
                  <a:schemeClr val="tx1"/>
                </a:solidFill>
                <a:effectLst/>
                <a:latin typeface="+mn-lt"/>
                <a:ea typeface="+mn-ea"/>
                <a:cs typeface="+mn-cs"/>
              </a:rPr>
              <a:t>Climate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Change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https</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archive.epa.gov</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climatechange</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kids</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basics</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today</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greenhouse-gases.html</a:t>
            </a:r>
            <a:endParaRPr lang="en-IT"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EPA. (n.d.). </a:t>
            </a:r>
            <a:r>
              <a:rPr lang="en-US" sz="1200" i="1" kern="1200" dirty="0">
                <a:solidFill>
                  <a:schemeClr val="tx1"/>
                </a:solidFill>
                <a:effectLst/>
                <a:latin typeface="+mn-lt"/>
                <a:ea typeface="+mn-ea"/>
                <a:cs typeface="+mn-cs"/>
              </a:rPr>
              <a:t>Ruled Out </a:t>
            </a:r>
            <a:r>
              <a:rPr lang="en-US" sz="1200" kern="120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Tratto da Global </a:t>
            </a:r>
            <a:r>
              <a:rPr lang="it-IT" sz="1200" kern="1200" dirty="0" err="1">
                <a:solidFill>
                  <a:schemeClr val="tx1"/>
                </a:solidFill>
                <a:effectLst/>
                <a:latin typeface="+mn-lt"/>
                <a:ea typeface="+mn-ea"/>
                <a:cs typeface="+mn-cs"/>
              </a:rPr>
              <a:t>Climate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Change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https</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archive.epa.gov</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climatechange</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kids</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scientists</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ruled-out.html</a:t>
            </a:r>
            <a:endParaRPr lang="en-IT"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EPA. (n.d.). </a:t>
            </a:r>
            <a:r>
              <a:rPr lang="en-US" sz="1200" i="1" kern="1200" dirty="0">
                <a:solidFill>
                  <a:schemeClr val="tx1"/>
                </a:solidFill>
                <a:effectLst/>
                <a:latin typeface="+mn-lt"/>
                <a:ea typeface="+mn-ea"/>
                <a:cs typeface="+mn-cs"/>
              </a:rPr>
              <a:t>See the Impacts </a:t>
            </a:r>
            <a:r>
              <a:rPr lang="en-US" sz="1200" kern="120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Tratto da Global </a:t>
            </a:r>
            <a:r>
              <a:rPr lang="it-IT" sz="1200" kern="1200" dirty="0" err="1">
                <a:solidFill>
                  <a:schemeClr val="tx1"/>
                </a:solidFill>
                <a:effectLst/>
                <a:latin typeface="+mn-lt"/>
                <a:ea typeface="+mn-ea"/>
                <a:cs typeface="+mn-cs"/>
              </a:rPr>
              <a:t>Climate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Change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https</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archive.epa.gov</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climatechange</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kids</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impacts</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index.html</a:t>
            </a:r>
            <a:endParaRPr lang="en-IT"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EPA. (n.d.). </a:t>
            </a:r>
            <a:r>
              <a:rPr lang="en-US" sz="1200" i="1" kern="1200" dirty="0">
                <a:solidFill>
                  <a:schemeClr val="tx1"/>
                </a:solidFill>
                <a:effectLst/>
                <a:latin typeface="+mn-lt"/>
                <a:ea typeface="+mn-ea"/>
                <a:cs typeface="+mn-cs"/>
              </a:rPr>
              <a:t>The Earth's Climate in the Past</a:t>
            </a:r>
            <a:r>
              <a:rPr lang="en-US" sz="1200" kern="120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Tratto da Global </a:t>
            </a:r>
            <a:r>
              <a:rPr lang="it-IT" sz="1200" kern="1200" dirty="0" err="1">
                <a:solidFill>
                  <a:schemeClr val="tx1"/>
                </a:solidFill>
                <a:effectLst/>
                <a:latin typeface="+mn-lt"/>
                <a:ea typeface="+mn-ea"/>
                <a:cs typeface="+mn-cs"/>
              </a:rPr>
              <a:t>Climate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Change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https</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archive.epa.gov</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climatechange</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kids</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basics</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past.html</a:t>
            </a:r>
            <a:endParaRPr lang="en-IT"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EPA. (n.d.). </a:t>
            </a:r>
            <a:r>
              <a:rPr lang="en-US" sz="1200" i="1" kern="1200" dirty="0">
                <a:solidFill>
                  <a:schemeClr val="tx1"/>
                </a:solidFill>
                <a:effectLst/>
                <a:latin typeface="+mn-lt"/>
                <a:ea typeface="+mn-ea"/>
                <a:cs typeface="+mn-cs"/>
              </a:rPr>
              <a:t>The Proof Is in the Atmosphere </a:t>
            </a:r>
            <a:r>
              <a:rPr lang="en-US" sz="1200" kern="120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Tratto da Global </a:t>
            </a:r>
            <a:r>
              <a:rPr lang="it-IT" sz="1200" kern="1200" dirty="0" err="1">
                <a:solidFill>
                  <a:schemeClr val="tx1"/>
                </a:solidFill>
                <a:effectLst/>
                <a:latin typeface="+mn-lt"/>
                <a:ea typeface="+mn-ea"/>
                <a:cs typeface="+mn-cs"/>
              </a:rPr>
              <a:t>Climate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Change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https</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archive.epa.gov</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climatechange</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kids</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scientists</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proof.html</a:t>
            </a:r>
            <a:endParaRPr lang="en-IT"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George, S. S. (2019, </a:t>
            </a:r>
            <a:r>
              <a:rPr lang="en-US" sz="1200" kern="1200" dirty="0" err="1">
                <a:solidFill>
                  <a:schemeClr val="tx1"/>
                </a:solidFill>
                <a:effectLst/>
                <a:latin typeface="+mn-lt"/>
                <a:ea typeface="+mn-ea"/>
                <a:cs typeface="+mn-cs"/>
              </a:rPr>
              <a:t>Luglio</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The aberrant global synchrony of present-day warming</a:t>
            </a:r>
            <a:r>
              <a:rPr lang="en-US" sz="1200" kern="120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Tratto da nature: </a:t>
            </a:r>
            <a:r>
              <a:rPr lang="it-IT" sz="1200" kern="1200" dirty="0" err="1">
                <a:solidFill>
                  <a:schemeClr val="tx1"/>
                </a:solidFill>
                <a:effectLst/>
                <a:latin typeface="+mn-lt"/>
                <a:ea typeface="+mn-ea"/>
                <a:cs typeface="+mn-cs"/>
              </a:rPr>
              <a:t>https</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www.nature.com</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articles</a:t>
            </a:r>
            <a:r>
              <a:rPr lang="it-IT" sz="1200" kern="1200" dirty="0">
                <a:solidFill>
                  <a:schemeClr val="tx1"/>
                </a:solidFill>
                <a:effectLst/>
                <a:latin typeface="+mn-lt"/>
                <a:ea typeface="+mn-ea"/>
                <a:cs typeface="+mn-cs"/>
              </a:rPr>
              <a:t>/d41586-019-02179-2</a:t>
            </a:r>
            <a:endParaRPr lang="en-IT" sz="1200" kern="1200" dirty="0">
              <a:solidFill>
                <a:schemeClr val="tx1"/>
              </a:solidFill>
              <a:effectLst/>
              <a:latin typeface="+mn-lt"/>
              <a:ea typeface="+mn-ea"/>
              <a:cs typeface="+mn-cs"/>
            </a:endParaRPr>
          </a:p>
          <a:p>
            <a:pPr lvl="0"/>
            <a:r>
              <a:rPr lang="it-IT" sz="1200" kern="1200" dirty="0">
                <a:solidFill>
                  <a:schemeClr val="tx1"/>
                </a:solidFill>
                <a:effectLst/>
                <a:latin typeface="+mn-lt"/>
                <a:ea typeface="+mn-ea"/>
                <a:cs typeface="+mn-cs"/>
              </a:rPr>
              <a:t>Hansen, </a:t>
            </a:r>
            <a:r>
              <a:rPr lang="it-IT" sz="1200" kern="1200" dirty="0" err="1">
                <a:solidFill>
                  <a:schemeClr val="tx1"/>
                </a:solidFill>
                <a:effectLst/>
                <a:latin typeface="+mn-lt"/>
                <a:ea typeface="+mn-ea"/>
                <a:cs typeface="+mn-cs"/>
              </a:rPr>
              <a:t>J</a:t>
            </a:r>
            <a:r>
              <a:rPr lang="it-IT" sz="1200" kern="1200" dirty="0">
                <a:solidFill>
                  <a:schemeClr val="tx1"/>
                </a:solidFill>
                <a:effectLst/>
                <a:latin typeface="+mn-lt"/>
                <a:ea typeface="+mn-ea"/>
                <a:cs typeface="+mn-cs"/>
              </a:rPr>
              <a:t>. E., &amp; Sato, M. (2011, Luglio). </a:t>
            </a:r>
            <a:r>
              <a:rPr lang="en-US" sz="1200" i="1" kern="1200" dirty="0">
                <a:solidFill>
                  <a:schemeClr val="tx1"/>
                </a:solidFill>
                <a:effectLst/>
                <a:latin typeface="+mn-lt"/>
                <a:ea typeface="+mn-ea"/>
                <a:cs typeface="+mn-cs"/>
              </a:rPr>
              <a:t>Earth's Climate History: Implications for Tomorrow </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Tratto</a:t>
            </a:r>
            <a:r>
              <a:rPr lang="en-US" sz="1200" kern="1200" dirty="0">
                <a:solidFill>
                  <a:schemeClr val="tx1"/>
                </a:solidFill>
                <a:effectLst/>
                <a:latin typeface="+mn-lt"/>
                <a:ea typeface="+mn-ea"/>
                <a:cs typeface="+mn-cs"/>
              </a:rPr>
              <a:t> da NASA: Goddard Institute for Space Studies: https://</a:t>
            </a:r>
            <a:r>
              <a:rPr lang="en-US" sz="1200" kern="1200" dirty="0" err="1">
                <a:solidFill>
                  <a:schemeClr val="tx1"/>
                </a:solidFill>
                <a:effectLst/>
                <a:latin typeface="+mn-lt"/>
                <a:ea typeface="+mn-ea"/>
                <a:cs typeface="+mn-cs"/>
              </a:rPr>
              <a:t>www.giss.nasa.gov</a:t>
            </a:r>
            <a:r>
              <a:rPr lang="en-US" sz="1200" kern="1200" dirty="0">
                <a:solidFill>
                  <a:schemeClr val="tx1"/>
                </a:solidFill>
                <a:effectLst/>
                <a:latin typeface="+mn-lt"/>
                <a:ea typeface="+mn-ea"/>
                <a:cs typeface="+mn-cs"/>
              </a:rPr>
              <a:t>/research/briefs/hansen_15/</a:t>
            </a:r>
            <a:endParaRPr lang="en-IT"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Hervé, L. T. (n.d.). </a:t>
            </a:r>
            <a:r>
              <a:rPr lang="en-US" sz="1200" i="1" kern="1200" dirty="0">
                <a:solidFill>
                  <a:schemeClr val="tx1"/>
                </a:solidFill>
                <a:effectLst/>
                <a:latin typeface="+mn-lt"/>
                <a:ea typeface="+mn-ea"/>
                <a:cs typeface="+mn-cs"/>
              </a:rPr>
              <a:t>Historical Overview of Climate Change Science</a:t>
            </a:r>
            <a:r>
              <a:rPr lang="en-US" sz="1200" kern="120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Tratto da IPCC: </a:t>
            </a:r>
            <a:r>
              <a:rPr lang="it-IT" sz="1200" kern="1200" dirty="0" err="1">
                <a:solidFill>
                  <a:schemeClr val="tx1"/>
                </a:solidFill>
                <a:effectLst/>
                <a:latin typeface="+mn-lt"/>
                <a:ea typeface="+mn-ea"/>
                <a:cs typeface="+mn-cs"/>
              </a:rPr>
              <a:t>Assets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https</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www.ipcc.ch</a:t>
            </a:r>
            <a:r>
              <a:rPr lang="it-IT" sz="1200" kern="1200" dirty="0">
                <a:solidFill>
                  <a:schemeClr val="tx1"/>
                </a:solidFill>
                <a:effectLst/>
                <a:latin typeface="+mn-lt"/>
                <a:ea typeface="+mn-ea"/>
                <a:cs typeface="+mn-cs"/>
              </a:rPr>
              <a:t>/site/</a:t>
            </a:r>
            <a:r>
              <a:rPr lang="it-IT" sz="1200" kern="1200" dirty="0" err="1">
                <a:solidFill>
                  <a:schemeClr val="tx1"/>
                </a:solidFill>
                <a:effectLst/>
                <a:latin typeface="+mn-lt"/>
                <a:ea typeface="+mn-ea"/>
                <a:cs typeface="+mn-cs"/>
              </a:rPr>
              <a:t>assets</a:t>
            </a:r>
            <a:r>
              <a:rPr lang="it-IT" sz="1200" kern="1200" dirty="0">
                <a:solidFill>
                  <a:schemeClr val="tx1"/>
                </a:solidFill>
                <a:effectLst/>
                <a:latin typeface="+mn-lt"/>
                <a:ea typeface="+mn-ea"/>
                <a:cs typeface="+mn-cs"/>
              </a:rPr>
              <a:t>/uploads/2018/03/ar4-wg1-chapter1.pdf</a:t>
            </a:r>
            <a:endParaRPr lang="en-IT"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Hervé, L. T., Somerville, R., </a:t>
            </a:r>
            <a:r>
              <a:rPr lang="en-US" sz="1200" kern="1200" dirty="0" err="1">
                <a:solidFill>
                  <a:schemeClr val="tx1"/>
                </a:solidFill>
                <a:effectLst/>
                <a:latin typeface="+mn-lt"/>
                <a:ea typeface="+mn-ea"/>
                <a:cs typeface="+mn-cs"/>
              </a:rPr>
              <a:t>Cubasch</a:t>
            </a:r>
            <a:r>
              <a:rPr lang="en-US" sz="1200" kern="1200" dirty="0">
                <a:solidFill>
                  <a:schemeClr val="tx1"/>
                </a:solidFill>
                <a:effectLst/>
                <a:latin typeface="+mn-lt"/>
                <a:ea typeface="+mn-ea"/>
                <a:cs typeface="+mn-cs"/>
              </a:rPr>
              <a:t>, U., Ding, Y., </a:t>
            </a:r>
            <a:r>
              <a:rPr lang="en-US" sz="1200" kern="1200" dirty="0" err="1">
                <a:solidFill>
                  <a:schemeClr val="tx1"/>
                </a:solidFill>
                <a:effectLst/>
                <a:latin typeface="+mn-lt"/>
                <a:ea typeface="+mn-ea"/>
                <a:cs typeface="+mn-cs"/>
              </a:rPr>
              <a:t>Mauritzen</a:t>
            </a:r>
            <a:r>
              <a:rPr lang="en-US" sz="1200" kern="1200" dirty="0">
                <a:solidFill>
                  <a:schemeClr val="tx1"/>
                </a:solidFill>
                <a:effectLst/>
                <a:latin typeface="+mn-lt"/>
                <a:ea typeface="+mn-ea"/>
                <a:cs typeface="+mn-cs"/>
              </a:rPr>
              <a:t>, C., </a:t>
            </a:r>
            <a:r>
              <a:rPr lang="en-US" sz="1200" kern="1200" dirty="0" err="1">
                <a:solidFill>
                  <a:schemeClr val="tx1"/>
                </a:solidFill>
                <a:effectLst/>
                <a:latin typeface="+mn-lt"/>
                <a:ea typeface="+mn-ea"/>
                <a:cs typeface="+mn-cs"/>
              </a:rPr>
              <a:t>Mokssit</a:t>
            </a:r>
            <a:r>
              <a:rPr lang="en-US" sz="1200" kern="1200" dirty="0">
                <a:solidFill>
                  <a:schemeClr val="tx1"/>
                </a:solidFill>
                <a:effectLst/>
                <a:latin typeface="+mn-lt"/>
                <a:ea typeface="+mn-ea"/>
                <a:cs typeface="+mn-cs"/>
              </a:rPr>
              <a:t>, A., . . . Prather, M. (</a:t>
            </a:r>
            <a:r>
              <a:rPr lang="en-US" sz="1200" kern="1200" dirty="0" err="1">
                <a:solidFill>
                  <a:schemeClr val="tx1"/>
                </a:solidFill>
                <a:effectLst/>
                <a:latin typeface="+mn-lt"/>
                <a:ea typeface="+mn-ea"/>
                <a:cs typeface="+mn-cs"/>
              </a:rPr>
              <a:t>s.d.</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Historical Overview of Climate Change Science.</a:t>
            </a:r>
            <a:r>
              <a:rPr lang="en-US" sz="1200" kern="120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Tratto da IPCC: </a:t>
            </a:r>
            <a:r>
              <a:rPr lang="it-IT" sz="1200" kern="1200" dirty="0" err="1">
                <a:solidFill>
                  <a:schemeClr val="tx1"/>
                </a:solidFill>
                <a:effectLst/>
                <a:latin typeface="+mn-lt"/>
                <a:ea typeface="+mn-ea"/>
                <a:cs typeface="+mn-cs"/>
              </a:rPr>
              <a:t>Assets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https</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www.ipcc.ch</a:t>
            </a:r>
            <a:r>
              <a:rPr lang="it-IT" sz="1200" kern="1200" dirty="0">
                <a:solidFill>
                  <a:schemeClr val="tx1"/>
                </a:solidFill>
                <a:effectLst/>
                <a:latin typeface="+mn-lt"/>
                <a:ea typeface="+mn-ea"/>
                <a:cs typeface="+mn-cs"/>
              </a:rPr>
              <a:t>/site/</a:t>
            </a:r>
            <a:r>
              <a:rPr lang="it-IT" sz="1200" kern="1200" dirty="0" err="1">
                <a:solidFill>
                  <a:schemeClr val="tx1"/>
                </a:solidFill>
                <a:effectLst/>
                <a:latin typeface="+mn-lt"/>
                <a:ea typeface="+mn-ea"/>
                <a:cs typeface="+mn-cs"/>
              </a:rPr>
              <a:t>assets</a:t>
            </a:r>
            <a:r>
              <a:rPr lang="it-IT" sz="1200" kern="1200" dirty="0">
                <a:solidFill>
                  <a:schemeClr val="tx1"/>
                </a:solidFill>
                <a:effectLst/>
                <a:latin typeface="+mn-lt"/>
                <a:ea typeface="+mn-ea"/>
                <a:cs typeface="+mn-cs"/>
              </a:rPr>
              <a:t>/uploads/2018/03/ar4-wg1-chapter1.pdf</a:t>
            </a:r>
            <a:endParaRPr lang="en-IT"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IPCC. (2018). </a:t>
            </a:r>
            <a:r>
              <a:rPr lang="en-US" sz="1200" i="1" kern="1200" dirty="0">
                <a:solidFill>
                  <a:schemeClr val="tx1"/>
                </a:solidFill>
                <a:effectLst/>
                <a:latin typeface="+mn-lt"/>
                <a:ea typeface="+mn-ea"/>
                <a:cs typeface="+mn-cs"/>
              </a:rPr>
              <a:t>Global Warming of 1.5 ºC: Summary for Policymakers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Tratto</a:t>
            </a:r>
            <a:r>
              <a:rPr lang="en-US" sz="1200" kern="1200" dirty="0">
                <a:solidFill>
                  <a:schemeClr val="tx1"/>
                </a:solidFill>
                <a:effectLst/>
                <a:latin typeface="+mn-lt"/>
                <a:ea typeface="+mn-ea"/>
                <a:cs typeface="+mn-cs"/>
              </a:rPr>
              <a:t> da Intergovernmental Panel on Climate Change: https://</a:t>
            </a:r>
            <a:r>
              <a:rPr lang="en-US" sz="1200" kern="1200" dirty="0" err="1">
                <a:solidFill>
                  <a:schemeClr val="tx1"/>
                </a:solidFill>
                <a:effectLst/>
                <a:latin typeface="+mn-lt"/>
                <a:ea typeface="+mn-ea"/>
                <a:cs typeface="+mn-cs"/>
              </a:rPr>
              <a:t>www.ipcc.ch</a:t>
            </a:r>
            <a:r>
              <a:rPr lang="en-US" sz="1200" kern="1200" dirty="0">
                <a:solidFill>
                  <a:schemeClr val="tx1"/>
                </a:solidFill>
                <a:effectLst/>
                <a:latin typeface="+mn-lt"/>
                <a:ea typeface="+mn-ea"/>
                <a:cs typeface="+mn-cs"/>
              </a:rPr>
              <a:t>/sr15/chapter/</a:t>
            </a:r>
            <a:r>
              <a:rPr lang="en-US" sz="1200" kern="1200" dirty="0" err="1">
                <a:solidFill>
                  <a:schemeClr val="tx1"/>
                </a:solidFill>
                <a:effectLst/>
                <a:latin typeface="+mn-lt"/>
                <a:ea typeface="+mn-ea"/>
                <a:cs typeface="+mn-cs"/>
              </a:rPr>
              <a:t>spm</a:t>
            </a:r>
            <a:r>
              <a:rPr lang="en-US" sz="1200" kern="1200" dirty="0">
                <a:solidFill>
                  <a:schemeClr val="tx1"/>
                </a:solidFill>
                <a:effectLst/>
                <a:latin typeface="+mn-lt"/>
                <a:ea typeface="+mn-ea"/>
                <a:cs typeface="+mn-cs"/>
              </a:rPr>
              <a:t>/</a:t>
            </a:r>
            <a:endParaRPr lang="en-IT"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Klein, G., &amp; Bauman, Y. (2014). </a:t>
            </a:r>
            <a:r>
              <a:rPr lang="en-US" sz="1200" i="1" kern="1200" dirty="0">
                <a:solidFill>
                  <a:schemeClr val="tx1"/>
                </a:solidFill>
                <a:effectLst/>
                <a:latin typeface="+mn-lt"/>
                <a:ea typeface="+mn-ea"/>
                <a:cs typeface="+mn-cs"/>
              </a:rPr>
              <a:t>The Carton Introduction to Climate Change.</a:t>
            </a:r>
            <a:r>
              <a:rPr lang="en-US" sz="1200" kern="120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Island Press.</a:t>
            </a:r>
            <a:endParaRPr lang="en-IT" sz="1200" kern="1200" dirty="0">
              <a:solidFill>
                <a:schemeClr val="tx1"/>
              </a:solidFill>
              <a:effectLst/>
              <a:latin typeface="+mn-lt"/>
              <a:ea typeface="+mn-ea"/>
              <a:cs typeface="+mn-cs"/>
            </a:endParaRPr>
          </a:p>
          <a:p>
            <a:pPr lvl="0"/>
            <a:r>
              <a:rPr lang="it-IT" sz="1200" kern="1200" dirty="0" err="1">
                <a:solidFill>
                  <a:schemeClr val="tx1"/>
                </a:solidFill>
                <a:effectLst/>
                <a:latin typeface="+mn-lt"/>
                <a:ea typeface="+mn-ea"/>
                <a:cs typeface="+mn-cs"/>
              </a:rPr>
              <a:t>MeteoSwiss</a:t>
            </a:r>
            <a:r>
              <a:rPr lang="it-IT" sz="1200" kern="1200" dirty="0">
                <a:solidFill>
                  <a:schemeClr val="tx1"/>
                </a:solidFill>
                <a:effectLst/>
                <a:latin typeface="+mn-lt"/>
                <a:ea typeface="+mn-ea"/>
                <a:cs typeface="+mn-cs"/>
              </a:rPr>
              <a:t>. (2018, Gennaio 11). </a:t>
            </a:r>
            <a:r>
              <a:rPr lang="it-IT" sz="1200" i="1" kern="1200" dirty="0">
                <a:solidFill>
                  <a:schemeClr val="tx1"/>
                </a:solidFill>
                <a:effectLst/>
                <a:latin typeface="+mn-lt"/>
                <a:ea typeface="+mn-ea"/>
                <a:cs typeface="+mn-cs"/>
              </a:rPr>
              <a:t>I cambiamenti climatici globali</a:t>
            </a:r>
            <a:r>
              <a:rPr lang="it-IT" sz="1200" kern="1200" dirty="0">
                <a:solidFill>
                  <a:schemeClr val="tx1"/>
                </a:solidFill>
                <a:effectLst/>
                <a:latin typeface="+mn-lt"/>
                <a:ea typeface="+mn-ea"/>
                <a:cs typeface="+mn-cs"/>
              </a:rPr>
              <a:t>. Tratto da Ufficio federale di meteorologia e climatologia </a:t>
            </a:r>
            <a:r>
              <a:rPr lang="it-IT" sz="1200" kern="1200" dirty="0" err="1">
                <a:solidFill>
                  <a:schemeClr val="tx1"/>
                </a:solidFill>
                <a:effectLst/>
                <a:latin typeface="+mn-lt"/>
                <a:ea typeface="+mn-ea"/>
                <a:cs typeface="+mn-cs"/>
              </a:rPr>
              <a:t>MeteoSvizzera</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https</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www.meteosvizzera.admin.ch</a:t>
            </a:r>
            <a:r>
              <a:rPr lang="it-IT" sz="1200" kern="1200" dirty="0">
                <a:solidFill>
                  <a:schemeClr val="tx1"/>
                </a:solidFill>
                <a:effectLst/>
                <a:latin typeface="+mn-lt"/>
                <a:ea typeface="+mn-ea"/>
                <a:cs typeface="+mn-cs"/>
              </a:rPr>
              <a:t>/home/clima/il-clima-nel-mondo-intero/i-cambiamenti-climatici-</a:t>
            </a:r>
            <a:r>
              <a:rPr lang="it-IT" sz="1200" kern="1200" dirty="0" err="1">
                <a:solidFill>
                  <a:schemeClr val="tx1"/>
                </a:solidFill>
                <a:effectLst/>
                <a:latin typeface="+mn-lt"/>
                <a:ea typeface="+mn-ea"/>
                <a:cs typeface="+mn-cs"/>
              </a:rPr>
              <a:t>globali.html</a:t>
            </a:r>
            <a:endParaRPr lang="en-IT" sz="1200" kern="1200" dirty="0">
              <a:solidFill>
                <a:schemeClr val="tx1"/>
              </a:solidFill>
              <a:effectLst/>
              <a:latin typeface="+mn-lt"/>
              <a:ea typeface="+mn-ea"/>
              <a:cs typeface="+mn-cs"/>
            </a:endParaRPr>
          </a:p>
          <a:p>
            <a:pPr lvl="0"/>
            <a:r>
              <a:rPr lang="it-IT" sz="1200" kern="1200" dirty="0">
                <a:solidFill>
                  <a:schemeClr val="tx1"/>
                </a:solidFill>
                <a:effectLst/>
                <a:latin typeface="+mn-lt"/>
                <a:ea typeface="+mn-ea"/>
                <a:cs typeface="+mn-cs"/>
              </a:rPr>
              <a:t>NASA. (2020, Maggio). </a:t>
            </a:r>
            <a:r>
              <a:rPr lang="it-IT" sz="1200" i="1" kern="1200" dirty="0">
                <a:solidFill>
                  <a:schemeClr val="tx1"/>
                </a:solidFill>
                <a:effectLst/>
                <a:latin typeface="+mn-lt"/>
                <a:ea typeface="+mn-ea"/>
                <a:cs typeface="+mn-cs"/>
              </a:rPr>
              <a:t>Carbon </a:t>
            </a:r>
            <a:r>
              <a:rPr lang="it-IT" sz="1200" i="1" kern="1200" dirty="0" err="1">
                <a:solidFill>
                  <a:schemeClr val="tx1"/>
                </a:solidFill>
                <a:effectLst/>
                <a:latin typeface="+mn-lt"/>
                <a:ea typeface="+mn-ea"/>
                <a:cs typeface="+mn-cs"/>
              </a:rPr>
              <a:t>Dioxide</a:t>
            </a:r>
            <a:r>
              <a:rPr lang="it-IT" sz="1200" kern="1200" dirty="0">
                <a:solidFill>
                  <a:schemeClr val="tx1"/>
                </a:solidFill>
                <a:effectLst/>
                <a:latin typeface="+mn-lt"/>
                <a:ea typeface="+mn-ea"/>
                <a:cs typeface="+mn-cs"/>
              </a:rPr>
              <a:t>. Tratto da Earth </a:t>
            </a:r>
            <a:r>
              <a:rPr lang="it-IT" sz="1200" kern="1200" dirty="0" err="1">
                <a:solidFill>
                  <a:schemeClr val="tx1"/>
                </a:solidFill>
                <a:effectLst/>
                <a:latin typeface="+mn-lt"/>
                <a:ea typeface="+mn-ea"/>
                <a:cs typeface="+mn-cs"/>
              </a:rPr>
              <a:t>Now</a:t>
            </a:r>
            <a:r>
              <a:rPr lang="it-IT" sz="1200" kern="1200" dirty="0">
                <a:solidFill>
                  <a:schemeClr val="tx1"/>
                </a:solidFill>
                <a:effectLst/>
                <a:latin typeface="+mn-lt"/>
                <a:ea typeface="+mn-ea"/>
                <a:cs typeface="+mn-cs"/>
              </a:rPr>
              <a:t> Pioneer - </a:t>
            </a:r>
            <a:r>
              <a:rPr lang="it-IT" sz="1200" kern="1200" dirty="0" err="1">
                <a:solidFill>
                  <a:schemeClr val="tx1"/>
                </a:solidFill>
                <a:effectLst/>
                <a:latin typeface="+mn-lt"/>
                <a:ea typeface="+mn-ea"/>
                <a:cs typeface="+mn-cs"/>
              </a:rPr>
              <a:t>Climate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Change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https</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climate.nasa.gov</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earth-now</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vitalsign?altid</a:t>
            </a:r>
            <a:r>
              <a:rPr lang="it-IT" sz="1200" kern="1200" dirty="0">
                <a:solidFill>
                  <a:schemeClr val="tx1"/>
                </a:solidFill>
                <a:effectLst/>
                <a:latin typeface="+mn-lt"/>
                <a:ea typeface="+mn-ea"/>
                <a:cs typeface="+mn-cs"/>
              </a:rPr>
              <a:t>=0&amp;animating=</a:t>
            </a:r>
            <a:r>
              <a:rPr lang="it-IT" sz="1200" kern="1200" dirty="0" err="1">
                <a:solidFill>
                  <a:schemeClr val="tx1"/>
                </a:solidFill>
                <a:effectLst/>
                <a:latin typeface="+mn-lt"/>
                <a:ea typeface="+mn-ea"/>
                <a:cs typeface="+mn-cs"/>
              </a:rPr>
              <a:t>f&amp;vitalsign</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carbon_dioxide&amp;start</a:t>
            </a:r>
            <a:r>
              <a:rPr lang="it-IT" sz="1200" kern="1200" dirty="0">
                <a:solidFill>
                  <a:schemeClr val="tx1"/>
                </a:solidFill>
                <a:effectLst/>
                <a:latin typeface="+mn-lt"/>
                <a:ea typeface="+mn-ea"/>
                <a:cs typeface="+mn-cs"/>
              </a:rPr>
              <a:t>=&amp;end=</a:t>
            </a:r>
            <a:endParaRPr lang="en-IT"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NASA. (n.d.). </a:t>
            </a:r>
            <a:r>
              <a:rPr lang="en-US" sz="1200" i="1" kern="1200" dirty="0">
                <a:solidFill>
                  <a:schemeClr val="tx1"/>
                </a:solidFill>
                <a:effectLst/>
                <a:latin typeface="+mn-lt"/>
                <a:ea typeface="+mn-ea"/>
                <a:cs typeface="+mn-cs"/>
              </a:rPr>
              <a:t>Facts: Climate Change: How Do We Know? </a:t>
            </a:r>
            <a:r>
              <a:rPr lang="en-US" sz="1200" kern="120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Tratto da NASA: Global </a:t>
            </a:r>
            <a:r>
              <a:rPr lang="it-IT" sz="1200" kern="1200" dirty="0" err="1">
                <a:solidFill>
                  <a:schemeClr val="tx1"/>
                </a:solidFill>
                <a:effectLst/>
                <a:latin typeface="+mn-lt"/>
                <a:ea typeface="+mn-ea"/>
                <a:cs typeface="+mn-cs"/>
              </a:rPr>
              <a:t>Climate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Change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https</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climate.nasa.gov</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evidence</a:t>
            </a:r>
            <a:r>
              <a:rPr lang="it-IT" sz="1200" kern="1200" dirty="0">
                <a:solidFill>
                  <a:schemeClr val="tx1"/>
                </a:solidFill>
                <a:effectLst/>
                <a:latin typeface="+mn-lt"/>
                <a:ea typeface="+mn-ea"/>
                <a:cs typeface="+mn-cs"/>
              </a:rPr>
              <a:t>/</a:t>
            </a:r>
            <a:endParaRPr lang="en-IT"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NASA. (n.d.). </a:t>
            </a:r>
            <a:r>
              <a:rPr lang="en-US" sz="1200" i="1" kern="1200" dirty="0">
                <a:solidFill>
                  <a:schemeClr val="tx1"/>
                </a:solidFill>
                <a:effectLst/>
                <a:latin typeface="+mn-lt"/>
                <a:ea typeface="+mn-ea"/>
                <a:cs typeface="+mn-cs"/>
              </a:rPr>
              <a:t>Graphic: The relentless rise of carbon dioxide </a:t>
            </a:r>
            <a:r>
              <a:rPr lang="en-US" sz="1200" kern="120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Tratto da NASA: Global </a:t>
            </a:r>
            <a:r>
              <a:rPr lang="it-IT" sz="1200" kern="1200" dirty="0" err="1">
                <a:solidFill>
                  <a:schemeClr val="tx1"/>
                </a:solidFill>
                <a:effectLst/>
                <a:latin typeface="+mn-lt"/>
                <a:ea typeface="+mn-ea"/>
                <a:cs typeface="+mn-cs"/>
              </a:rPr>
              <a:t>Climate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Change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https</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climate.nasa.gov</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evidence</a:t>
            </a:r>
            <a:r>
              <a:rPr lang="it-IT" sz="1200" kern="1200" dirty="0">
                <a:solidFill>
                  <a:schemeClr val="tx1"/>
                </a:solidFill>
                <a:effectLst/>
                <a:latin typeface="+mn-lt"/>
                <a:ea typeface="+mn-ea"/>
                <a:cs typeface="+mn-cs"/>
              </a:rPr>
              <a:t>/#footnote_4</a:t>
            </a:r>
            <a:endParaRPr lang="en-IT"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NASA. (n.d.). </a:t>
            </a:r>
            <a:r>
              <a:rPr lang="en-US" sz="1200" i="1" kern="1200" dirty="0">
                <a:solidFill>
                  <a:schemeClr val="tx1"/>
                </a:solidFill>
                <a:effectLst/>
                <a:latin typeface="+mn-lt"/>
                <a:ea typeface="+mn-ea"/>
                <a:cs typeface="+mn-cs"/>
              </a:rPr>
              <a:t>The Causes of Climate Change </a:t>
            </a:r>
            <a:r>
              <a:rPr lang="en-US" sz="1200" kern="120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Tratto da Global </a:t>
            </a:r>
            <a:r>
              <a:rPr lang="it-IT" sz="1200" kern="1200" dirty="0" err="1">
                <a:solidFill>
                  <a:schemeClr val="tx1"/>
                </a:solidFill>
                <a:effectLst/>
                <a:latin typeface="+mn-lt"/>
                <a:ea typeface="+mn-ea"/>
                <a:cs typeface="+mn-cs"/>
              </a:rPr>
              <a:t>Climate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Change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https</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climate.nasa.gov</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causes</a:t>
            </a:r>
            <a:r>
              <a:rPr lang="it-IT" sz="1200" kern="1200" dirty="0">
                <a:solidFill>
                  <a:schemeClr val="tx1"/>
                </a:solidFill>
                <a:effectLst/>
                <a:latin typeface="+mn-lt"/>
                <a:ea typeface="+mn-ea"/>
                <a:cs typeface="+mn-cs"/>
              </a:rPr>
              <a:t>/</a:t>
            </a:r>
            <a:endParaRPr lang="en-IT"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NASA. (n.d.). </a:t>
            </a:r>
            <a:r>
              <a:rPr lang="en-US" sz="1200" i="1" kern="1200" dirty="0">
                <a:solidFill>
                  <a:schemeClr val="tx1"/>
                </a:solidFill>
                <a:effectLst/>
                <a:latin typeface="+mn-lt"/>
                <a:ea typeface="+mn-ea"/>
                <a:cs typeface="+mn-cs"/>
              </a:rPr>
              <a:t>The Keeling Curve .</a:t>
            </a:r>
            <a:r>
              <a:rPr lang="en-US" sz="1200" kern="120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Tratto da NASA: Earth </a:t>
            </a:r>
            <a:r>
              <a:rPr lang="it-IT" sz="1200" kern="1200" dirty="0" err="1">
                <a:solidFill>
                  <a:schemeClr val="tx1"/>
                </a:solidFill>
                <a:effectLst/>
                <a:latin typeface="+mn-lt"/>
                <a:ea typeface="+mn-ea"/>
                <a:cs typeface="+mn-cs"/>
              </a:rPr>
              <a:t>Observatory</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https</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earthobservatory.nasa.gov</a:t>
            </a:r>
            <a:r>
              <a:rPr lang="it-IT" sz="1200" kern="1200" dirty="0">
                <a:solidFill>
                  <a:schemeClr val="tx1"/>
                </a:solidFill>
                <a:effectLst/>
                <a:latin typeface="+mn-lt"/>
                <a:ea typeface="+mn-ea"/>
                <a:cs typeface="+mn-cs"/>
              </a:rPr>
              <a:t>/images/5620/the-</a:t>
            </a:r>
            <a:r>
              <a:rPr lang="it-IT" sz="1200" kern="1200" dirty="0" err="1">
                <a:solidFill>
                  <a:schemeClr val="tx1"/>
                </a:solidFill>
                <a:effectLst/>
                <a:latin typeface="+mn-lt"/>
                <a:ea typeface="+mn-ea"/>
                <a:cs typeface="+mn-cs"/>
              </a:rPr>
              <a:t>keeling</a:t>
            </a:r>
            <a:r>
              <a:rPr lang="it-IT" sz="1200" kern="1200" dirty="0">
                <a:solidFill>
                  <a:schemeClr val="tx1"/>
                </a:solidFill>
                <a:effectLst/>
                <a:latin typeface="+mn-lt"/>
                <a:ea typeface="+mn-ea"/>
                <a:cs typeface="+mn-cs"/>
              </a:rPr>
              <a:t>-curve</a:t>
            </a:r>
            <a:endParaRPr lang="en-IT"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NASA. (n.d.). </a:t>
            </a:r>
            <a:r>
              <a:rPr lang="en-US" sz="1200" i="1" kern="1200" dirty="0">
                <a:solidFill>
                  <a:schemeClr val="tx1"/>
                </a:solidFill>
                <a:effectLst/>
                <a:latin typeface="+mn-lt"/>
                <a:ea typeface="+mn-ea"/>
                <a:cs typeface="+mn-cs"/>
              </a:rPr>
              <a:t>Video: Global warming from 1880 to 2019 </a:t>
            </a:r>
            <a:r>
              <a:rPr lang="en-US" sz="1200" kern="120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Tratto da NASA: Global </a:t>
            </a:r>
            <a:r>
              <a:rPr lang="it-IT" sz="1200" kern="1200" dirty="0" err="1">
                <a:solidFill>
                  <a:schemeClr val="tx1"/>
                </a:solidFill>
                <a:effectLst/>
                <a:latin typeface="+mn-lt"/>
                <a:ea typeface="+mn-ea"/>
                <a:cs typeface="+mn-cs"/>
              </a:rPr>
              <a:t>Climate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Change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https</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climate.nasa.gov</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climate_resources</a:t>
            </a:r>
            <a:r>
              <a:rPr lang="it-IT" sz="1200" kern="1200" dirty="0">
                <a:solidFill>
                  <a:schemeClr val="tx1"/>
                </a:solidFill>
                <a:effectLst/>
                <a:latin typeface="+mn-lt"/>
                <a:ea typeface="+mn-ea"/>
                <a:cs typeface="+mn-cs"/>
              </a:rPr>
              <a:t>/139/video-global-warming-from-1880-to-2019/</a:t>
            </a:r>
            <a:endParaRPr lang="en-IT"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NASA. (n.d.). </a:t>
            </a:r>
            <a:r>
              <a:rPr lang="en-US" sz="1200" i="1" kern="1200" dirty="0">
                <a:solidFill>
                  <a:schemeClr val="tx1"/>
                </a:solidFill>
                <a:effectLst/>
                <a:latin typeface="+mn-lt"/>
                <a:ea typeface="+mn-ea"/>
                <a:cs typeface="+mn-cs"/>
              </a:rPr>
              <a:t>What is Happening to the Ocean?</a:t>
            </a:r>
            <a:r>
              <a:rPr lang="en-US" sz="1200" kern="120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Tratto da </a:t>
            </a:r>
            <a:r>
              <a:rPr lang="it-IT" sz="1200" kern="1200" dirty="0" err="1">
                <a:solidFill>
                  <a:schemeClr val="tx1"/>
                </a:solidFill>
                <a:effectLst/>
                <a:latin typeface="+mn-lt"/>
                <a:ea typeface="+mn-ea"/>
                <a:cs typeface="+mn-cs"/>
              </a:rPr>
              <a:t>Climate</a:t>
            </a:r>
            <a:r>
              <a:rPr lang="it-IT" sz="1200" kern="1200" dirty="0">
                <a:solidFill>
                  <a:schemeClr val="tx1"/>
                </a:solidFill>
                <a:effectLst/>
                <a:latin typeface="+mn-lt"/>
                <a:ea typeface="+mn-ea"/>
                <a:cs typeface="+mn-cs"/>
              </a:rPr>
              <a:t> Kids: </a:t>
            </a:r>
            <a:r>
              <a:rPr lang="it-IT" sz="1200" kern="1200" dirty="0" err="1">
                <a:solidFill>
                  <a:schemeClr val="tx1"/>
                </a:solidFill>
                <a:effectLst/>
                <a:latin typeface="+mn-lt"/>
                <a:ea typeface="+mn-ea"/>
                <a:cs typeface="+mn-cs"/>
              </a:rPr>
              <a:t>https</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climatekids.nasa.gov</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ocean</a:t>
            </a:r>
            <a:r>
              <a:rPr lang="it-IT" sz="1200" kern="1200" dirty="0">
                <a:solidFill>
                  <a:schemeClr val="tx1"/>
                </a:solidFill>
                <a:effectLst/>
                <a:latin typeface="+mn-lt"/>
                <a:ea typeface="+mn-ea"/>
                <a:cs typeface="+mn-cs"/>
              </a:rPr>
              <a:t>/</a:t>
            </a:r>
            <a:endParaRPr lang="en-IT"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NASA. (n.d.). </a:t>
            </a:r>
            <a:r>
              <a:rPr lang="en-US" sz="1200" i="1" kern="1200" dirty="0">
                <a:solidFill>
                  <a:schemeClr val="tx1"/>
                </a:solidFill>
                <a:effectLst/>
                <a:latin typeface="+mn-lt"/>
                <a:ea typeface="+mn-ea"/>
                <a:cs typeface="+mn-cs"/>
              </a:rPr>
              <a:t>What is the Greenhouse Effect?</a:t>
            </a:r>
            <a:r>
              <a:rPr lang="en-US" sz="1200" kern="120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Tratto da </a:t>
            </a:r>
            <a:r>
              <a:rPr lang="it-IT" sz="1200" kern="1200" dirty="0" err="1">
                <a:solidFill>
                  <a:schemeClr val="tx1"/>
                </a:solidFill>
                <a:effectLst/>
                <a:latin typeface="+mn-lt"/>
                <a:ea typeface="+mn-ea"/>
                <a:cs typeface="+mn-cs"/>
              </a:rPr>
              <a:t>Climate</a:t>
            </a:r>
            <a:r>
              <a:rPr lang="it-IT" sz="1200" kern="1200" dirty="0">
                <a:solidFill>
                  <a:schemeClr val="tx1"/>
                </a:solidFill>
                <a:effectLst/>
                <a:latin typeface="+mn-lt"/>
                <a:ea typeface="+mn-ea"/>
                <a:cs typeface="+mn-cs"/>
              </a:rPr>
              <a:t> Kids: </a:t>
            </a:r>
            <a:r>
              <a:rPr lang="it-IT" sz="1200" kern="1200" dirty="0" err="1">
                <a:solidFill>
                  <a:schemeClr val="tx1"/>
                </a:solidFill>
                <a:effectLst/>
                <a:latin typeface="+mn-lt"/>
                <a:ea typeface="+mn-ea"/>
                <a:cs typeface="+mn-cs"/>
              </a:rPr>
              <a:t>https</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climatekids.nasa.gov</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greenhouse-effect</a:t>
            </a:r>
            <a:r>
              <a:rPr lang="it-IT" sz="1200" kern="1200" dirty="0">
                <a:solidFill>
                  <a:schemeClr val="tx1"/>
                </a:solidFill>
                <a:effectLst/>
                <a:latin typeface="+mn-lt"/>
                <a:ea typeface="+mn-ea"/>
                <a:cs typeface="+mn-cs"/>
              </a:rPr>
              <a:t>/</a:t>
            </a:r>
            <a:endParaRPr lang="en-IT"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NASA. (n.d.). </a:t>
            </a:r>
            <a:r>
              <a:rPr lang="en-US" sz="1200" i="1" kern="1200" dirty="0">
                <a:solidFill>
                  <a:schemeClr val="tx1"/>
                </a:solidFill>
                <a:effectLst/>
                <a:latin typeface="+mn-lt"/>
                <a:ea typeface="+mn-ea"/>
                <a:cs typeface="+mn-cs"/>
              </a:rPr>
              <a:t>Why is Carbon Important?</a:t>
            </a:r>
            <a:r>
              <a:rPr lang="en-US" sz="1200" kern="120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Tratto da </a:t>
            </a:r>
            <a:r>
              <a:rPr lang="it-IT" sz="1200" kern="1200" dirty="0" err="1">
                <a:solidFill>
                  <a:schemeClr val="tx1"/>
                </a:solidFill>
                <a:effectLst/>
                <a:latin typeface="+mn-lt"/>
                <a:ea typeface="+mn-ea"/>
                <a:cs typeface="+mn-cs"/>
              </a:rPr>
              <a:t>Climate</a:t>
            </a:r>
            <a:r>
              <a:rPr lang="it-IT" sz="1200" kern="1200" dirty="0">
                <a:solidFill>
                  <a:schemeClr val="tx1"/>
                </a:solidFill>
                <a:effectLst/>
                <a:latin typeface="+mn-lt"/>
                <a:ea typeface="+mn-ea"/>
                <a:cs typeface="+mn-cs"/>
              </a:rPr>
              <a:t> Kids: </a:t>
            </a:r>
            <a:r>
              <a:rPr lang="it-IT" sz="1200" kern="1200" dirty="0" err="1">
                <a:solidFill>
                  <a:schemeClr val="tx1"/>
                </a:solidFill>
                <a:effectLst/>
                <a:latin typeface="+mn-lt"/>
                <a:ea typeface="+mn-ea"/>
                <a:cs typeface="+mn-cs"/>
              </a:rPr>
              <a:t>https</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climatekids.nasa.gov</a:t>
            </a:r>
            <a:r>
              <a:rPr lang="it-IT" sz="1200" kern="1200" dirty="0">
                <a:solidFill>
                  <a:schemeClr val="tx1"/>
                </a:solidFill>
                <a:effectLst/>
                <a:latin typeface="+mn-lt"/>
                <a:ea typeface="+mn-ea"/>
                <a:cs typeface="+mn-cs"/>
              </a:rPr>
              <a:t>/carbon/</a:t>
            </a:r>
            <a:endParaRPr lang="en-IT" sz="1200" kern="1200" dirty="0">
              <a:solidFill>
                <a:schemeClr val="tx1"/>
              </a:solidFill>
              <a:effectLst/>
              <a:latin typeface="+mn-lt"/>
              <a:ea typeface="+mn-ea"/>
              <a:cs typeface="+mn-cs"/>
            </a:endParaRPr>
          </a:p>
          <a:p>
            <a:pPr lvl="0"/>
            <a:r>
              <a:rPr lang="it-IT" sz="1200" kern="1200" dirty="0">
                <a:solidFill>
                  <a:schemeClr val="tx1"/>
                </a:solidFill>
                <a:effectLst/>
                <a:latin typeface="+mn-lt"/>
                <a:ea typeface="+mn-ea"/>
                <a:cs typeface="+mn-cs"/>
              </a:rPr>
              <a:t>NCCS. (2019, Maggio). </a:t>
            </a:r>
            <a:r>
              <a:rPr lang="it-IT" sz="1200" i="1" kern="1200" dirty="0">
                <a:solidFill>
                  <a:schemeClr val="tx1"/>
                </a:solidFill>
                <a:effectLst/>
                <a:latin typeface="+mn-lt"/>
                <a:ea typeface="+mn-ea"/>
                <a:cs typeface="+mn-cs"/>
              </a:rPr>
              <a:t>Cosa sono gli scenari climatici?</a:t>
            </a:r>
            <a:r>
              <a:rPr lang="it-IT" sz="1200" kern="1200" dirty="0">
                <a:solidFill>
                  <a:schemeClr val="tx1"/>
                </a:solidFill>
                <a:effectLst/>
                <a:latin typeface="+mn-lt"/>
                <a:ea typeface="+mn-ea"/>
                <a:cs typeface="+mn-cs"/>
              </a:rPr>
              <a:t> Tratto da National Centre for </a:t>
            </a:r>
            <a:r>
              <a:rPr lang="it-IT" sz="1200" kern="1200" dirty="0" err="1">
                <a:solidFill>
                  <a:schemeClr val="tx1"/>
                </a:solidFill>
                <a:effectLst/>
                <a:latin typeface="+mn-lt"/>
                <a:ea typeface="+mn-ea"/>
                <a:cs typeface="+mn-cs"/>
              </a:rPr>
              <a:t>Climate</a:t>
            </a:r>
            <a:r>
              <a:rPr lang="it-IT" sz="1200" kern="1200" dirty="0">
                <a:solidFill>
                  <a:schemeClr val="tx1"/>
                </a:solidFill>
                <a:effectLst/>
                <a:latin typeface="+mn-lt"/>
                <a:ea typeface="+mn-ea"/>
                <a:cs typeface="+mn-cs"/>
              </a:rPr>
              <a:t> Services: </a:t>
            </a:r>
            <a:r>
              <a:rPr lang="it-IT" sz="1200" kern="1200" dirty="0" err="1">
                <a:solidFill>
                  <a:schemeClr val="tx1"/>
                </a:solidFill>
                <a:effectLst/>
                <a:latin typeface="+mn-lt"/>
                <a:ea typeface="+mn-ea"/>
                <a:cs typeface="+mn-cs"/>
              </a:rPr>
              <a:t>https</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www.nccs.admin.ch</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nccs</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it</a:t>
            </a:r>
            <a:r>
              <a:rPr lang="it-IT" sz="1200" kern="1200" dirty="0">
                <a:solidFill>
                  <a:schemeClr val="tx1"/>
                </a:solidFill>
                <a:effectLst/>
                <a:latin typeface="+mn-lt"/>
                <a:ea typeface="+mn-ea"/>
                <a:cs typeface="+mn-cs"/>
              </a:rPr>
              <a:t>/home/cambiamenti-climatici-e-impatti/le-informazioni-di-base-sul-clima/cosa-sono-gli-scenari-climatici-.html</a:t>
            </a:r>
            <a:endParaRPr lang="en-IT" sz="1200" kern="1200" dirty="0">
              <a:solidFill>
                <a:schemeClr val="tx1"/>
              </a:solidFill>
              <a:effectLst/>
              <a:latin typeface="+mn-lt"/>
              <a:ea typeface="+mn-ea"/>
              <a:cs typeface="+mn-cs"/>
            </a:endParaRPr>
          </a:p>
          <a:p>
            <a:pPr lvl="0"/>
            <a:r>
              <a:rPr lang="it-IT" sz="1200" kern="1200" dirty="0">
                <a:solidFill>
                  <a:schemeClr val="tx1"/>
                </a:solidFill>
                <a:effectLst/>
                <a:latin typeface="+mn-lt"/>
                <a:ea typeface="+mn-ea"/>
                <a:cs typeface="+mn-cs"/>
              </a:rPr>
              <a:t>NCCS. (2019, Novembre). </a:t>
            </a:r>
            <a:r>
              <a:rPr lang="it-IT" sz="1200" i="1" kern="1200" dirty="0">
                <a:solidFill>
                  <a:schemeClr val="tx1"/>
                </a:solidFill>
                <a:effectLst/>
                <a:latin typeface="+mn-lt"/>
                <a:ea typeface="+mn-ea"/>
                <a:cs typeface="+mn-cs"/>
              </a:rPr>
              <a:t>Comprendere gli scenari climatici </a:t>
            </a:r>
            <a:r>
              <a:rPr lang="it-IT" sz="1200" kern="1200" dirty="0">
                <a:solidFill>
                  <a:schemeClr val="tx1"/>
                </a:solidFill>
                <a:effectLst/>
                <a:latin typeface="+mn-lt"/>
                <a:ea typeface="+mn-ea"/>
                <a:cs typeface="+mn-cs"/>
              </a:rPr>
              <a:t>. Tratto da National Centre for </a:t>
            </a:r>
            <a:r>
              <a:rPr lang="it-IT" sz="1200" kern="1200" dirty="0" err="1">
                <a:solidFill>
                  <a:schemeClr val="tx1"/>
                </a:solidFill>
                <a:effectLst/>
                <a:latin typeface="+mn-lt"/>
                <a:ea typeface="+mn-ea"/>
                <a:cs typeface="+mn-cs"/>
              </a:rPr>
              <a:t>Climate</a:t>
            </a:r>
            <a:r>
              <a:rPr lang="it-IT" sz="1200" kern="1200" dirty="0">
                <a:solidFill>
                  <a:schemeClr val="tx1"/>
                </a:solidFill>
                <a:effectLst/>
                <a:latin typeface="+mn-lt"/>
                <a:ea typeface="+mn-ea"/>
                <a:cs typeface="+mn-cs"/>
              </a:rPr>
              <a:t> Services: </a:t>
            </a:r>
            <a:r>
              <a:rPr lang="it-IT" sz="1200" kern="1200" dirty="0" err="1">
                <a:solidFill>
                  <a:schemeClr val="tx1"/>
                </a:solidFill>
                <a:effectLst/>
                <a:latin typeface="+mn-lt"/>
                <a:ea typeface="+mn-ea"/>
                <a:cs typeface="+mn-cs"/>
              </a:rPr>
              <a:t>https</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www.nccs.admin.ch</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nccs</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it</a:t>
            </a:r>
            <a:r>
              <a:rPr lang="it-IT" sz="1200" kern="1200" dirty="0">
                <a:solidFill>
                  <a:schemeClr val="tx1"/>
                </a:solidFill>
                <a:effectLst/>
                <a:latin typeface="+mn-lt"/>
                <a:ea typeface="+mn-ea"/>
                <a:cs typeface="+mn-cs"/>
              </a:rPr>
              <a:t>/home/cambiamenti-climatici-e-impatti/scenari-climatici-per-la-svizzera/comprendere-gli-scenari-</a:t>
            </a:r>
            <a:r>
              <a:rPr lang="it-IT" sz="1200" kern="1200" dirty="0" err="1">
                <a:solidFill>
                  <a:schemeClr val="tx1"/>
                </a:solidFill>
                <a:effectLst/>
                <a:latin typeface="+mn-lt"/>
                <a:ea typeface="+mn-ea"/>
                <a:cs typeface="+mn-cs"/>
              </a:rPr>
              <a:t>climatici.html</a:t>
            </a:r>
            <a:endParaRPr lang="en-IT"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NOAA. (n.d.). </a:t>
            </a:r>
            <a:r>
              <a:rPr lang="en-US" sz="1200" i="1" kern="1200" dirty="0">
                <a:solidFill>
                  <a:schemeClr val="tx1"/>
                </a:solidFill>
                <a:effectLst/>
                <a:latin typeface="+mn-lt"/>
                <a:ea typeface="+mn-ea"/>
                <a:cs typeface="+mn-cs"/>
              </a:rPr>
              <a:t>Global Climate Change Indicators: Human Influence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Tratto</a:t>
            </a:r>
            <a:r>
              <a:rPr lang="en-US" sz="1200" kern="1200" dirty="0">
                <a:solidFill>
                  <a:schemeClr val="tx1"/>
                </a:solidFill>
                <a:effectLst/>
                <a:latin typeface="+mn-lt"/>
                <a:ea typeface="+mn-ea"/>
                <a:cs typeface="+mn-cs"/>
              </a:rPr>
              <a:t> da National Centre for Environmental Information: https://</a:t>
            </a:r>
            <a:r>
              <a:rPr lang="en-US" sz="1200" kern="1200" dirty="0" err="1">
                <a:solidFill>
                  <a:schemeClr val="tx1"/>
                </a:solidFill>
                <a:effectLst/>
                <a:latin typeface="+mn-lt"/>
                <a:ea typeface="+mn-ea"/>
                <a:cs typeface="+mn-cs"/>
              </a:rPr>
              <a:t>www.ncdc.noaa.gov</a:t>
            </a:r>
            <a:r>
              <a:rPr lang="en-US" sz="1200" kern="1200" dirty="0">
                <a:solidFill>
                  <a:schemeClr val="tx1"/>
                </a:solidFill>
                <a:effectLst/>
                <a:latin typeface="+mn-lt"/>
                <a:ea typeface="+mn-ea"/>
                <a:cs typeface="+mn-cs"/>
              </a:rPr>
              <a:t>/monitoring-references/</a:t>
            </a:r>
            <a:r>
              <a:rPr lang="en-US" sz="1200" kern="1200" dirty="0" err="1">
                <a:solidFill>
                  <a:schemeClr val="tx1"/>
                </a:solidFill>
                <a:effectLst/>
                <a:latin typeface="+mn-lt"/>
                <a:ea typeface="+mn-ea"/>
                <a:cs typeface="+mn-cs"/>
              </a:rPr>
              <a:t>faq</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indicators.php#human-influence</a:t>
            </a:r>
            <a:endParaRPr lang="en-IT"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NOAA. (n.d.). </a:t>
            </a:r>
            <a:r>
              <a:rPr lang="en-US" sz="1200" i="1" kern="1200" dirty="0">
                <a:solidFill>
                  <a:schemeClr val="tx1"/>
                </a:solidFill>
                <a:effectLst/>
                <a:latin typeface="+mn-lt"/>
                <a:ea typeface="+mn-ea"/>
                <a:cs typeface="+mn-cs"/>
              </a:rPr>
              <a:t>Global Climate Change Indicators: Warming Climate</a:t>
            </a:r>
            <a:r>
              <a:rPr lang="en-US" sz="1200" kern="120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Tratto da National Centre for </a:t>
            </a:r>
            <a:r>
              <a:rPr lang="it-IT" sz="1200" kern="1200" dirty="0" err="1">
                <a:solidFill>
                  <a:schemeClr val="tx1"/>
                </a:solidFill>
                <a:effectLst/>
                <a:latin typeface="+mn-lt"/>
                <a:ea typeface="+mn-ea"/>
                <a:cs typeface="+mn-cs"/>
              </a:rPr>
              <a:t>Environmental</a:t>
            </a:r>
            <a:r>
              <a:rPr lang="it-IT" sz="1200" kern="1200" dirty="0">
                <a:solidFill>
                  <a:schemeClr val="tx1"/>
                </a:solidFill>
                <a:effectLst/>
                <a:latin typeface="+mn-lt"/>
                <a:ea typeface="+mn-ea"/>
                <a:cs typeface="+mn-cs"/>
              </a:rPr>
              <a:t> Information: </a:t>
            </a:r>
            <a:r>
              <a:rPr lang="it-IT" sz="1200" kern="1200" dirty="0" err="1">
                <a:solidFill>
                  <a:schemeClr val="tx1"/>
                </a:solidFill>
                <a:effectLst/>
                <a:latin typeface="+mn-lt"/>
                <a:ea typeface="+mn-ea"/>
                <a:cs typeface="+mn-cs"/>
              </a:rPr>
              <a:t>https</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www.ncdc.noaa.gov</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monitoring-references</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faq</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indicators.php</a:t>
            </a:r>
            <a:endParaRPr lang="en-IT"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NRC. (2006). Surface Temperature Reconstructions For the Last 2,000 Years. </a:t>
            </a:r>
            <a:r>
              <a:rPr lang="en-US" sz="1200" i="1" kern="1200" dirty="0">
                <a:solidFill>
                  <a:schemeClr val="tx1"/>
                </a:solidFill>
                <a:effectLst/>
                <a:latin typeface="+mn-lt"/>
                <a:ea typeface="+mn-ea"/>
                <a:cs typeface="+mn-cs"/>
              </a:rPr>
              <a:t>National Academy Press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Tratto</a:t>
            </a:r>
            <a:r>
              <a:rPr lang="en-US" sz="1200" kern="1200" dirty="0">
                <a:solidFill>
                  <a:schemeClr val="tx1"/>
                </a:solidFill>
                <a:effectLst/>
                <a:latin typeface="+mn-lt"/>
                <a:ea typeface="+mn-ea"/>
                <a:cs typeface="+mn-cs"/>
              </a:rPr>
              <a:t> da National Academy Press: http://</a:t>
            </a:r>
            <a:r>
              <a:rPr lang="en-US" sz="1200" kern="1200" dirty="0" err="1">
                <a:solidFill>
                  <a:schemeClr val="tx1"/>
                </a:solidFill>
                <a:effectLst/>
                <a:latin typeface="+mn-lt"/>
                <a:ea typeface="+mn-ea"/>
                <a:cs typeface="+mn-cs"/>
              </a:rPr>
              <a:t>earthobservatory.nasa.gov</a:t>
            </a:r>
            <a:r>
              <a:rPr lang="en-US" sz="1200" kern="1200" dirty="0">
                <a:solidFill>
                  <a:schemeClr val="tx1"/>
                </a:solidFill>
                <a:effectLst/>
                <a:latin typeface="+mn-lt"/>
                <a:ea typeface="+mn-ea"/>
                <a:cs typeface="+mn-cs"/>
              </a:rPr>
              <a:t>/Features/</a:t>
            </a:r>
            <a:r>
              <a:rPr lang="en-US" sz="1200" kern="1200" dirty="0" err="1">
                <a:solidFill>
                  <a:schemeClr val="tx1"/>
                </a:solidFill>
                <a:effectLst/>
                <a:latin typeface="+mn-lt"/>
                <a:ea typeface="+mn-ea"/>
                <a:cs typeface="+mn-cs"/>
              </a:rPr>
              <a:t>GlobalWarming</a:t>
            </a:r>
            <a:r>
              <a:rPr lang="en-US" sz="1200" kern="1200" dirty="0">
                <a:solidFill>
                  <a:schemeClr val="tx1"/>
                </a:solidFill>
                <a:effectLst/>
                <a:latin typeface="+mn-lt"/>
                <a:ea typeface="+mn-ea"/>
                <a:cs typeface="+mn-cs"/>
              </a:rPr>
              <a:t>/page3.php</a:t>
            </a:r>
            <a:endParaRPr lang="en-IT"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NSF-ICF. (n.d.). </a:t>
            </a:r>
            <a:r>
              <a:rPr lang="en-US" sz="1200" i="1" kern="1200" dirty="0">
                <a:solidFill>
                  <a:schemeClr val="tx1"/>
                </a:solidFill>
                <a:effectLst/>
                <a:latin typeface="+mn-lt"/>
                <a:ea typeface="+mn-ea"/>
                <a:cs typeface="+mn-cs"/>
              </a:rPr>
              <a:t>About NSF-ICF </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Tratto</a:t>
            </a:r>
            <a:r>
              <a:rPr lang="en-US" sz="1200" kern="1200" dirty="0">
                <a:solidFill>
                  <a:schemeClr val="tx1"/>
                </a:solidFill>
                <a:effectLst/>
                <a:latin typeface="+mn-lt"/>
                <a:ea typeface="+mn-ea"/>
                <a:cs typeface="+mn-cs"/>
              </a:rPr>
              <a:t> da National Science Foundation: Ice Core Facility: https://</a:t>
            </a:r>
            <a:r>
              <a:rPr lang="en-US" sz="1200" kern="1200" dirty="0" err="1">
                <a:solidFill>
                  <a:schemeClr val="tx1"/>
                </a:solidFill>
                <a:effectLst/>
                <a:latin typeface="+mn-lt"/>
                <a:ea typeface="+mn-ea"/>
                <a:cs typeface="+mn-cs"/>
              </a:rPr>
              <a:t>icecores.org</a:t>
            </a:r>
            <a:r>
              <a:rPr lang="en-US" sz="1200" kern="1200" dirty="0">
                <a:solidFill>
                  <a:schemeClr val="tx1"/>
                </a:solidFill>
                <a:effectLst/>
                <a:latin typeface="+mn-lt"/>
                <a:ea typeface="+mn-ea"/>
                <a:cs typeface="+mn-cs"/>
              </a:rPr>
              <a:t>/about</a:t>
            </a:r>
            <a:endParaRPr lang="en-IT"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OECD. (n.d.). </a:t>
            </a:r>
            <a:r>
              <a:rPr lang="en-US" sz="1200" i="1" kern="1200" dirty="0">
                <a:solidFill>
                  <a:schemeClr val="tx1"/>
                </a:solidFill>
                <a:effectLst/>
                <a:latin typeface="+mn-lt"/>
                <a:ea typeface="+mn-ea"/>
                <a:cs typeface="+mn-cs"/>
              </a:rPr>
              <a:t>Carbon Dioxide (CO2)</a:t>
            </a:r>
            <a:r>
              <a:rPr lang="en-US" sz="1200" kern="120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Tratto da OECD: </a:t>
            </a:r>
            <a:r>
              <a:rPr lang="it-IT" sz="1200" kern="1200" dirty="0" err="1">
                <a:solidFill>
                  <a:schemeClr val="tx1"/>
                </a:solidFill>
                <a:effectLst/>
                <a:latin typeface="+mn-lt"/>
                <a:ea typeface="+mn-ea"/>
                <a:cs typeface="+mn-cs"/>
              </a:rPr>
              <a:t>Glossary</a:t>
            </a:r>
            <a:r>
              <a:rPr lang="it-IT" sz="1200" kern="1200" dirty="0">
                <a:solidFill>
                  <a:schemeClr val="tx1"/>
                </a:solidFill>
                <a:effectLst/>
                <a:latin typeface="+mn-lt"/>
                <a:ea typeface="+mn-ea"/>
                <a:cs typeface="+mn-cs"/>
              </a:rPr>
              <a:t> of Statistical </a:t>
            </a:r>
            <a:r>
              <a:rPr lang="it-IT" sz="1200" kern="1200" dirty="0" err="1">
                <a:solidFill>
                  <a:schemeClr val="tx1"/>
                </a:solidFill>
                <a:effectLst/>
                <a:latin typeface="+mn-lt"/>
                <a:ea typeface="+mn-ea"/>
                <a:cs typeface="+mn-cs"/>
              </a:rPr>
              <a:t>Terms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https</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stats.oecd.org</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glossary</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detail.asp?ID</a:t>
            </a:r>
            <a:r>
              <a:rPr lang="it-IT" sz="1200" kern="1200" dirty="0">
                <a:solidFill>
                  <a:schemeClr val="tx1"/>
                </a:solidFill>
                <a:effectLst/>
                <a:latin typeface="+mn-lt"/>
                <a:ea typeface="+mn-ea"/>
                <a:cs typeface="+mn-cs"/>
              </a:rPr>
              <a:t>=284</a:t>
            </a:r>
            <a:endParaRPr lang="en-IT" sz="1200" kern="1200" dirty="0">
              <a:solidFill>
                <a:schemeClr val="tx1"/>
              </a:solidFill>
              <a:effectLst/>
              <a:latin typeface="+mn-lt"/>
              <a:ea typeface="+mn-ea"/>
              <a:cs typeface="+mn-cs"/>
            </a:endParaRPr>
          </a:p>
          <a:p>
            <a:pPr lvl="0"/>
            <a:r>
              <a:rPr lang="it-IT" sz="1200" kern="1200" dirty="0">
                <a:solidFill>
                  <a:schemeClr val="tx1"/>
                </a:solidFill>
                <a:effectLst/>
                <a:latin typeface="+mn-lt"/>
                <a:ea typeface="+mn-ea"/>
                <a:cs typeface="+mn-cs"/>
              </a:rPr>
              <a:t>Parlamento Europeo. (2018). </a:t>
            </a:r>
            <a:r>
              <a:rPr lang="it-IT" sz="1200" i="1" kern="1200" dirty="0">
                <a:solidFill>
                  <a:schemeClr val="tx1"/>
                </a:solidFill>
                <a:effectLst/>
                <a:latin typeface="+mn-lt"/>
                <a:ea typeface="+mn-ea"/>
                <a:cs typeface="+mn-cs"/>
              </a:rPr>
              <a:t>Emissioni di gas serra nell'UE per paese e settore: </a:t>
            </a:r>
            <a:r>
              <a:rPr lang="it-IT" sz="1200" i="1" kern="1200" dirty="0" err="1">
                <a:solidFill>
                  <a:schemeClr val="tx1"/>
                </a:solidFill>
                <a:effectLst/>
                <a:latin typeface="+mn-lt"/>
                <a:ea typeface="+mn-ea"/>
                <a:cs typeface="+mn-cs"/>
              </a:rPr>
              <a:t>Infografica</a:t>
            </a:r>
            <a:r>
              <a:rPr lang="it-IT" sz="1200" i="1" kern="120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 Tratto da Parlamento Europeo: Attualità : </a:t>
            </a:r>
            <a:r>
              <a:rPr lang="it-IT" sz="1200" kern="1200" dirty="0" err="1">
                <a:solidFill>
                  <a:schemeClr val="tx1"/>
                </a:solidFill>
                <a:effectLst/>
                <a:latin typeface="+mn-lt"/>
                <a:ea typeface="+mn-ea"/>
                <a:cs typeface="+mn-cs"/>
              </a:rPr>
              <a:t>https</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www.europarl.europa.eu</a:t>
            </a:r>
            <a:r>
              <a:rPr lang="it-IT" sz="1200" kern="1200" dirty="0">
                <a:solidFill>
                  <a:schemeClr val="tx1"/>
                </a:solidFill>
                <a:effectLst/>
                <a:latin typeface="+mn-lt"/>
                <a:ea typeface="+mn-ea"/>
                <a:cs typeface="+mn-cs"/>
              </a:rPr>
              <a:t>/news/</a:t>
            </a:r>
            <a:r>
              <a:rPr lang="it-IT" sz="1200" kern="1200" dirty="0" err="1">
                <a:solidFill>
                  <a:schemeClr val="tx1"/>
                </a:solidFill>
                <a:effectLst/>
                <a:latin typeface="+mn-lt"/>
                <a:ea typeface="+mn-ea"/>
                <a:cs typeface="+mn-cs"/>
              </a:rPr>
              <a:t>it</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headlines</a:t>
            </a:r>
            <a:r>
              <a:rPr lang="it-IT" sz="1200" kern="1200" dirty="0">
                <a:solidFill>
                  <a:schemeClr val="tx1"/>
                </a:solidFill>
                <a:effectLst/>
                <a:latin typeface="+mn-lt"/>
                <a:ea typeface="+mn-ea"/>
                <a:cs typeface="+mn-cs"/>
              </a:rPr>
              <a:t>/society/20180301STO98928/emissioni-di-gas-serra-per-paese-e-settore-</a:t>
            </a:r>
            <a:r>
              <a:rPr lang="it-IT" sz="1200" kern="1200" dirty="0" err="1">
                <a:solidFill>
                  <a:schemeClr val="tx1"/>
                </a:solidFill>
                <a:effectLst/>
                <a:latin typeface="+mn-lt"/>
                <a:ea typeface="+mn-ea"/>
                <a:cs typeface="+mn-cs"/>
              </a:rPr>
              <a:t>infografica</a:t>
            </a:r>
            <a:endParaRPr lang="en-IT" sz="1200" kern="1200" dirty="0">
              <a:solidFill>
                <a:schemeClr val="tx1"/>
              </a:solidFill>
              <a:effectLst/>
              <a:latin typeface="+mn-lt"/>
              <a:ea typeface="+mn-ea"/>
              <a:cs typeface="+mn-cs"/>
            </a:endParaRPr>
          </a:p>
          <a:p>
            <a:pPr lvl="0"/>
            <a:r>
              <a:rPr lang="it-IT" sz="1200" kern="1200" dirty="0">
                <a:solidFill>
                  <a:schemeClr val="tx1"/>
                </a:solidFill>
                <a:effectLst/>
                <a:latin typeface="+mn-lt"/>
                <a:ea typeface="+mn-ea"/>
                <a:cs typeface="+mn-cs"/>
              </a:rPr>
              <a:t>Scienze, l. (2019, Luglio). </a:t>
            </a:r>
            <a:r>
              <a:rPr lang="it-IT" sz="1200" i="1" kern="1200" dirty="0">
                <a:solidFill>
                  <a:schemeClr val="tx1"/>
                </a:solidFill>
                <a:effectLst/>
                <a:latin typeface="+mn-lt"/>
                <a:ea typeface="+mn-ea"/>
                <a:cs typeface="+mn-cs"/>
              </a:rPr>
              <a:t>La differenza tra i cambiamenti climatici di ieri e di oggi</a:t>
            </a:r>
            <a:r>
              <a:rPr lang="it-IT" sz="1200" kern="1200" dirty="0">
                <a:solidFill>
                  <a:schemeClr val="tx1"/>
                </a:solidFill>
                <a:effectLst/>
                <a:latin typeface="+mn-lt"/>
                <a:ea typeface="+mn-ea"/>
                <a:cs typeface="+mn-cs"/>
              </a:rPr>
              <a:t>. Tratto da le Scienze: </a:t>
            </a:r>
            <a:r>
              <a:rPr lang="it-IT" sz="1200" kern="1200" dirty="0" err="1">
                <a:solidFill>
                  <a:schemeClr val="tx1"/>
                </a:solidFill>
                <a:effectLst/>
                <a:latin typeface="+mn-lt"/>
                <a:ea typeface="+mn-ea"/>
                <a:cs typeface="+mn-cs"/>
              </a:rPr>
              <a:t>https</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www.lescienze.it</a:t>
            </a:r>
            <a:r>
              <a:rPr lang="it-IT" sz="1200" kern="1200" dirty="0">
                <a:solidFill>
                  <a:schemeClr val="tx1"/>
                </a:solidFill>
                <a:effectLst/>
                <a:latin typeface="+mn-lt"/>
                <a:ea typeface="+mn-ea"/>
                <a:cs typeface="+mn-cs"/>
              </a:rPr>
              <a:t>/news/2019/07/25/news/eventi_climatici_ultimi_2000_anni-4490585/?</a:t>
            </a:r>
            <a:r>
              <a:rPr lang="it-IT" sz="1200" kern="1200" dirty="0" err="1">
                <a:solidFill>
                  <a:schemeClr val="tx1"/>
                </a:solidFill>
                <a:effectLst/>
                <a:latin typeface="+mn-lt"/>
                <a:ea typeface="+mn-ea"/>
                <a:cs typeface="+mn-cs"/>
              </a:rPr>
              <a:t>refresh_ce</a:t>
            </a:r>
            <a:endParaRPr lang="en-IT" sz="1200" kern="1200" dirty="0">
              <a:solidFill>
                <a:schemeClr val="tx1"/>
              </a:solidFill>
              <a:effectLst/>
              <a:latin typeface="+mn-lt"/>
              <a:ea typeface="+mn-ea"/>
              <a:cs typeface="+mn-cs"/>
            </a:endParaRPr>
          </a:p>
          <a:p>
            <a:pPr lvl="0"/>
            <a:r>
              <a:rPr lang="it-IT" sz="1200" kern="1200" dirty="0">
                <a:solidFill>
                  <a:schemeClr val="tx1"/>
                </a:solidFill>
                <a:effectLst/>
                <a:latin typeface="+mn-lt"/>
                <a:ea typeface="+mn-ea"/>
                <a:cs typeface="+mn-cs"/>
              </a:rPr>
              <a:t>Treccani. (</a:t>
            </a:r>
            <a:r>
              <a:rPr lang="it-IT" sz="1200" kern="1200" dirty="0" err="1">
                <a:solidFill>
                  <a:schemeClr val="tx1"/>
                </a:solidFill>
                <a:effectLst/>
                <a:latin typeface="+mn-lt"/>
                <a:ea typeface="+mn-ea"/>
                <a:cs typeface="+mn-cs"/>
              </a:rPr>
              <a:t>n.d.</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carbonica, anidride</a:t>
            </a:r>
            <a:r>
              <a:rPr lang="it-IT" sz="1200" kern="1200" dirty="0">
                <a:solidFill>
                  <a:schemeClr val="tx1"/>
                </a:solidFill>
                <a:effectLst/>
                <a:latin typeface="+mn-lt"/>
                <a:ea typeface="+mn-ea"/>
                <a:cs typeface="+mn-cs"/>
              </a:rPr>
              <a:t>. Tratto da Treccani: http://</a:t>
            </a:r>
            <a:r>
              <a:rPr lang="it-IT" sz="1200" kern="1200" dirty="0" err="1">
                <a:solidFill>
                  <a:schemeClr val="tx1"/>
                </a:solidFill>
                <a:effectLst/>
                <a:latin typeface="+mn-lt"/>
                <a:ea typeface="+mn-ea"/>
                <a:cs typeface="+mn-cs"/>
              </a:rPr>
              <a:t>www.treccani.it</a:t>
            </a:r>
            <a:r>
              <a:rPr lang="it-IT" sz="1200" kern="1200" dirty="0">
                <a:solidFill>
                  <a:schemeClr val="tx1"/>
                </a:solidFill>
                <a:effectLst/>
                <a:latin typeface="+mn-lt"/>
                <a:ea typeface="+mn-ea"/>
                <a:cs typeface="+mn-cs"/>
              </a:rPr>
              <a:t>/enciclopedia/anidride-carbonica/</a:t>
            </a:r>
            <a:endParaRPr lang="en-IT"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UCAR. (n.d.). </a:t>
            </a:r>
            <a:r>
              <a:rPr lang="en-US" sz="1200" i="1" kern="1200" dirty="0">
                <a:solidFill>
                  <a:schemeClr val="tx1"/>
                </a:solidFill>
                <a:effectLst/>
                <a:latin typeface="+mn-lt"/>
                <a:ea typeface="+mn-ea"/>
                <a:cs typeface="+mn-cs"/>
              </a:rPr>
              <a:t>Living in the Greenhouse!: Cycles of the Earth: The Carbon Cycle</a:t>
            </a:r>
            <a:r>
              <a:rPr lang="en-US" sz="1200" kern="120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Tratto da </a:t>
            </a:r>
            <a:r>
              <a:rPr lang="it-IT" sz="1200" kern="1200" dirty="0" err="1">
                <a:solidFill>
                  <a:schemeClr val="tx1"/>
                </a:solidFill>
                <a:effectLst/>
                <a:latin typeface="+mn-lt"/>
                <a:ea typeface="+mn-ea"/>
                <a:cs typeface="+mn-cs"/>
              </a:rPr>
              <a:t>Kid's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Crossing</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https</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eo.ucar.edu</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kids</a:t>
            </a:r>
            <a:r>
              <a:rPr lang="it-IT" sz="1200" kern="1200" dirty="0">
                <a:solidFill>
                  <a:schemeClr val="tx1"/>
                </a:solidFill>
                <a:effectLst/>
                <a:latin typeface="+mn-lt"/>
                <a:ea typeface="+mn-ea"/>
                <a:cs typeface="+mn-cs"/>
              </a:rPr>
              <a:t>/green/cycles6.htm</a:t>
            </a:r>
            <a:endParaRPr lang="en-IT"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UCAR. (n.d.). </a:t>
            </a:r>
            <a:r>
              <a:rPr lang="en-US" sz="1200" i="1" kern="1200" dirty="0">
                <a:solidFill>
                  <a:schemeClr val="tx1"/>
                </a:solidFill>
                <a:effectLst/>
                <a:latin typeface="+mn-lt"/>
                <a:ea typeface="+mn-ea"/>
                <a:cs typeface="+mn-cs"/>
              </a:rPr>
              <a:t>Living in the Greenhouse!: The Warming Greenhouse.</a:t>
            </a:r>
            <a:r>
              <a:rPr lang="en-US" sz="1200" kern="120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Tratto da </a:t>
            </a:r>
            <a:r>
              <a:rPr lang="it-IT" sz="1200" kern="1200" dirty="0" err="1">
                <a:solidFill>
                  <a:schemeClr val="tx1"/>
                </a:solidFill>
                <a:effectLst/>
                <a:latin typeface="+mn-lt"/>
                <a:ea typeface="+mn-ea"/>
                <a:cs typeface="+mn-cs"/>
              </a:rPr>
              <a:t>Kid's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Crossing</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https</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eo.ucar.edu</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kids</a:t>
            </a:r>
            <a:r>
              <a:rPr lang="it-IT" sz="1200" kern="1200" dirty="0">
                <a:solidFill>
                  <a:schemeClr val="tx1"/>
                </a:solidFill>
                <a:effectLst/>
                <a:latin typeface="+mn-lt"/>
                <a:ea typeface="+mn-ea"/>
                <a:cs typeface="+mn-cs"/>
              </a:rPr>
              <a:t>/green/warming1.htm</a:t>
            </a:r>
            <a:endParaRPr lang="en-IT" sz="1200" kern="1200" dirty="0">
              <a:solidFill>
                <a:schemeClr val="tx1"/>
              </a:solidFill>
              <a:effectLst/>
              <a:latin typeface="+mn-lt"/>
              <a:ea typeface="+mn-ea"/>
              <a:cs typeface="+mn-cs"/>
            </a:endParaRPr>
          </a:p>
          <a:p>
            <a:pPr lvl="0"/>
            <a:r>
              <a:rPr lang="it-IT" sz="1200" kern="1200" dirty="0">
                <a:solidFill>
                  <a:schemeClr val="tx1"/>
                </a:solidFill>
                <a:effectLst/>
                <a:latin typeface="+mn-lt"/>
                <a:ea typeface="+mn-ea"/>
                <a:cs typeface="+mn-cs"/>
              </a:rPr>
              <a:t>UFAM. (2015). </a:t>
            </a:r>
            <a:r>
              <a:rPr lang="it-IT" sz="1200" i="1" kern="1200" dirty="0">
                <a:solidFill>
                  <a:schemeClr val="tx1"/>
                </a:solidFill>
                <a:effectLst/>
                <a:latin typeface="+mn-lt"/>
                <a:ea typeface="+mn-ea"/>
                <a:cs typeface="+mn-cs"/>
              </a:rPr>
              <a:t>Gas serra di origine antropica.</a:t>
            </a:r>
            <a:r>
              <a:rPr lang="it-IT" sz="1200" kern="1200" dirty="0">
                <a:solidFill>
                  <a:schemeClr val="tx1"/>
                </a:solidFill>
                <a:effectLst/>
                <a:latin typeface="+mn-lt"/>
                <a:ea typeface="+mn-ea"/>
                <a:cs typeface="+mn-cs"/>
              </a:rPr>
              <a:t> Tratto da Ufficio federale dell’ambiente: </a:t>
            </a:r>
            <a:r>
              <a:rPr lang="it-IT" sz="1200" kern="1200" dirty="0" err="1">
                <a:solidFill>
                  <a:schemeClr val="tx1"/>
                </a:solidFill>
                <a:effectLst/>
                <a:latin typeface="+mn-lt"/>
                <a:ea typeface="+mn-ea"/>
                <a:cs typeface="+mn-cs"/>
              </a:rPr>
              <a:t>https</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www.bafu.admin.ch</a:t>
            </a:r>
            <a:r>
              <a:rPr lang="it-IT" sz="1200" kern="1200" dirty="0">
                <a:solidFill>
                  <a:schemeClr val="tx1"/>
                </a:solidFill>
                <a:effectLst/>
                <a:latin typeface="+mn-lt"/>
                <a:ea typeface="+mn-ea"/>
                <a:cs typeface="+mn-cs"/>
              </a:rPr>
              <a:t>/dam/</a:t>
            </a:r>
            <a:r>
              <a:rPr lang="it-IT" sz="1200" kern="1200" dirty="0" err="1">
                <a:solidFill>
                  <a:schemeClr val="tx1"/>
                </a:solidFill>
                <a:effectLst/>
                <a:latin typeface="+mn-lt"/>
                <a:ea typeface="+mn-ea"/>
                <a:cs typeface="+mn-cs"/>
              </a:rPr>
              <a:t>bafu</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it</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dokumente</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klima</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fachinfo-daten</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vom_menschen_verursachtetreibhausgase.pdf.download.pdf</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tabella_dei_gas_aeffettoserradiorigineantropica.pdf</a:t>
            </a:r>
            <a:endParaRPr lang="en-IT" sz="1200" kern="1200" dirty="0">
              <a:solidFill>
                <a:schemeClr val="tx1"/>
              </a:solidFill>
              <a:effectLst/>
              <a:latin typeface="+mn-lt"/>
              <a:ea typeface="+mn-ea"/>
              <a:cs typeface="+mn-cs"/>
            </a:endParaRPr>
          </a:p>
          <a:p>
            <a:pPr lvl="0"/>
            <a:r>
              <a:rPr lang="it-IT" sz="1200" kern="1200" dirty="0">
                <a:solidFill>
                  <a:schemeClr val="tx1"/>
                </a:solidFill>
                <a:effectLst/>
                <a:latin typeface="+mn-lt"/>
                <a:ea typeface="+mn-ea"/>
                <a:cs typeface="+mn-cs"/>
              </a:rPr>
              <a:t>UFAM. (</a:t>
            </a:r>
            <a:r>
              <a:rPr lang="it-IT" sz="1200" kern="1200" dirty="0" err="1">
                <a:solidFill>
                  <a:schemeClr val="tx1"/>
                </a:solidFill>
                <a:effectLst/>
                <a:latin typeface="+mn-lt"/>
                <a:ea typeface="+mn-ea"/>
                <a:cs typeface="+mn-cs"/>
              </a:rPr>
              <a:t>n.d.</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Inventario dei gas serra.</a:t>
            </a:r>
            <a:r>
              <a:rPr lang="it-IT" sz="1200" kern="1200" dirty="0">
                <a:solidFill>
                  <a:schemeClr val="tx1"/>
                </a:solidFill>
                <a:effectLst/>
                <a:latin typeface="+mn-lt"/>
                <a:ea typeface="+mn-ea"/>
                <a:cs typeface="+mn-cs"/>
              </a:rPr>
              <a:t> Tratto da Ufficio Federale Dell'Ambiente : </a:t>
            </a:r>
            <a:r>
              <a:rPr lang="it-IT" sz="1200" kern="1200" dirty="0" err="1">
                <a:solidFill>
                  <a:schemeClr val="tx1"/>
                </a:solidFill>
                <a:effectLst/>
                <a:latin typeface="+mn-lt"/>
                <a:ea typeface="+mn-ea"/>
                <a:cs typeface="+mn-cs"/>
              </a:rPr>
              <a:t>https</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www.bafu.admin.ch</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bafu</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it</a:t>
            </a:r>
            <a:r>
              <a:rPr lang="it-IT" sz="1200" kern="1200" dirty="0">
                <a:solidFill>
                  <a:schemeClr val="tx1"/>
                </a:solidFill>
                <a:effectLst/>
                <a:latin typeface="+mn-lt"/>
                <a:ea typeface="+mn-ea"/>
                <a:cs typeface="+mn-cs"/>
              </a:rPr>
              <a:t>/home/temi/clima/dati-indicatori-carte/dati/inventario-dei-gas-</a:t>
            </a:r>
            <a:r>
              <a:rPr lang="it-IT" sz="1200" kern="1200" dirty="0" err="1">
                <a:solidFill>
                  <a:schemeClr val="tx1"/>
                </a:solidFill>
                <a:effectLst/>
                <a:latin typeface="+mn-lt"/>
                <a:ea typeface="+mn-ea"/>
                <a:cs typeface="+mn-cs"/>
              </a:rPr>
              <a:t>serra.html</a:t>
            </a:r>
            <a:endParaRPr lang="en-IT"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4346567-3369-0C4A-A16B-491FA808C044}" type="slidenum">
              <a:rPr lang="en-CH" smtClean="0"/>
              <a:t>16</a:t>
            </a:fld>
            <a:endParaRPr lang="en-CH"/>
          </a:p>
        </p:txBody>
      </p:sp>
    </p:spTree>
    <p:extLst>
      <p:ext uri="{BB962C8B-B14F-4D97-AF65-F5344CB8AC3E}">
        <p14:creationId xmlns:p14="http://schemas.microsoft.com/office/powerpoint/2010/main" val="2588838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b="0" dirty="0">
                <a:latin typeface="+mn-lt"/>
              </a:rPr>
              <a:t>In </a:t>
            </a:r>
            <a:r>
              <a:rPr lang="en-GB" b="0" dirty="0" err="1">
                <a:latin typeface="+mn-lt"/>
              </a:rPr>
              <a:t>questa</a:t>
            </a:r>
            <a:r>
              <a:rPr lang="en-GB" b="0" dirty="0">
                <a:latin typeface="+mn-lt"/>
              </a:rPr>
              <a:t> </a:t>
            </a:r>
            <a:r>
              <a:rPr lang="en-GB" b="0" dirty="0" err="1">
                <a:latin typeface="+mn-lt"/>
              </a:rPr>
              <a:t>lezione</a:t>
            </a:r>
            <a:r>
              <a:rPr lang="en-GB" b="0" dirty="0">
                <a:latin typeface="+mn-lt"/>
              </a:rPr>
              <a:t> </a:t>
            </a:r>
            <a:r>
              <a:rPr lang="en-GB" b="0" dirty="0" err="1">
                <a:latin typeface="+mn-lt"/>
              </a:rPr>
              <a:t>tratteremo</a:t>
            </a:r>
            <a:r>
              <a:rPr lang="en-GB" b="0" dirty="0">
                <a:latin typeface="+mn-lt"/>
              </a:rPr>
              <a:t> come fa </a:t>
            </a:r>
            <a:r>
              <a:rPr lang="en-GB" b="0" dirty="0" err="1">
                <a:latin typeface="+mn-lt"/>
              </a:rPr>
              <a:t>l’anidride</a:t>
            </a:r>
            <a:r>
              <a:rPr lang="en-GB" b="0" dirty="0">
                <a:latin typeface="+mn-lt"/>
              </a:rPr>
              <a:t> </a:t>
            </a:r>
            <a:r>
              <a:rPr lang="en-GB" b="0" dirty="0" err="1">
                <a:latin typeface="+mn-lt"/>
              </a:rPr>
              <a:t>carbonica</a:t>
            </a:r>
            <a:r>
              <a:rPr lang="en-GB" b="0" dirty="0">
                <a:latin typeface="+mn-lt"/>
              </a:rPr>
              <a:t> ad </a:t>
            </a:r>
            <a:r>
              <a:rPr lang="en-GB" b="0" dirty="0" err="1">
                <a:latin typeface="+mn-lt"/>
              </a:rPr>
              <a:t>influenzare</a:t>
            </a:r>
            <a:r>
              <a:rPr lang="en-GB" b="0" dirty="0">
                <a:latin typeface="+mn-lt"/>
              </a:rPr>
              <a:t> la </a:t>
            </a:r>
            <a:r>
              <a:rPr lang="en-GB" b="0" dirty="0" err="1">
                <a:latin typeface="+mn-lt"/>
              </a:rPr>
              <a:t>temperatura</a:t>
            </a:r>
            <a:r>
              <a:rPr lang="en-GB" b="0" dirty="0">
                <a:latin typeface="+mn-lt"/>
              </a:rPr>
              <a:t> </a:t>
            </a:r>
            <a:r>
              <a:rPr lang="en-GB" b="0" dirty="0" err="1">
                <a:latin typeface="+mn-lt"/>
              </a:rPr>
              <a:t>terrestre</a:t>
            </a:r>
            <a:r>
              <a:rPr lang="en-GB" b="0" dirty="0">
                <a:latin typeface="+mn-lt"/>
              </a:rPr>
              <a:t>; </a:t>
            </a:r>
            <a:r>
              <a:rPr lang="en-GB" b="0" dirty="0" err="1">
                <a:latin typeface="+mn-lt"/>
              </a:rPr>
              <a:t>tratteremo</a:t>
            </a:r>
            <a:r>
              <a:rPr lang="en-GB" b="0" dirty="0">
                <a:latin typeface="+mn-lt"/>
              </a:rPr>
              <a:t> </a:t>
            </a:r>
            <a:r>
              <a:rPr lang="en-GB" b="0" dirty="0" err="1">
                <a:latin typeface="+mn-lt"/>
              </a:rPr>
              <a:t>l’effetto</a:t>
            </a:r>
            <a:r>
              <a:rPr lang="en-GB" b="0" dirty="0">
                <a:latin typeface="+mn-lt"/>
              </a:rPr>
              <a:t> serra; la </a:t>
            </a:r>
            <a:r>
              <a:rPr lang="en-GB" b="0" dirty="0" err="1">
                <a:latin typeface="+mn-lt"/>
              </a:rPr>
              <a:t>relazione</a:t>
            </a:r>
            <a:r>
              <a:rPr lang="en-GB" b="0" dirty="0">
                <a:latin typeface="+mn-lt"/>
              </a:rPr>
              <a:t> </a:t>
            </a:r>
            <a:r>
              <a:rPr lang="en-GB" b="0" dirty="0" err="1">
                <a:latin typeface="+mn-lt"/>
              </a:rPr>
              <a:t>tra</a:t>
            </a:r>
            <a:r>
              <a:rPr lang="en-GB" b="0" dirty="0">
                <a:latin typeface="+mn-lt"/>
              </a:rPr>
              <a:t> </a:t>
            </a:r>
            <a:r>
              <a:rPr lang="en-GB" b="0" dirty="0" err="1">
                <a:latin typeface="+mn-lt"/>
              </a:rPr>
              <a:t>i</a:t>
            </a:r>
            <a:r>
              <a:rPr lang="en-GB" b="0" dirty="0">
                <a:latin typeface="+mn-lt"/>
              </a:rPr>
              <a:t> gas serra e </a:t>
            </a:r>
            <a:r>
              <a:rPr lang="en-GB" b="0" dirty="0" err="1">
                <a:latin typeface="+mn-lt"/>
              </a:rPr>
              <a:t>i</a:t>
            </a:r>
            <a:r>
              <a:rPr lang="en-GB" b="0" dirty="0">
                <a:latin typeface="+mn-lt"/>
              </a:rPr>
              <a:t> </a:t>
            </a:r>
            <a:r>
              <a:rPr lang="en-GB" b="0" dirty="0" err="1">
                <a:latin typeface="+mn-lt"/>
              </a:rPr>
              <a:t>cambiamenti</a:t>
            </a:r>
            <a:r>
              <a:rPr lang="en-GB" b="0" dirty="0">
                <a:latin typeface="+mn-lt"/>
              </a:rPr>
              <a:t> </a:t>
            </a:r>
            <a:r>
              <a:rPr lang="en-GB" b="0" dirty="0" err="1">
                <a:latin typeface="+mn-lt"/>
              </a:rPr>
              <a:t>climatici</a:t>
            </a:r>
            <a:r>
              <a:rPr lang="en-GB" b="0" dirty="0">
                <a:latin typeface="+mn-lt"/>
              </a:rPr>
              <a:t>, e </a:t>
            </a:r>
            <a:r>
              <a:rPr lang="en-GB" b="0" dirty="0" err="1">
                <a:latin typeface="+mn-lt"/>
              </a:rPr>
              <a:t>quali</a:t>
            </a:r>
            <a:r>
              <a:rPr lang="en-GB" b="0" dirty="0">
                <a:latin typeface="+mn-lt"/>
              </a:rPr>
              <a:t> </a:t>
            </a:r>
            <a:r>
              <a:rPr lang="en-GB" b="0" dirty="0" err="1">
                <a:latin typeface="+mn-lt"/>
              </a:rPr>
              <a:t>settori</a:t>
            </a:r>
            <a:r>
              <a:rPr lang="en-GB" b="0" dirty="0">
                <a:latin typeface="+mn-lt"/>
              </a:rPr>
              <a:t> economici </a:t>
            </a:r>
            <a:r>
              <a:rPr lang="en-GB" b="0" dirty="0" err="1">
                <a:latin typeface="+mn-lt"/>
              </a:rPr>
              <a:t>contribuiscono</a:t>
            </a:r>
            <a:r>
              <a:rPr lang="en-GB" b="0" dirty="0">
                <a:latin typeface="+mn-lt"/>
              </a:rPr>
              <a:t> </a:t>
            </a:r>
            <a:r>
              <a:rPr lang="en-GB" b="0" dirty="0" err="1">
                <a:latin typeface="+mn-lt"/>
              </a:rPr>
              <a:t>alla</a:t>
            </a:r>
            <a:r>
              <a:rPr lang="en-GB" b="0" dirty="0">
                <a:latin typeface="+mn-lt"/>
              </a:rPr>
              <a:t> </a:t>
            </a:r>
            <a:r>
              <a:rPr lang="en-GB" b="0" dirty="0" err="1">
                <a:latin typeface="+mn-lt"/>
              </a:rPr>
              <a:t>produzione</a:t>
            </a:r>
            <a:r>
              <a:rPr lang="en-GB" b="0" dirty="0">
                <a:latin typeface="+mn-lt"/>
              </a:rPr>
              <a:t> </a:t>
            </a:r>
            <a:r>
              <a:rPr lang="en-GB" b="0" dirty="0" err="1">
                <a:latin typeface="+mn-lt"/>
              </a:rPr>
              <a:t>dei</a:t>
            </a:r>
            <a:r>
              <a:rPr lang="en-GB" b="0" dirty="0">
                <a:latin typeface="+mn-lt"/>
              </a:rPr>
              <a:t> gas serra e </a:t>
            </a:r>
            <a:r>
              <a:rPr lang="en-GB" b="0" dirty="0" err="1">
                <a:latin typeface="+mn-lt"/>
              </a:rPr>
              <a:t>quindi</a:t>
            </a:r>
            <a:r>
              <a:rPr lang="en-GB" b="0" dirty="0">
                <a:latin typeface="+mn-lt"/>
              </a:rPr>
              <a:t> ai </a:t>
            </a:r>
            <a:r>
              <a:rPr lang="en-GB" b="0" dirty="0" err="1">
                <a:latin typeface="+mn-lt"/>
              </a:rPr>
              <a:t>cambiamenti</a:t>
            </a:r>
            <a:r>
              <a:rPr lang="en-GB" b="0" dirty="0">
                <a:latin typeface="+mn-lt"/>
              </a:rPr>
              <a:t> </a:t>
            </a:r>
            <a:r>
              <a:rPr lang="en-GB" b="0" dirty="0" err="1">
                <a:latin typeface="+mn-lt"/>
              </a:rPr>
              <a:t>climatici</a:t>
            </a:r>
            <a:r>
              <a:rPr lang="en-GB" b="0" dirty="0">
                <a:latin typeface="+mn-lt"/>
              </a:rPr>
              <a:t>.</a:t>
            </a:r>
            <a:endParaRPr lang="it-IT" b="0" dirty="0">
              <a:latin typeface="Gill Sans MT" panose="020B0502020104020203" pitchFamily="34" charset="0"/>
            </a:endParaRPr>
          </a:p>
        </p:txBody>
      </p:sp>
      <p:sp>
        <p:nvSpPr>
          <p:cNvPr id="4" name="Slide Number Placeholder 3"/>
          <p:cNvSpPr>
            <a:spLocks noGrp="1"/>
          </p:cNvSpPr>
          <p:nvPr>
            <p:ph type="sldNum" sz="quarter" idx="5"/>
          </p:nvPr>
        </p:nvSpPr>
        <p:spPr/>
        <p:txBody>
          <a:bodyPr/>
          <a:lstStyle/>
          <a:p>
            <a:fld id="{E4346567-3369-0C4A-A16B-491FA808C044}" type="slidenum">
              <a:rPr lang="en-CH" smtClean="0"/>
              <a:t>2</a:t>
            </a:fld>
            <a:endParaRPr lang="en-CH"/>
          </a:p>
        </p:txBody>
      </p:sp>
    </p:spTree>
    <p:extLst>
      <p:ext uri="{BB962C8B-B14F-4D97-AF65-F5344CB8AC3E}">
        <p14:creationId xmlns:p14="http://schemas.microsoft.com/office/powerpoint/2010/main" val="1771307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kern="1200" dirty="0">
                <a:solidFill>
                  <a:schemeClr val="tx1"/>
                </a:solidFill>
                <a:effectLst/>
                <a:latin typeface="+mn-lt"/>
                <a:ea typeface="+mn-ea"/>
                <a:cs typeface="+mn-cs"/>
              </a:rPr>
              <a:t>Quindi c</a:t>
            </a:r>
            <a:r>
              <a:rPr lang="it-IT" sz="1200" dirty="0">
                <a:solidFill>
                  <a:schemeClr val="accent2"/>
                </a:solidFill>
                <a:effectLst/>
              </a:rPr>
              <a:t>ome fa l’anidride carbonica ad influenzare la temperatura terrestre?</a:t>
            </a:r>
          </a:p>
          <a:p>
            <a:endParaRPr lang="it-IT" sz="1200" kern="1200" dirty="0">
              <a:solidFill>
                <a:schemeClr val="accent2"/>
              </a:solidFill>
              <a:effectLst/>
              <a:latin typeface="+mn-lt"/>
              <a:ea typeface="+mn-ea"/>
              <a:cs typeface="+mn-cs"/>
            </a:endParaRPr>
          </a:p>
          <a:p>
            <a:r>
              <a:rPr lang="it-IT" sz="1200" kern="1200" dirty="0">
                <a:solidFill>
                  <a:schemeClr val="tx1"/>
                </a:solidFill>
                <a:effectLst/>
                <a:latin typeface="+mn-lt"/>
                <a:ea typeface="+mn-ea"/>
                <a:cs typeface="+mn-cs"/>
              </a:rPr>
              <a:t>Il nostro pianeta funziona come una gigantesca serra. Una serra è una struttura con muri e tetto in vetro, fatta in modo che i raggi solari possano entrare senza problemi. L’uomo usa le serre per coltivare le piante, soprattutto quelle che hanno bisogno di molto calore, come pomodori o piante tropicali. </a:t>
            </a:r>
          </a:p>
          <a:p>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Di giorno, i raggi solari penetrano le grandi pareti di vetro della serra e rimangono intrappolati dentro a causa delle pareti stesse, riscaldando le piante e l’aria al suo interno. </a:t>
            </a:r>
          </a:p>
          <a:p>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Grazie alle pareti in vetro l’interno della serra è caldo anche di notte, quando non c’è il Sole. Le serre sono particolarmente utili per coltivare piante anche nelle stagioni invernali, che a causa del freddo non riuscirebbero a crescere. </a:t>
            </a:r>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p>
          <a:p>
            <a:r>
              <a:rPr lang="it-IT" sz="1200" kern="1200" dirty="0">
                <a:solidFill>
                  <a:schemeClr val="tx1"/>
                </a:solidFill>
                <a:effectLst/>
                <a:latin typeface="+mn-lt"/>
                <a:ea typeface="+mn-ea"/>
                <a:cs typeface="+mn-cs"/>
              </a:rPr>
              <a:t>Fonti:</a:t>
            </a:r>
          </a:p>
          <a:p>
            <a:endParaRPr lang="it-IT" sz="1200" kern="1200" dirty="0">
              <a:solidFill>
                <a:schemeClr val="tx1"/>
              </a:solidFill>
              <a:effectLst/>
              <a:latin typeface="+mn-lt"/>
              <a:ea typeface="+mn-ea"/>
              <a:cs typeface="+mn-cs"/>
            </a:endParaRPr>
          </a:p>
          <a:p>
            <a:r>
              <a:rPr lang="it-IT" sz="1200" kern="1200" dirty="0" err="1">
                <a:solidFill>
                  <a:schemeClr val="tx1"/>
                </a:solidFill>
                <a:effectLst/>
                <a:latin typeface="+mn-lt"/>
                <a:ea typeface="+mn-ea"/>
                <a:cs typeface="+mn-cs"/>
              </a:rPr>
              <a:t>Herve</a:t>
            </a:r>
            <a:r>
              <a:rPr lang="it-IT" sz="1200" kern="1200" dirty="0">
                <a:solidFill>
                  <a:schemeClr val="tx1"/>
                </a:solidFill>
                <a:effectLst/>
                <a:latin typeface="+mn-lt"/>
                <a:ea typeface="+mn-ea"/>
                <a:cs typeface="+mn-cs"/>
              </a:rPr>
              <a:t>́, L. T. (</a:t>
            </a:r>
            <a:r>
              <a:rPr lang="it-IT" sz="1200" kern="1200" dirty="0" err="1">
                <a:solidFill>
                  <a:schemeClr val="tx1"/>
                </a:solidFill>
                <a:effectLst/>
                <a:latin typeface="+mn-lt"/>
                <a:ea typeface="+mn-ea"/>
                <a:cs typeface="+mn-cs"/>
              </a:rPr>
              <a:t>n.d.</a:t>
            </a:r>
            <a:r>
              <a:rPr lang="it-IT" sz="1200"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Historical</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Overview</a:t>
            </a:r>
            <a:r>
              <a:rPr lang="it-IT" sz="1200" i="1" kern="1200" dirty="0">
                <a:solidFill>
                  <a:schemeClr val="tx1"/>
                </a:solidFill>
                <a:effectLst/>
                <a:latin typeface="+mn-lt"/>
                <a:ea typeface="+mn-ea"/>
                <a:cs typeface="+mn-cs"/>
              </a:rPr>
              <a:t> of </a:t>
            </a:r>
            <a:r>
              <a:rPr lang="it-IT" sz="1200" i="1" kern="1200" dirty="0" err="1">
                <a:solidFill>
                  <a:schemeClr val="tx1"/>
                </a:solidFill>
                <a:effectLst/>
                <a:latin typeface="+mn-lt"/>
                <a:ea typeface="+mn-ea"/>
                <a:cs typeface="+mn-cs"/>
              </a:rPr>
              <a:t>Climate</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Change</a:t>
            </a:r>
            <a:r>
              <a:rPr lang="it-IT" sz="1200" i="1" kern="1200" dirty="0">
                <a:solidFill>
                  <a:schemeClr val="tx1"/>
                </a:solidFill>
                <a:effectLst/>
                <a:latin typeface="+mn-lt"/>
                <a:ea typeface="+mn-ea"/>
                <a:cs typeface="+mn-cs"/>
              </a:rPr>
              <a:t> Science</a:t>
            </a:r>
            <a:r>
              <a:rPr lang="it-IT" sz="1200" kern="1200" dirty="0">
                <a:solidFill>
                  <a:schemeClr val="tx1"/>
                </a:solidFill>
                <a:effectLst/>
                <a:latin typeface="+mn-lt"/>
                <a:ea typeface="+mn-ea"/>
                <a:cs typeface="+mn-cs"/>
              </a:rPr>
              <a:t>. Tratto da IPCC: Assets: https://www.ipcc.ch/site/assets/uploads/2018/03/ar4-wg1-chapter1.pdf</a:t>
            </a:r>
          </a:p>
          <a:p>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UCAR. (</a:t>
            </a:r>
            <a:r>
              <a:rPr lang="it-IT" sz="1200" kern="1200" dirty="0" err="1">
                <a:solidFill>
                  <a:schemeClr val="tx1"/>
                </a:solidFill>
                <a:effectLst/>
                <a:latin typeface="+mn-lt"/>
                <a:ea typeface="+mn-ea"/>
                <a:cs typeface="+mn-cs"/>
              </a:rPr>
              <a:t>n.d.</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Living in the </a:t>
            </a:r>
            <a:r>
              <a:rPr lang="it-IT" sz="1200" i="1" kern="1200" dirty="0" err="1">
                <a:solidFill>
                  <a:schemeClr val="tx1"/>
                </a:solidFill>
                <a:effectLst/>
                <a:latin typeface="+mn-lt"/>
                <a:ea typeface="+mn-ea"/>
                <a:cs typeface="+mn-cs"/>
              </a:rPr>
              <a:t>Greenhouse</a:t>
            </a:r>
            <a:r>
              <a:rPr lang="it-IT" sz="1200" i="1" kern="1200" dirty="0">
                <a:solidFill>
                  <a:schemeClr val="tx1"/>
                </a:solidFill>
                <a:effectLst/>
                <a:latin typeface="+mn-lt"/>
                <a:ea typeface="+mn-ea"/>
                <a:cs typeface="+mn-cs"/>
              </a:rPr>
              <a:t>!: The Warming </a:t>
            </a:r>
            <a:r>
              <a:rPr lang="it-IT" sz="1200" i="1" kern="1200" dirty="0" err="1">
                <a:solidFill>
                  <a:schemeClr val="tx1"/>
                </a:solidFill>
                <a:effectLst/>
                <a:latin typeface="+mn-lt"/>
                <a:ea typeface="+mn-ea"/>
                <a:cs typeface="+mn-cs"/>
              </a:rPr>
              <a:t>Greenhouse</a:t>
            </a:r>
            <a:r>
              <a:rPr lang="it-IT" sz="1200" i="1" kern="1200" dirty="0">
                <a:solidFill>
                  <a:schemeClr val="tx1"/>
                </a:solidFill>
                <a:effectLst/>
                <a:latin typeface="+mn-lt"/>
                <a:ea typeface="+mn-ea"/>
                <a:cs typeface="+mn-cs"/>
              </a:rPr>
              <a:t>.</a:t>
            </a:r>
            <a:r>
              <a:rPr lang="it-IT" sz="1200" kern="1200" dirty="0">
                <a:solidFill>
                  <a:schemeClr val="tx1"/>
                </a:solidFill>
                <a:effectLst/>
                <a:latin typeface="+mn-lt"/>
                <a:ea typeface="+mn-ea"/>
                <a:cs typeface="+mn-cs"/>
              </a:rPr>
              <a:t> Tratto da </a:t>
            </a:r>
            <a:r>
              <a:rPr lang="it-IT" sz="1200" kern="1200" dirty="0" err="1">
                <a:solidFill>
                  <a:schemeClr val="tx1"/>
                </a:solidFill>
                <a:effectLst/>
                <a:latin typeface="+mn-lt"/>
                <a:ea typeface="+mn-ea"/>
                <a:cs typeface="+mn-cs"/>
              </a:rPr>
              <a:t>Kid's</a:t>
            </a:r>
            <a:r>
              <a:rPr lang="it-IT" sz="1200" kern="1200" dirty="0">
                <a:solidFill>
                  <a:schemeClr val="tx1"/>
                </a:solidFill>
                <a:effectLst/>
                <a:latin typeface="+mn-lt"/>
                <a:ea typeface="+mn-ea"/>
                <a:cs typeface="+mn-cs"/>
              </a:rPr>
              <a:t> Crossing: https://eo.ucar.edu/kids/green/warming1.htm</a:t>
            </a:r>
            <a:endParaRPr lang="en-CH"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NASA. (</a:t>
            </a:r>
            <a:r>
              <a:rPr lang="it-IT" sz="1200" kern="1200" dirty="0" err="1">
                <a:solidFill>
                  <a:schemeClr val="tx1"/>
                </a:solidFill>
                <a:effectLst/>
                <a:latin typeface="+mn-lt"/>
                <a:ea typeface="+mn-ea"/>
                <a:cs typeface="+mn-cs"/>
              </a:rPr>
              <a:t>n.d.</a:t>
            </a:r>
            <a:r>
              <a:rPr lang="it-IT" sz="1200"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What</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is</a:t>
            </a:r>
            <a:r>
              <a:rPr lang="it-IT" sz="1200" i="1" kern="1200" dirty="0">
                <a:solidFill>
                  <a:schemeClr val="tx1"/>
                </a:solidFill>
                <a:effectLst/>
                <a:latin typeface="+mn-lt"/>
                <a:ea typeface="+mn-ea"/>
                <a:cs typeface="+mn-cs"/>
              </a:rPr>
              <a:t> the </a:t>
            </a:r>
            <a:r>
              <a:rPr lang="it-IT" sz="1200" i="1" kern="1200" dirty="0" err="1">
                <a:solidFill>
                  <a:schemeClr val="tx1"/>
                </a:solidFill>
                <a:effectLst/>
                <a:latin typeface="+mn-lt"/>
                <a:ea typeface="+mn-ea"/>
                <a:cs typeface="+mn-cs"/>
              </a:rPr>
              <a:t>Greenhouse</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Effect</a:t>
            </a:r>
            <a:r>
              <a:rPr lang="it-IT" sz="1200" i="1" kern="1200" dirty="0">
                <a:solidFill>
                  <a:schemeClr val="tx1"/>
                </a:solidFill>
                <a:effectLst/>
                <a:latin typeface="+mn-lt"/>
                <a:ea typeface="+mn-ea"/>
                <a:cs typeface="+mn-cs"/>
              </a:rPr>
              <a:t>?</a:t>
            </a:r>
            <a:r>
              <a:rPr lang="it-IT" sz="1200" kern="1200" dirty="0">
                <a:solidFill>
                  <a:schemeClr val="tx1"/>
                </a:solidFill>
                <a:effectLst/>
                <a:latin typeface="+mn-lt"/>
                <a:ea typeface="+mn-ea"/>
                <a:cs typeface="+mn-cs"/>
              </a:rPr>
              <a:t> Tratto da </a:t>
            </a:r>
            <a:r>
              <a:rPr lang="it-IT" sz="1200" kern="1200" dirty="0" err="1">
                <a:solidFill>
                  <a:schemeClr val="tx1"/>
                </a:solidFill>
                <a:effectLst/>
                <a:latin typeface="+mn-lt"/>
                <a:ea typeface="+mn-ea"/>
                <a:cs typeface="+mn-cs"/>
              </a:rPr>
              <a:t>Climate</a:t>
            </a:r>
            <a:r>
              <a:rPr lang="it-IT" sz="1200" kern="1200" dirty="0">
                <a:solidFill>
                  <a:schemeClr val="tx1"/>
                </a:solidFill>
                <a:effectLst/>
                <a:latin typeface="+mn-lt"/>
                <a:ea typeface="+mn-ea"/>
                <a:cs typeface="+mn-cs"/>
              </a:rPr>
              <a:t> Kids: https://climatekids.nasa.gov/greenhouse-effect/</a:t>
            </a:r>
          </a:p>
          <a:p>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NASA. (</a:t>
            </a:r>
            <a:r>
              <a:rPr lang="it-IT" sz="1200" kern="1200" dirty="0" err="1">
                <a:solidFill>
                  <a:schemeClr val="tx1"/>
                </a:solidFill>
                <a:effectLst/>
                <a:latin typeface="+mn-lt"/>
                <a:ea typeface="+mn-ea"/>
                <a:cs typeface="+mn-cs"/>
              </a:rPr>
              <a:t>n.d.</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The </a:t>
            </a:r>
            <a:r>
              <a:rPr lang="it-IT" sz="1200" i="1" kern="1200" dirty="0" err="1">
                <a:solidFill>
                  <a:schemeClr val="tx1"/>
                </a:solidFill>
                <a:effectLst/>
                <a:latin typeface="+mn-lt"/>
                <a:ea typeface="+mn-ea"/>
                <a:cs typeface="+mn-cs"/>
              </a:rPr>
              <a:t>Causes</a:t>
            </a:r>
            <a:r>
              <a:rPr lang="it-IT" sz="1200" i="1" kern="1200" dirty="0">
                <a:solidFill>
                  <a:schemeClr val="tx1"/>
                </a:solidFill>
                <a:effectLst/>
                <a:latin typeface="+mn-lt"/>
                <a:ea typeface="+mn-ea"/>
                <a:cs typeface="+mn-cs"/>
              </a:rPr>
              <a:t> of </a:t>
            </a:r>
            <a:r>
              <a:rPr lang="it-IT" sz="1200" i="1" kern="1200" dirty="0" err="1">
                <a:solidFill>
                  <a:schemeClr val="tx1"/>
                </a:solidFill>
                <a:effectLst/>
                <a:latin typeface="+mn-lt"/>
                <a:ea typeface="+mn-ea"/>
                <a:cs typeface="+mn-cs"/>
              </a:rPr>
              <a:t>Climate</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Change</a:t>
            </a:r>
            <a:r>
              <a:rPr lang="it-IT" sz="1200" i="1" kern="120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 Tratto da Global </a:t>
            </a:r>
            <a:r>
              <a:rPr lang="it-IT" sz="1200" kern="1200" dirty="0" err="1">
                <a:solidFill>
                  <a:schemeClr val="tx1"/>
                </a:solidFill>
                <a:effectLst/>
                <a:latin typeface="+mn-lt"/>
                <a:ea typeface="+mn-ea"/>
                <a:cs typeface="+mn-cs"/>
              </a:rPr>
              <a:t>Climate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Change</a:t>
            </a:r>
            <a:r>
              <a:rPr lang="it-IT" sz="1200" kern="1200" dirty="0">
                <a:solidFill>
                  <a:schemeClr val="tx1"/>
                </a:solidFill>
                <a:effectLst/>
                <a:latin typeface="+mn-lt"/>
                <a:ea typeface="+mn-ea"/>
                <a:cs typeface="+mn-cs"/>
              </a:rPr>
              <a:t>: https://climate.nasa.gov/causes/</a:t>
            </a:r>
            <a:endParaRPr lang="en-CH" sz="1200" kern="1200" dirty="0">
              <a:solidFill>
                <a:schemeClr val="tx1"/>
              </a:solidFill>
              <a:effectLst/>
              <a:latin typeface="+mn-lt"/>
              <a:ea typeface="+mn-ea"/>
              <a:cs typeface="+mn-cs"/>
            </a:endParaRPr>
          </a:p>
          <a:p>
            <a:r>
              <a:rPr lang="en-CH" sz="1200" kern="1200" dirty="0">
                <a:solidFill>
                  <a:schemeClr val="tx1"/>
                </a:solidFill>
                <a:effectLst/>
                <a:latin typeface="+mn-lt"/>
                <a:ea typeface="+mn-ea"/>
                <a:cs typeface="+mn-cs"/>
              </a:rPr>
              <a:t> </a:t>
            </a:r>
          </a:p>
          <a:p>
            <a:endParaRPr lang="it-IT"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4346567-3369-0C4A-A16B-491FA808C044}" type="slidenum">
              <a:rPr lang="en-CH" smtClean="0"/>
              <a:t>3</a:t>
            </a:fld>
            <a:endParaRPr lang="en-CH"/>
          </a:p>
        </p:txBody>
      </p:sp>
    </p:spTree>
    <p:extLst>
      <p:ext uri="{BB962C8B-B14F-4D97-AF65-F5344CB8AC3E}">
        <p14:creationId xmlns:p14="http://schemas.microsoft.com/office/powerpoint/2010/main" val="1831886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kern="1200" dirty="0">
                <a:solidFill>
                  <a:schemeClr val="tx1"/>
                </a:solidFill>
                <a:effectLst/>
                <a:latin typeface="+mn-lt"/>
                <a:ea typeface="+mn-ea"/>
                <a:cs typeface="+mn-cs"/>
              </a:rPr>
              <a:t>Lo stesso meccanismo funziona per la Terra. I gas presenti nell’atmosfera, come l’anidride carbonica, intrappolano i raggi solari come le pareti di vetro di una grande serra. Questi gas sono quindi chiamati gas ad effetto serra (o gas serra). </a:t>
            </a:r>
          </a:p>
          <a:p>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Di giorno, i raggi solari raggiungono la superficie terrestre passando per l’atmosfera, riscaldandola. </a:t>
            </a:r>
          </a:p>
          <a:p>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Di notte, senza Sole, la superficie terrestre si raffredda, rilasciando parte del calore nello spazio. I gas serra fanno in modo che parte del calore venga intrappolato cosi da mantenere il nostro pianeta ad una temperatura stabile di 14 gradi Celsius. Senza effetto serra la Terra sarebbe troppo fredda per essere adatta alla vita.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t>Però</a:t>
            </a:r>
            <a:r>
              <a:rPr lang="en-GB" sz="1200" dirty="0"/>
              <a:t> </a:t>
            </a:r>
            <a:r>
              <a:rPr lang="en-GB" sz="1200" dirty="0" err="1"/>
              <a:t>l'eccessiva</a:t>
            </a:r>
            <a:r>
              <a:rPr lang="en-GB" sz="1200" dirty="0"/>
              <a:t> </a:t>
            </a:r>
            <a:r>
              <a:rPr lang="en-GB" sz="1200" dirty="0" err="1"/>
              <a:t>presenza</a:t>
            </a:r>
            <a:r>
              <a:rPr lang="en-GB" sz="1200" dirty="0"/>
              <a:t> di gas serra </a:t>
            </a:r>
            <a:r>
              <a:rPr lang="en-GB" sz="1200" dirty="0" err="1"/>
              <a:t>dovuta</a:t>
            </a:r>
            <a:r>
              <a:rPr lang="en-GB" sz="1200" dirty="0"/>
              <a:t> </a:t>
            </a:r>
            <a:r>
              <a:rPr lang="en-GB" sz="1200" dirty="0" err="1"/>
              <a:t>all’azione</a:t>
            </a:r>
            <a:r>
              <a:rPr lang="en-GB" sz="1200" dirty="0"/>
              <a:t> </a:t>
            </a:r>
            <a:r>
              <a:rPr lang="en-GB" sz="1200" dirty="0" err="1"/>
              <a:t>umana</a:t>
            </a:r>
            <a:r>
              <a:rPr lang="en-GB" sz="1200" dirty="0"/>
              <a:t> è una </a:t>
            </a:r>
            <a:r>
              <a:rPr lang="en-GB" sz="1200" dirty="0" err="1"/>
              <a:t>delle</a:t>
            </a:r>
            <a:r>
              <a:rPr lang="en-GB" sz="1200" dirty="0"/>
              <a:t> cause del continuo </a:t>
            </a:r>
            <a:r>
              <a:rPr lang="en-GB" sz="1200" dirty="0" err="1"/>
              <a:t>incremento</a:t>
            </a:r>
            <a:r>
              <a:rPr lang="en-GB" sz="1200" dirty="0"/>
              <a:t> </a:t>
            </a:r>
            <a:r>
              <a:rPr lang="en-GB" sz="1200" dirty="0" err="1"/>
              <a:t>della</a:t>
            </a:r>
            <a:r>
              <a:rPr lang="en-GB" sz="1200" dirty="0"/>
              <a:t> </a:t>
            </a:r>
            <a:r>
              <a:rPr lang="en-GB" sz="1200" dirty="0" err="1"/>
              <a:t>temperatura</a:t>
            </a:r>
            <a:r>
              <a:rPr lang="en-GB" sz="1200" dirty="0"/>
              <a:t> </a:t>
            </a:r>
            <a:r>
              <a:rPr lang="en-GB" sz="1200" dirty="0" err="1"/>
              <a:t>terrestre</a:t>
            </a:r>
            <a:r>
              <a:rPr lang="en-GB" sz="1200" dirty="0"/>
              <a:t> </a:t>
            </a:r>
            <a:r>
              <a:rPr lang="en-GB" sz="1200" dirty="0" err="1"/>
              <a:t>che</a:t>
            </a:r>
            <a:r>
              <a:rPr lang="en-GB" sz="1200" dirty="0"/>
              <a:t> </a:t>
            </a:r>
            <a:r>
              <a:rPr lang="en-GB" sz="1200" dirty="0" err="1"/>
              <a:t>si</a:t>
            </a:r>
            <a:r>
              <a:rPr lang="en-GB" sz="1200" dirty="0"/>
              <a:t> </a:t>
            </a:r>
            <a:r>
              <a:rPr lang="en-GB" sz="1200" dirty="0" err="1"/>
              <a:t>sta</a:t>
            </a:r>
            <a:r>
              <a:rPr lang="en-GB" sz="1200" dirty="0"/>
              <a:t> </a:t>
            </a:r>
            <a:r>
              <a:rPr lang="en-GB" sz="1200" dirty="0" err="1"/>
              <a:t>registrando</a:t>
            </a:r>
            <a:r>
              <a:rPr lang="en-GB" sz="1200" dirty="0"/>
              <a:t> </a:t>
            </a:r>
            <a:r>
              <a:rPr lang="en-GB" sz="1200" dirty="0" err="1"/>
              <a:t>nell'ultimo</a:t>
            </a:r>
            <a:r>
              <a:rPr lang="en-GB" sz="1200" dirty="0"/>
              <a:t> </a:t>
            </a:r>
            <a:r>
              <a:rPr lang="en-GB" sz="1200" dirty="0" err="1"/>
              <a:t>secolo</a:t>
            </a:r>
            <a:r>
              <a:rPr lang="en-GB" sz="1200" dirty="0"/>
              <a:t>.</a:t>
            </a:r>
            <a:endParaRPr lang="it-IT" sz="1200" dirty="0"/>
          </a:p>
          <a:p>
            <a:endParaRPr lang="it-IT"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Fonti:</a:t>
            </a:r>
          </a:p>
          <a:p>
            <a:endParaRPr lang="it-IT" sz="1200" kern="1200" dirty="0">
              <a:solidFill>
                <a:schemeClr val="tx1"/>
              </a:solidFill>
              <a:effectLst/>
              <a:latin typeface="+mn-lt"/>
              <a:ea typeface="+mn-ea"/>
              <a:cs typeface="+mn-cs"/>
            </a:endParaRPr>
          </a:p>
          <a:p>
            <a:r>
              <a:rPr lang="it-IT" sz="1200" kern="1200" dirty="0" err="1">
                <a:solidFill>
                  <a:schemeClr val="tx1"/>
                </a:solidFill>
                <a:effectLst/>
                <a:latin typeface="+mn-lt"/>
                <a:ea typeface="+mn-ea"/>
                <a:cs typeface="+mn-cs"/>
              </a:rPr>
              <a:t>Herve</a:t>
            </a:r>
            <a:r>
              <a:rPr lang="it-IT" sz="1200" kern="1200" dirty="0">
                <a:solidFill>
                  <a:schemeClr val="tx1"/>
                </a:solidFill>
                <a:effectLst/>
                <a:latin typeface="+mn-lt"/>
                <a:ea typeface="+mn-ea"/>
                <a:cs typeface="+mn-cs"/>
              </a:rPr>
              <a:t>́, L. T. (</a:t>
            </a:r>
            <a:r>
              <a:rPr lang="it-IT" sz="1200" kern="1200" dirty="0" err="1">
                <a:solidFill>
                  <a:schemeClr val="tx1"/>
                </a:solidFill>
                <a:effectLst/>
                <a:latin typeface="+mn-lt"/>
                <a:ea typeface="+mn-ea"/>
                <a:cs typeface="+mn-cs"/>
              </a:rPr>
              <a:t>n.d.</a:t>
            </a:r>
            <a:r>
              <a:rPr lang="it-IT" sz="1200"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Historical</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Overview</a:t>
            </a:r>
            <a:r>
              <a:rPr lang="it-IT" sz="1200" i="1" kern="1200" dirty="0">
                <a:solidFill>
                  <a:schemeClr val="tx1"/>
                </a:solidFill>
                <a:effectLst/>
                <a:latin typeface="+mn-lt"/>
                <a:ea typeface="+mn-ea"/>
                <a:cs typeface="+mn-cs"/>
              </a:rPr>
              <a:t> of </a:t>
            </a:r>
            <a:r>
              <a:rPr lang="it-IT" sz="1200" i="1" kern="1200" dirty="0" err="1">
                <a:solidFill>
                  <a:schemeClr val="tx1"/>
                </a:solidFill>
                <a:effectLst/>
                <a:latin typeface="+mn-lt"/>
                <a:ea typeface="+mn-ea"/>
                <a:cs typeface="+mn-cs"/>
              </a:rPr>
              <a:t>Climate</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Change</a:t>
            </a:r>
            <a:r>
              <a:rPr lang="it-IT" sz="1200" i="1" kern="1200" dirty="0">
                <a:solidFill>
                  <a:schemeClr val="tx1"/>
                </a:solidFill>
                <a:effectLst/>
                <a:latin typeface="+mn-lt"/>
                <a:ea typeface="+mn-ea"/>
                <a:cs typeface="+mn-cs"/>
              </a:rPr>
              <a:t> Science</a:t>
            </a:r>
            <a:r>
              <a:rPr lang="it-IT" sz="1200" kern="1200" dirty="0">
                <a:solidFill>
                  <a:schemeClr val="tx1"/>
                </a:solidFill>
                <a:effectLst/>
                <a:latin typeface="+mn-lt"/>
                <a:ea typeface="+mn-ea"/>
                <a:cs typeface="+mn-cs"/>
              </a:rPr>
              <a:t>. Tratto da IPCC: Assets: https://www.ipcc.ch/site/assets/uploads/2018/03/ar4-wg1-chapter1.pdf</a:t>
            </a:r>
          </a:p>
          <a:p>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UCAR. (</a:t>
            </a:r>
            <a:r>
              <a:rPr lang="it-IT" sz="1200" kern="1200" dirty="0" err="1">
                <a:solidFill>
                  <a:schemeClr val="tx1"/>
                </a:solidFill>
                <a:effectLst/>
                <a:latin typeface="+mn-lt"/>
                <a:ea typeface="+mn-ea"/>
                <a:cs typeface="+mn-cs"/>
              </a:rPr>
              <a:t>n.d.</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Living in the </a:t>
            </a:r>
            <a:r>
              <a:rPr lang="it-IT" sz="1200" i="1" kern="1200" dirty="0" err="1">
                <a:solidFill>
                  <a:schemeClr val="tx1"/>
                </a:solidFill>
                <a:effectLst/>
                <a:latin typeface="+mn-lt"/>
                <a:ea typeface="+mn-ea"/>
                <a:cs typeface="+mn-cs"/>
              </a:rPr>
              <a:t>Greenhouse</a:t>
            </a:r>
            <a:r>
              <a:rPr lang="it-IT" sz="1200" i="1" kern="1200" dirty="0">
                <a:solidFill>
                  <a:schemeClr val="tx1"/>
                </a:solidFill>
                <a:effectLst/>
                <a:latin typeface="+mn-lt"/>
                <a:ea typeface="+mn-ea"/>
                <a:cs typeface="+mn-cs"/>
              </a:rPr>
              <a:t>!: The Warming </a:t>
            </a:r>
            <a:r>
              <a:rPr lang="it-IT" sz="1200" i="1" kern="1200" dirty="0" err="1">
                <a:solidFill>
                  <a:schemeClr val="tx1"/>
                </a:solidFill>
                <a:effectLst/>
                <a:latin typeface="+mn-lt"/>
                <a:ea typeface="+mn-ea"/>
                <a:cs typeface="+mn-cs"/>
              </a:rPr>
              <a:t>Greenhouse</a:t>
            </a:r>
            <a:r>
              <a:rPr lang="it-IT" sz="1200" i="1" kern="1200" dirty="0">
                <a:solidFill>
                  <a:schemeClr val="tx1"/>
                </a:solidFill>
                <a:effectLst/>
                <a:latin typeface="+mn-lt"/>
                <a:ea typeface="+mn-ea"/>
                <a:cs typeface="+mn-cs"/>
              </a:rPr>
              <a:t>.</a:t>
            </a:r>
            <a:r>
              <a:rPr lang="it-IT" sz="1200" kern="1200" dirty="0">
                <a:solidFill>
                  <a:schemeClr val="tx1"/>
                </a:solidFill>
                <a:effectLst/>
                <a:latin typeface="+mn-lt"/>
                <a:ea typeface="+mn-ea"/>
                <a:cs typeface="+mn-cs"/>
              </a:rPr>
              <a:t> Tratto da </a:t>
            </a:r>
            <a:r>
              <a:rPr lang="it-IT" sz="1200" kern="1200" dirty="0" err="1">
                <a:solidFill>
                  <a:schemeClr val="tx1"/>
                </a:solidFill>
                <a:effectLst/>
                <a:latin typeface="+mn-lt"/>
                <a:ea typeface="+mn-ea"/>
                <a:cs typeface="+mn-cs"/>
              </a:rPr>
              <a:t>Kid's</a:t>
            </a:r>
            <a:r>
              <a:rPr lang="it-IT" sz="1200" kern="1200" dirty="0">
                <a:solidFill>
                  <a:schemeClr val="tx1"/>
                </a:solidFill>
                <a:effectLst/>
                <a:latin typeface="+mn-lt"/>
                <a:ea typeface="+mn-ea"/>
                <a:cs typeface="+mn-cs"/>
              </a:rPr>
              <a:t> Crossing: https://eo.ucar.edu/kids/green/warming1.htm</a:t>
            </a:r>
            <a:endParaRPr lang="en-CH"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NASA. (</a:t>
            </a:r>
            <a:r>
              <a:rPr lang="it-IT" sz="1200" kern="1200" dirty="0" err="1">
                <a:solidFill>
                  <a:schemeClr val="tx1"/>
                </a:solidFill>
                <a:effectLst/>
                <a:latin typeface="+mn-lt"/>
                <a:ea typeface="+mn-ea"/>
                <a:cs typeface="+mn-cs"/>
              </a:rPr>
              <a:t>n.d.</a:t>
            </a:r>
            <a:r>
              <a:rPr lang="it-IT" sz="1200"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What</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is</a:t>
            </a:r>
            <a:r>
              <a:rPr lang="it-IT" sz="1200" i="1" kern="1200" dirty="0">
                <a:solidFill>
                  <a:schemeClr val="tx1"/>
                </a:solidFill>
                <a:effectLst/>
                <a:latin typeface="+mn-lt"/>
                <a:ea typeface="+mn-ea"/>
                <a:cs typeface="+mn-cs"/>
              </a:rPr>
              <a:t> the </a:t>
            </a:r>
            <a:r>
              <a:rPr lang="it-IT" sz="1200" i="1" kern="1200" dirty="0" err="1">
                <a:solidFill>
                  <a:schemeClr val="tx1"/>
                </a:solidFill>
                <a:effectLst/>
                <a:latin typeface="+mn-lt"/>
                <a:ea typeface="+mn-ea"/>
                <a:cs typeface="+mn-cs"/>
              </a:rPr>
              <a:t>Greenhouse</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Effect</a:t>
            </a:r>
            <a:r>
              <a:rPr lang="it-IT" sz="1200" i="1" kern="1200" dirty="0">
                <a:solidFill>
                  <a:schemeClr val="tx1"/>
                </a:solidFill>
                <a:effectLst/>
                <a:latin typeface="+mn-lt"/>
                <a:ea typeface="+mn-ea"/>
                <a:cs typeface="+mn-cs"/>
              </a:rPr>
              <a:t>?</a:t>
            </a:r>
            <a:r>
              <a:rPr lang="it-IT" sz="1200" kern="1200" dirty="0">
                <a:solidFill>
                  <a:schemeClr val="tx1"/>
                </a:solidFill>
                <a:effectLst/>
                <a:latin typeface="+mn-lt"/>
                <a:ea typeface="+mn-ea"/>
                <a:cs typeface="+mn-cs"/>
              </a:rPr>
              <a:t> Tratto da </a:t>
            </a:r>
            <a:r>
              <a:rPr lang="it-IT" sz="1200" kern="1200" dirty="0" err="1">
                <a:solidFill>
                  <a:schemeClr val="tx1"/>
                </a:solidFill>
                <a:effectLst/>
                <a:latin typeface="+mn-lt"/>
                <a:ea typeface="+mn-ea"/>
                <a:cs typeface="+mn-cs"/>
              </a:rPr>
              <a:t>Climate</a:t>
            </a:r>
            <a:r>
              <a:rPr lang="it-IT" sz="1200" kern="1200" dirty="0">
                <a:solidFill>
                  <a:schemeClr val="tx1"/>
                </a:solidFill>
                <a:effectLst/>
                <a:latin typeface="+mn-lt"/>
                <a:ea typeface="+mn-ea"/>
                <a:cs typeface="+mn-cs"/>
              </a:rPr>
              <a:t> Kids: https://climatekids.nasa.gov/greenhouse-effect/</a:t>
            </a:r>
          </a:p>
          <a:p>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NASA. (</a:t>
            </a:r>
            <a:r>
              <a:rPr lang="it-IT" sz="1200" kern="1200" dirty="0" err="1">
                <a:solidFill>
                  <a:schemeClr val="tx1"/>
                </a:solidFill>
                <a:effectLst/>
                <a:latin typeface="+mn-lt"/>
                <a:ea typeface="+mn-ea"/>
                <a:cs typeface="+mn-cs"/>
              </a:rPr>
              <a:t>n.d.</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The </a:t>
            </a:r>
            <a:r>
              <a:rPr lang="it-IT" sz="1200" i="1" kern="1200" dirty="0" err="1">
                <a:solidFill>
                  <a:schemeClr val="tx1"/>
                </a:solidFill>
                <a:effectLst/>
                <a:latin typeface="+mn-lt"/>
                <a:ea typeface="+mn-ea"/>
                <a:cs typeface="+mn-cs"/>
              </a:rPr>
              <a:t>Causes</a:t>
            </a:r>
            <a:r>
              <a:rPr lang="it-IT" sz="1200" i="1" kern="1200" dirty="0">
                <a:solidFill>
                  <a:schemeClr val="tx1"/>
                </a:solidFill>
                <a:effectLst/>
                <a:latin typeface="+mn-lt"/>
                <a:ea typeface="+mn-ea"/>
                <a:cs typeface="+mn-cs"/>
              </a:rPr>
              <a:t> of </a:t>
            </a:r>
            <a:r>
              <a:rPr lang="it-IT" sz="1200" i="1" kern="1200" dirty="0" err="1">
                <a:solidFill>
                  <a:schemeClr val="tx1"/>
                </a:solidFill>
                <a:effectLst/>
                <a:latin typeface="+mn-lt"/>
                <a:ea typeface="+mn-ea"/>
                <a:cs typeface="+mn-cs"/>
              </a:rPr>
              <a:t>Climate</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Change</a:t>
            </a:r>
            <a:r>
              <a:rPr lang="it-IT" sz="1200" i="1" kern="120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 Tratto da Global </a:t>
            </a:r>
            <a:r>
              <a:rPr lang="it-IT" sz="1200" kern="1200" dirty="0" err="1">
                <a:solidFill>
                  <a:schemeClr val="tx1"/>
                </a:solidFill>
                <a:effectLst/>
                <a:latin typeface="+mn-lt"/>
                <a:ea typeface="+mn-ea"/>
                <a:cs typeface="+mn-cs"/>
              </a:rPr>
              <a:t>Climate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Change</a:t>
            </a:r>
            <a:r>
              <a:rPr lang="it-IT" sz="1200" kern="1200" dirty="0">
                <a:solidFill>
                  <a:schemeClr val="tx1"/>
                </a:solidFill>
                <a:effectLst/>
                <a:latin typeface="+mn-lt"/>
                <a:ea typeface="+mn-ea"/>
                <a:cs typeface="+mn-cs"/>
              </a:rPr>
              <a:t>: https://climate.nasa.gov/causes/</a:t>
            </a:r>
            <a:endParaRPr lang="en-CH" sz="1200" kern="1200" dirty="0">
              <a:solidFill>
                <a:schemeClr val="tx1"/>
              </a:solidFill>
              <a:effectLst/>
              <a:latin typeface="+mn-lt"/>
              <a:ea typeface="+mn-ea"/>
              <a:cs typeface="+mn-cs"/>
            </a:endParaRPr>
          </a:p>
          <a:p>
            <a:r>
              <a:rPr lang="en-CH" sz="1200" kern="1200" dirty="0">
                <a:solidFill>
                  <a:schemeClr val="tx1"/>
                </a:solidFill>
                <a:effectLst/>
                <a:latin typeface="+mn-lt"/>
                <a:ea typeface="+mn-ea"/>
                <a:cs typeface="+mn-cs"/>
              </a:rPr>
              <a:t> </a:t>
            </a:r>
          </a:p>
          <a:p>
            <a:endParaRPr lang="en-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4346567-3369-0C4A-A16B-491FA808C044}" type="slidenum">
              <a:rPr lang="en-CH" smtClean="0"/>
              <a:t>4</a:t>
            </a:fld>
            <a:endParaRPr lang="en-CH"/>
          </a:p>
        </p:txBody>
      </p:sp>
    </p:spTree>
    <p:extLst>
      <p:ext uri="{BB962C8B-B14F-4D97-AF65-F5344CB8AC3E}">
        <p14:creationId xmlns:p14="http://schemas.microsoft.com/office/powerpoint/2010/main" val="3328372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kern="1200" dirty="0">
                <a:solidFill>
                  <a:schemeClr val="tx1"/>
                </a:solidFill>
                <a:effectLst/>
                <a:latin typeface="+mn-lt"/>
                <a:ea typeface="+mn-ea"/>
                <a:cs typeface="+mn-cs"/>
              </a:rPr>
              <a:t>Oltre all’anidride carbonica, l’uomo sta aggiungendo altri tipi di gas serra all’atmosfera come per esempio il metano e l’ozono.</a:t>
            </a:r>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L’effetto di un gas sui cambiamenti climatici dipende da tre fattori principali: quanto ce n’è, per quanto rimane, e quanto calore trattiene. Analizziamo quindi i tre fattori.</a:t>
            </a:r>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endParaRPr lang="en-CH" sz="1200" kern="1200" dirty="0">
              <a:solidFill>
                <a:schemeClr val="tx1"/>
              </a:solidFill>
              <a:effectLst/>
              <a:latin typeface="+mn-lt"/>
              <a:ea typeface="+mn-ea"/>
              <a:cs typeface="+mn-cs"/>
            </a:endParaRPr>
          </a:p>
          <a:p>
            <a:pPr marL="228600" indent="-228600">
              <a:buFont typeface="+mj-lt"/>
              <a:buAutoNum type="arabicPeriod"/>
            </a:pPr>
            <a:r>
              <a:rPr lang="it-IT" sz="1200" kern="1200" dirty="0">
                <a:solidFill>
                  <a:schemeClr val="tx1"/>
                </a:solidFill>
                <a:effectLst/>
                <a:latin typeface="+mn-lt"/>
                <a:ea typeface="+mn-ea"/>
                <a:cs typeface="+mn-cs"/>
              </a:rPr>
              <a:t>La quantità: Più atomi di un gas sono presenti nell’atmosfera, più forte sarà l’effetto di tale gas. Il gas serra che l’uomo emette in quantità maggiore è l’anidride carbonica. Infatti, è anche quello maggiormente responsabile del riscaldamento terrestre. Però la quantità non è tutto: alcuni gas hanno infatti un potere di trattenuta del calore molto più forte, e possono essere pericolosi anche in quantità ridotte. </a:t>
            </a:r>
          </a:p>
          <a:p>
            <a:pPr marL="228600" indent="-228600">
              <a:buFont typeface="+mj-lt"/>
              <a:buAutoNum type="arabicPeriod"/>
            </a:pPr>
            <a:r>
              <a:rPr lang="it-IT" sz="1200" kern="1200" dirty="0">
                <a:solidFill>
                  <a:schemeClr val="tx1"/>
                </a:solidFill>
                <a:effectLst/>
                <a:latin typeface="+mn-lt"/>
                <a:ea typeface="+mn-ea"/>
                <a:cs typeface="+mn-cs"/>
              </a:rPr>
              <a:t>Il secondo fattore è la durata, per quanto tempo un gas rimane nell’atmosfera. Alcuni gas rimangono nell’atmosfera solo per un breve periodo, mentre altri per migliaia di anni. Più un gas rimane nell’atmosfera, per più a lungo durerà il suo effetto di trattenuta del calore. Bisogna quindi fare particolare attenzione ai gas a lungo termine.</a:t>
            </a:r>
          </a:p>
          <a:p>
            <a:pPr marL="228600" indent="-228600">
              <a:buFont typeface="+mj-lt"/>
              <a:buAutoNum type="arabicPeriod"/>
            </a:pPr>
            <a:r>
              <a:rPr lang="it-IT" sz="1200" kern="1200" dirty="0">
                <a:solidFill>
                  <a:schemeClr val="tx1"/>
                </a:solidFill>
                <a:effectLst/>
                <a:latin typeface="+mn-lt"/>
                <a:ea typeface="+mn-ea"/>
                <a:cs typeface="+mn-cs"/>
              </a:rPr>
              <a:t>Il terzo fattore è la quantità di calore trattenuto. Alcuni gas serra trattengono più calore di altri. Per esempio, per la stessa quantità, il metano intrappola 21 volte più calore dell’anidride carbonica. Come vedremo tra poco, altri gas trattengono ancora più calore! Un’emissione anche minima di questi gas può quindi portare ad effetti importanti.</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Fonti:</a:t>
            </a:r>
          </a:p>
          <a:p>
            <a:endParaRPr lang="it-IT" sz="1200" kern="1200" dirty="0">
              <a:solidFill>
                <a:schemeClr val="tx1"/>
              </a:solidFill>
              <a:effectLst/>
              <a:latin typeface="+mn-lt"/>
              <a:ea typeface="+mn-ea"/>
              <a:cs typeface="+mn-cs"/>
            </a:endParaRPr>
          </a:p>
          <a:p>
            <a:r>
              <a:rPr lang="it-IT" sz="1200" kern="1200" dirty="0" err="1">
                <a:solidFill>
                  <a:schemeClr val="tx1"/>
                </a:solidFill>
                <a:effectLst/>
                <a:latin typeface="+mn-lt"/>
                <a:ea typeface="+mn-ea"/>
                <a:cs typeface="+mn-cs"/>
              </a:rPr>
              <a:t>Herve</a:t>
            </a:r>
            <a:r>
              <a:rPr lang="it-IT" sz="1200" kern="1200" dirty="0">
                <a:solidFill>
                  <a:schemeClr val="tx1"/>
                </a:solidFill>
                <a:effectLst/>
                <a:latin typeface="+mn-lt"/>
                <a:ea typeface="+mn-ea"/>
                <a:cs typeface="+mn-cs"/>
              </a:rPr>
              <a:t>́, L. T. (</a:t>
            </a:r>
            <a:r>
              <a:rPr lang="it-IT" sz="1200" kern="1200" dirty="0" err="1">
                <a:solidFill>
                  <a:schemeClr val="tx1"/>
                </a:solidFill>
                <a:effectLst/>
                <a:latin typeface="+mn-lt"/>
                <a:ea typeface="+mn-ea"/>
                <a:cs typeface="+mn-cs"/>
              </a:rPr>
              <a:t>n.d.</a:t>
            </a:r>
            <a:r>
              <a:rPr lang="it-IT" sz="1200"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Historical</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Overview</a:t>
            </a:r>
            <a:r>
              <a:rPr lang="it-IT" sz="1200" i="1" kern="1200" dirty="0">
                <a:solidFill>
                  <a:schemeClr val="tx1"/>
                </a:solidFill>
                <a:effectLst/>
                <a:latin typeface="+mn-lt"/>
                <a:ea typeface="+mn-ea"/>
                <a:cs typeface="+mn-cs"/>
              </a:rPr>
              <a:t> of </a:t>
            </a:r>
            <a:r>
              <a:rPr lang="it-IT" sz="1200" i="1" kern="1200" dirty="0" err="1">
                <a:solidFill>
                  <a:schemeClr val="tx1"/>
                </a:solidFill>
                <a:effectLst/>
                <a:latin typeface="+mn-lt"/>
                <a:ea typeface="+mn-ea"/>
                <a:cs typeface="+mn-cs"/>
              </a:rPr>
              <a:t>Climate</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Change</a:t>
            </a:r>
            <a:r>
              <a:rPr lang="it-IT" sz="1200" i="1" kern="1200" dirty="0">
                <a:solidFill>
                  <a:schemeClr val="tx1"/>
                </a:solidFill>
                <a:effectLst/>
                <a:latin typeface="+mn-lt"/>
                <a:ea typeface="+mn-ea"/>
                <a:cs typeface="+mn-cs"/>
              </a:rPr>
              <a:t> Science</a:t>
            </a:r>
            <a:r>
              <a:rPr lang="it-IT" sz="1200" kern="1200" dirty="0">
                <a:solidFill>
                  <a:schemeClr val="tx1"/>
                </a:solidFill>
                <a:effectLst/>
                <a:latin typeface="+mn-lt"/>
                <a:ea typeface="+mn-ea"/>
                <a:cs typeface="+mn-cs"/>
              </a:rPr>
              <a:t>. Tratto da IPCC: Assets: https://www.ipcc.ch/site/assets/uploads/2018/03/ar4-wg1-chapter1.pdf</a:t>
            </a:r>
            <a:endParaRPr lang="en-CH"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UFAM. (2015). </a:t>
            </a:r>
            <a:r>
              <a:rPr lang="it-IT" sz="1200" i="1" kern="1200" dirty="0">
                <a:solidFill>
                  <a:schemeClr val="tx1"/>
                </a:solidFill>
                <a:effectLst/>
                <a:latin typeface="+mn-lt"/>
                <a:ea typeface="+mn-ea"/>
                <a:cs typeface="+mn-cs"/>
              </a:rPr>
              <a:t>Gas serra di origine antropica.</a:t>
            </a:r>
            <a:r>
              <a:rPr lang="it-IT" sz="1200" kern="1200" dirty="0">
                <a:solidFill>
                  <a:schemeClr val="tx1"/>
                </a:solidFill>
                <a:effectLst/>
                <a:latin typeface="+mn-lt"/>
                <a:ea typeface="+mn-ea"/>
                <a:cs typeface="+mn-cs"/>
              </a:rPr>
              <a:t> Tratto da Ufficio federale dell’ambiente: https://www.bafu.admin.ch/dam/bafu/it/dokumente/klima/fachinfo-daten/vom_menschen_verursachtetreibhausgase.pdf.download.pdf/tabella_dei_gas_aeffettoserradiorigineantropica.pdf</a:t>
            </a:r>
            <a:endParaRPr lang="en-CH"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EPA. (</a:t>
            </a:r>
            <a:r>
              <a:rPr lang="it-IT" sz="1200" kern="1200" dirty="0" err="1">
                <a:solidFill>
                  <a:schemeClr val="tx1"/>
                </a:solidFill>
                <a:effectLst/>
                <a:latin typeface="+mn-lt"/>
                <a:ea typeface="+mn-ea"/>
                <a:cs typeface="+mn-cs"/>
              </a:rPr>
              <a:t>n.d.</a:t>
            </a:r>
            <a:r>
              <a:rPr lang="it-IT" sz="1200"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Greenhouse</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Gases</a:t>
            </a:r>
            <a:r>
              <a:rPr lang="it-IT" sz="1200" i="1" kern="120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 Tratto da Global </a:t>
            </a:r>
            <a:r>
              <a:rPr lang="it-IT" sz="1200" kern="1200" dirty="0" err="1">
                <a:solidFill>
                  <a:schemeClr val="tx1"/>
                </a:solidFill>
                <a:effectLst/>
                <a:latin typeface="+mn-lt"/>
                <a:ea typeface="+mn-ea"/>
                <a:cs typeface="+mn-cs"/>
              </a:rPr>
              <a:t>Climate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Change</a:t>
            </a:r>
            <a:r>
              <a:rPr lang="it-IT" sz="1200" kern="1200" dirty="0">
                <a:solidFill>
                  <a:schemeClr val="tx1"/>
                </a:solidFill>
                <a:effectLst/>
                <a:latin typeface="+mn-lt"/>
                <a:ea typeface="+mn-ea"/>
                <a:cs typeface="+mn-cs"/>
              </a:rPr>
              <a:t>: https://archive.epa.gov/climatechange/kids/basics/today/greenhouse-gases.html</a:t>
            </a:r>
            <a:endParaRPr lang="en-CH"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UFAM. (</a:t>
            </a:r>
            <a:r>
              <a:rPr lang="it-IT" sz="1200" kern="1200" dirty="0" err="1">
                <a:solidFill>
                  <a:schemeClr val="tx1"/>
                </a:solidFill>
                <a:effectLst/>
                <a:latin typeface="+mn-lt"/>
                <a:ea typeface="+mn-ea"/>
                <a:cs typeface="+mn-cs"/>
              </a:rPr>
              <a:t>n.d.</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Inventario dei gas serra.</a:t>
            </a:r>
            <a:r>
              <a:rPr lang="it-IT" sz="1200" kern="1200" dirty="0">
                <a:solidFill>
                  <a:schemeClr val="tx1"/>
                </a:solidFill>
                <a:effectLst/>
                <a:latin typeface="+mn-lt"/>
                <a:ea typeface="+mn-ea"/>
                <a:cs typeface="+mn-cs"/>
              </a:rPr>
              <a:t> Tratto da Ufficio Federale Dell'Ambiente : https://www.bafu.admin.ch/bafu/it/home/temi/clima/dati-indicatori-carte/dati/inventario-dei-gas-serra.html</a:t>
            </a:r>
            <a:endParaRPr lang="en-CH"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Parlamento Europeo. (2018). </a:t>
            </a:r>
            <a:r>
              <a:rPr lang="it-IT" sz="1200" i="1" kern="1200" dirty="0">
                <a:solidFill>
                  <a:schemeClr val="tx1"/>
                </a:solidFill>
                <a:effectLst/>
                <a:latin typeface="+mn-lt"/>
                <a:ea typeface="+mn-ea"/>
                <a:cs typeface="+mn-cs"/>
              </a:rPr>
              <a:t>Emissioni di gas serra nell'UE per paese e settore: Infografica .</a:t>
            </a:r>
            <a:r>
              <a:rPr lang="it-IT" sz="1200" kern="1200" dirty="0">
                <a:solidFill>
                  <a:schemeClr val="tx1"/>
                </a:solidFill>
                <a:effectLst/>
                <a:latin typeface="+mn-lt"/>
                <a:ea typeface="+mn-ea"/>
                <a:cs typeface="+mn-cs"/>
              </a:rPr>
              <a:t> Tratto da Parlamento Europeo: Attualità : https://www.europarl.europa.eu/news/it/headlines/society/20180301STO98928/emissioni-di-gas-serra-per-paese-e-settore-infografica</a:t>
            </a:r>
            <a:endParaRPr lang="en-CH"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IPCC. (2018). </a:t>
            </a:r>
            <a:r>
              <a:rPr lang="it-IT" sz="1200" i="1" kern="1200" dirty="0">
                <a:solidFill>
                  <a:schemeClr val="tx1"/>
                </a:solidFill>
                <a:effectLst/>
                <a:latin typeface="+mn-lt"/>
                <a:ea typeface="+mn-ea"/>
                <a:cs typeface="+mn-cs"/>
              </a:rPr>
              <a:t>Global Warming of 1.5 ºC: </a:t>
            </a:r>
            <a:r>
              <a:rPr lang="it-IT" sz="1200" i="1" kern="1200" dirty="0" err="1">
                <a:solidFill>
                  <a:schemeClr val="tx1"/>
                </a:solidFill>
                <a:effectLst/>
                <a:latin typeface="+mn-lt"/>
                <a:ea typeface="+mn-ea"/>
                <a:cs typeface="+mn-cs"/>
              </a:rPr>
              <a:t>Summary</a:t>
            </a:r>
            <a:r>
              <a:rPr lang="it-IT" sz="1200" i="1" kern="1200" dirty="0">
                <a:solidFill>
                  <a:schemeClr val="tx1"/>
                </a:solidFill>
                <a:effectLst/>
                <a:latin typeface="+mn-lt"/>
                <a:ea typeface="+mn-ea"/>
                <a:cs typeface="+mn-cs"/>
              </a:rPr>
              <a:t> for Policymakers</a:t>
            </a:r>
            <a:r>
              <a:rPr lang="it-IT" sz="1200" kern="1200" dirty="0">
                <a:solidFill>
                  <a:schemeClr val="tx1"/>
                </a:solidFill>
                <a:effectLst/>
                <a:latin typeface="+mn-lt"/>
                <a:ea typeface="+mn-ea"/>
                <a:cs typeface="+mn-cs"/>
              </a:rPr>
              <a:t>. Tratto da </a:t>
            </a:r>
            <a:r>
              <a:rPr lang="it-IT" sz="1200" kern="1200" dirty="0" err="1">
                <a:solidFill>
                  <a:schemeClr val="tx1"/>
                </a:solidFill>
                <a:effectLst/>
                <a:latin typeface="+mn-lt"/>
                <a:ea typeface="+mn-ea"/>
                <a:cs typeface="+mn-cs"/>
              </a:rPr>
              <a:t>Intergovernmental</a:t>
            </a:r>
            <a:r>
              <a:rPr lang="it-IT" sz="1200" kern="1200" dirty="0">
                <a:solidFill>
                  <a:schemeClr val="tx1"/>
                </a:solidFill>
                <a:effectLst/>
                <a:latin typeface="+mn-lt"/>
                <a:ea typeface="+mn-ea"/>
                <a:cs typeface="+mn-cs"/>
              </a:rPr>
              <a:t> Panel on </a:t>
            </a:r>
            <a:r>
              <a:rPr lang="it-IT" sz="1200" kern="1200" dirty="0" err="1">
                <a:solidFill>
                  <a:schemeClr val="tx1"/>
                </a:solidFill>
                <a:effectLst/>
                <a:latin typeface="+mn-lt"/>
                <a:ea typeface="+mn-ea"/>
                <a:cs typeface="+mn-cs"/>
              </a:rPr>
              <a:t>Climate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Change</a:t>
            </a:r>
            <a:r>
              <a:rPr lang="it-IT" sz="1200" kern="1200" dirty="0">
                <a:solidFill>
                  <a:schemeClr val="tx1"/>
                </a:solidFill>
                <a:effectLst/>
                <a:latin typeface="+mn-lt"/>
                <a:ea typeface="+mn-ea"/>
                <a:cs typeface="+mn-cs"/>
              </a:rPr>
              <a:t>: https://www.ipcc.ch/sr15/chapter/spm/</a:t>
            </a:r>
            <a:endParaRPr lang="en-CH" sz="1200" kern="1200" dirty="0">
              <a:solidFill>
                <a:schemeClr val="tx1"/>
              </a:solidFill>
              <a:effectLst/>
              <a:latin typeface="+mn-lt"/>
              <a:ea typeface="+mn-ea"/>
              <a:cs typeface="+mn-cs"/>
            </a:endParaRPr>
          </a:p>
          <a:p>
            <a:endParaRPr lang="en-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4346567-3369-0C4A-A16B-491FA808C044}" type="slidenum">
              <a:rPr lang="en-CH" smtClean="0"/>
              <a:t>5</a:t>
            </a:fld>
            <a:endParaRPr lang="en-CH"/>
          </a:p>
        </p:txBody>
      </p:sp>
    </p:spTree>
    <p:extLst>
      <p:ext uri="{BB962C8B-B14F-4D97-AF65-F5344CB8AC3E}">
        <p14:creationId xmlns:p14="http://schemas.microsoft.com/office/powerpoint/2010/main" val="1974995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kern="1200" dirty="0">
                <a:solidFill>
                  <a:schemeClr val="tx1"/>
                </a:solidFill>
                <a:effectLst/>
                <a:latin typeface="+mn-lt"/>
                <a:ea typeface="+mn-ea"/>
                <a:cs typeface="+mn-cs"/>
              </a:rPr>
              <a:t>Ora analizzeremo tre dei gas serra principali, ossia l’anidride carbonica (o CO2), il metano e il monossido di diazoto detto anche ossido nitroso. La percentuale vicino al nome di ogni gas rappresenta la quantità di riscaldamento che ogni gas sta attualmente causando. Vedremo la loro origine, quanto riscaldamento causano, per quanto rimangono nell’atmosfera e quanto calore trattengono. </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Le righe indicano le caratteristiche di ogni gas: l’origine, per quanto tempo rimane nell’atmosfera e quanto calore trattiene.</a:t>
            </a:r>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Partiamo con </a:t>
            </a:r>
            <a:r>
              <a:rPr lang="it-IT" sz="1200" b="1" kern="1200" dirty="0">
                <a:solidFill>
                  <a:schemeClr val="tx1"/>
                </a:solidFill>
                <a:effectLst/>
                <a:latin typeface="+mn-lt"/>
                <a:ea typeface="+mn-ea"/>
                <a:cs typeface="+mn-cs"/>
              </a:rPr>
              <a:t>l’anidride carbonica. </a:t>
            </a:r>
            <a:r>
              <a:rPr lang="it-IT" sz="1200" kern="1200" dirty="0">
                <a:solidFill>
                  <a:schemeClr val="tx1"/>
                </a:solidFill>
                <a:effectLst/>
                <a:latin typeface="+mn-lt"/>
                <a:ea typeface="+mn-ea"/>
                <a:cs typeface="+mn-cs"/>
              </a:rPr>
              <a:t>L’anidride carbonica è responsabile per circa il 64% dell’effetto serra e viene principalmente emessa dalla combustione di combustibili fossili come carbone, oli e gas naturali. L’uomo brucia combustibili fossili per produrre energia (i.e. elettricità), per riscaldare gli edifici e per fare andare i veicoli. Per esempio, la benzina che usiamo per fare andare le automobili è un prodotto di combustibili fossili: la macchina, facendo andare il motore, brucia la benzina e ne libera i fumi nell’aria. </a:t>
            </a:r>
          </a:p>
          <a:p>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Un'altra fonte di anidride carbonica è il disboscamento e l’eliminazione della vegetazione in generale. Attraverso la fotosintesi clorofilliana le piante assorbono anidride carbonica per crescere. Così facendo ne ripuliscono l’aria. Distruggere piante e foreste riduce questo effetto di assorbimento, e conseguentemente porta ad un aumento di anidride carbonica nell’aria. Inoltre, le piante disboscate vengono generalmente usate come combustibile. Questo porta a rilasciare l’anidride carbonica precedentemente assorbita, contribuendo alle emissioni. </a:t>
            </a:r>
          </a:p>
          <a:p>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Anche particolari processi industriali e manifatturieri contribuiscono all’emissione di anidride carbonica, che però non tratteremo in dettaglio.</a:t>
            </a:r>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L’anidride carbonica può rimanere nell’atmosfera per periodi molto lunghi. Si è stimato che un atomo può rimanere nell’atmosfera da 50 a migliaia di anni. </a:t>
            </a:r>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L’anidride carbonica è usata come base per confrontare il potere intrappolante degli altri gas. Possiamo quindi classificare il suo potere di trattenuta del calore come “1”.</a:t>
            </a:r>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Il</a:t>
            </a:r>
            <a:r>
              <a:rPr lang="it-IT" sz="1200" b="1" kern="1200" dirty="0">
                <a:solidFill>
                  <a:schemeClr val="tx1"/>
                </a:solidFill>
                <a:effectLst/>
                <a:latin typeface="+mn-lt"/>
                <a:ea typeface="+mn-ea"/>
                <a:cs typeface="+mn-cs"/>
              </a:rPr>
              <a:t> metano </a:t>
            </a:r>
            <a:r>
              <a:rPr lang="it-IT" sz="1200" kern="1200" dirty="0">
                <a:solidFill>
                  <a:schemeClr val="tx1"/>
                </a:solidFill>
                <a:effectLst/>
                <a:latin typeface="+mn-lt"/>
                <a:ea typeface="+mn-ea"/>
                <a:cs typeface="+mn-cs"/>
              </a:rPr>
              <a:t>ammonta per circa il 17% dell’effetto serra. L’emissione principale di questo gas serra proviene dagli allevamenti di bestiame. Mucche, pecore, capre e altri animali da allevamento producono metano durante il processo di digestione del cibo. Inoltre, le feci, come per esempio il letame delle mucche, rilasciano metano marcendo. </a:t>
            </a:r>
          </a:p>
          <a:p>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Un'altra importante fonte di emissione di metano sono le discariche. Quando la spazzatura e i rifiuti organici si decompongono nel tempo, producono metano. Quindi non solo la spazzatura inquina terre e oceani, ma contribuisce anche ai cambiamenti climatici.  </a:t>
            </a:r>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La produzione e trasporto di gas naturale che per esempio usiamo per riscaldare le abitazioni contribuiscono all’emissione di metano. Il gas naturale è principalmente composto da metano. Durante i processi di lavorazione e trasporto del gas è comune che parte di questo venga disperso nell’ambiente. Questo contribuisce ad emettere metano nell’atmosfera.</a:t>
            </a:r>
          </a:p>
          <a:p>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Infine, il metano può essere emesso durante il processo di estrazione del carbone. È comune trovare metano dove si va a scavare per estrarre carbone, e il metano viene rilasciato durante l’estrazione del carbone.</a:t>
            </a:r>
          </a:p>
          <a:p>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Fortunatamente, il metano non rimane nell’atmosfera per molto tempo rispetto ad altri gas serra. Infatti, il suo ciclo nell’atmosfera è relativamente breve e dura all’incirca 12 anni.</a:t>
            </a:r>
          </a:p>
          <a:p>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Il metano intrappola calore circa 20 volte quanto l’anidride carbonica. Si tratta infatti di un gas non molto presente nell’atmosfera, che però allo stesso tempo ha un effetto considerevole visto che ammonta per circa il 17% dell’effetto serra.</a:t>
            </a:r>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endParaRPr lang="en-CH" sz="1200" kern="1200" dirty="0">
              <a:solidFill>
                <a:schemeClr val="tx1"/>
              </a:solidFill>
              <a:effectLst/>
              <a:latin typeface="+mn-lt"/>
              <a:ea typeface="+mn-ea"/>
              <a:cs typeface="+mn-cs"/>
            </a:endParaRPr>
          </a:p>
          <a:p>
            <a:r>
              <a:rPr lang="it-IT" sz="1200" b="1" kern="1200" dirty="0">
                <a:solidFill>
                  <a:schemeClr val="tx1"/>
                </a:solidFill>
                <a:effectLst/>
                <a:latin typeface="+mn-lt"/>
                <a:ea typeface="+mn-ea"/>
                <a:cs typeface="+mn-cs"/>
              </a:rPr>
              <a:t>Il monossido di diazoto anche chiamato ossido nitroso </a:t>
            </a:r>
            <a:r>
              <a:rPr lang="it-IT" sz="1200" kern="1200" dirty="0">
                <a:solidFill>
                  <a:schemeClr val="tx1"/>
                </a:solidFill>
                <a:effectLst/>
                <a:latin typeface="+mn-lt"/>
                <a:ea typeface="+mn-ea"/>
                <a:cs typeface="+mn-cs"/>
              </a:rPr>
              <a:t>contribuisce a circa il 6% dell’effetto serra. Come potete vedere nella tabella il monossido di diazoto può essere emesso attraverso tre fonti principali. Alcune tecniche di coltivazione aggiungono nitrogeno al suolo come fertilizzante. Spesso, durante questi processi, il nitrogeno è usato in modo eccessivo. Il nitrogeno in eccesso viene trasformato in monossido di diazoto da particolari batteri, e viene poi rilasciato nell’atmosfera. Un'altra fonte di emissione del monossido di diazoto è la combustione di combustibili fossili. Infine, certi processi industriali e manifatturieri possono contribuire all’emissione di questo gas serra.</a:t>
            </a:r>
          </a:p>
          <a:p>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È stimato che il monossido di diazoto rimanga nell’atmosfera per circa 114 anni. Questo è considerato un periodo di permanenza medio.  </a:t>
            </a:r>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È stato studiato che questo gas ha un potere intrappolante di 298 volte superiore rispetto a quello dell’anidride carbonica. Il monossido di diazoto è quindi un gas particolarmente pericoloso per il riscaldamento globale. Fortunatamente, questo gas serra non è molto presente nell’atmosfera.</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Fonti:</a:t>
            </a:r>
          </a:p>
          <a:p>
            <a:endParaRPr lang="it-IT" sz="1200" kern="1200" dirty="0">
              <a:solidFill>
                <a:schemeClr val="tx1"/>
              </a:solidFill>
              <a:effectLst/>
              <a:latin typeface="+mn-lt"/>
              <a:ea typeface="+mn-ea"/>
              <a:cs typeface="+mn-cs"/>
            </a:endParaRPr>
          </a:p>
          <a:p>
            <a:r>
              <a:rPr lang="it-IT" sz="1200" kern="1200" dirty="0" err="1">
                <a:solidFill>
                  <a:schemeClr val="tx1"/>
                </a:solidFill>
                <a:effectLst/>
                <a:latin typeface="+mn-lt"/>
                <a:ea typeface="+mn-ea"/>
                <a:cs typeface="+mn-cs"/>
              </a:rPr>
              <a:t>Herve</a:t>
            </a:r>
            <a:r>
              <a:rPr lang="it-IT" sz="1200" kern="1200" dirty="0">
                <a:solidFill>
                  <a:schemeClr val="tx1"/>
                </a:solidFill>
                <a:effectLst/>
                <a:latin typeface="+mn-lt"/>
                <a:ea typeface="+mn-ea"/>
                <a:cs typeface="+mn-cs"/>
              </a:rPr>
              <a:t>́, L. T. (</a:t>
            </a:r>
            <a:r>
              <a:rPr lang="it-IT" sz="1200" kern="1200" dirty="0" err="1">
                <a:solidFill>
                  <a:schemeClr val="tx1"/>
                </a:solidFill>
                <a:effectLst/>
                <a:latin typeface="+mn-lt"/>
                <a:ea typeface="+mn-ea"/>
                <a:cs typeface="+mn-cs"/>
              </a:rPr>
              <a:t>n.d.</a:t>
            </a:r>
            <a:r>
              <a:rPr lang="it-IT" sz="1200"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Historical</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Overview</a:t>
            </a:r>
            <a:r>
              <a:rPr lang="it-IT" sz="1200" i="1" kern="1200" dirty="0">
                <a:solidFill>
                  <a:schemeClr val="tx1"/>
                </a:solidFill>
                <a:effectLst/>
                <a:latin typeface="+mn-lt"/>
                <a:ea typeface="+mn-ea"/>
                <a:cs typeface="+mn-cs"/>
              </a:rPr>
              <a:t> of </a:t>
            </a:r>
            <a:r>
              <a:rPr lang="it-IT" sz="1200" i="1" kern="1200" dirty="0" err="1">
                <a:solidFill>
                  <a:schemeClr val="tx1"/>
                </a:solidFill>
                <a:effectLst/>
                <a:latin typeface="+mn-lt"/>
                <a:ea typeface="+mn-ea"/>
                <a:cs typeface="+mn-cs"/>
              </a:rPr>
              <a:t>Climate</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Change</a:t>
            </a:r>
            <a:r>
              <a:rPr lang="it-IT" sz="1200" i="1" kern="1200" dirty="0">
                <a:solidFill>
                  <a:schemeClr val="tx1"/>
                </a:solidFill>
                <a:effectLst/>
                <a:latin typeface="+mn-lt"/>
                <a:ea typeface="+mn-ea"/>
                <a:cs typeface="+mn-cs"/>
              </a:rPr>
              <a:t> Science</a:t>
            </a:r>
            <a:r>
              <a:rPr lang="it-IT" sz="1200" kern="1200" dirty="0">
                <a:solidFill>
                  <a:schemeClr val="tx1"/>
                </a:solidFill>
                <a:effectLst/>
                <a:latin typeface="+mn-lt"/>
                <a:ea typeface="+mn-ea"/>
                <a:cs typeface="+mn-cs"/>
              </a:rPr>
              <a:t>. Tratto da IPCC: Assets: https://www.ipcc.ch/site/assets/uploads/2018/03/ar4-wg1-chapter1.pdf</a:t>
            </a:r>
            <a:endParaRPr lang="en-CH"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UFAM. (2015). </a:t>
            </a:r>
            <a:r>
              <a:rPr lang="it-IT" sz="1200" i="1" kern="1200" dirty="0">
                <a:solidFill>
                  <a:schemeClr val="tx1"/>
                </a:solidFill>
                <a:effectLst/>
                <a:latin typeface="+mn-lt"/>
                <a:ea typeface="+mn-ea"/>
                <a:cs typeface="+mn-cs"/>
              </a:rPr>
              <a:t>Gas serra di origine antropica.</a:t>
            </a:r>
            <a:r>
              <a:rPr lang="it-IT" sz="1200" kern="1200" dirty="0">
                <a:solidFill>
                  <a:schemeClr val="tx1"/>
                </a:solidFill>
                <a:effectLst/>
                <a:latin typeface="+mn-lt"/>
                <a:ea typeface="+mn-ea"/>
                <a:cs typeface="+mn-cs"/>
              </a:rPr>
              <a:t> Tratto da Ufficio federale dell’ambiente: https://www.bafu.admin.ch/dam/bafu/it/dokumente/klima/fachinfo-daten/vom_menschen_verursachtetreibhausgase.pdf.download.pdf/tabella_dei_gas_aeffettoserradiorigineantropica.pdf</a:t>
            </a:r>
            <a:endParaRPr lang="en-CH"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EPA. (</a:t>
            </a:r>
            <a:r>
              <a:rPr lang="it-IT" sz="1200" kern="1200" dirty="0" err="1">
                <a:solidFill>
                  <a:schemeClr val="tx1"/>
                </a:solidFill>
                <a:effectLst/>
                <a:latin typeface="+mn-lt"/>
                <a:ea typeface="+mn-ea"/>
                <a:cs typeface="+mn-cs"/>
              </a:rPr>
              <a:t>n.d.</a:t>
            </a:r>
            <a:r>
              <a:rPr lang="it-IT" sz="1200"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Greenhouse</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Gases</a:t>
            </a:r>
            <a:r>
              <a:rPr lang="it-IT" sz="1200" i="1" kern="120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 Tratto da Global </a:t>
            </a:r>
            <a:r>
              <a:rPr lang="it-IT" sz="1200" kern="1200" dirty="0" err="1">
                <a:solidFill>
                  <a:schemeClr val="tx1"/>
                </a:solidFill>
                <a:effectLst/>
                <a:latin typeface="+mn-lt"/>
                <a:ea typeface="+mn-ea"/>
                <a:cs typeface="+mn-cs"/>
              </a:rPr>
              <a:t>Climate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Change</a:t>
            </a:r>
            <a:r>
              <a:rPr lang="it-IT" sz="1200" kern="1200" dirty="0">
                <a:solidFill>
                  <a:schemeClr val="tx1"/>
                </a:solidFill>
                <a:effectLst/>
                <a:latin typeface="+mn-lt"/>
                <a:ea typeface="+mn-ea"/>
                <a:cs typeface="+mn-cs"/>
              </a:rPr>
              <a:t>: https://archive.epa.gov/climatechange/kids/basics/today/greenhouse-gases.html</a:t>
            </a:r>
            <a:endParaRPr lang="en-CH"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UFAM. (</a:t>
            </a:r>
            <a:r>
              <a:rPr lang="it-IT" sz="1200" kern="1200" dirty="0" err="1">
                <a:solidFill>
                  <a:schemeClr val="tx1"/>
                </a:solidFill>
                <a:effectLst/>
                <a:latin typeface="+mn-lt"/>
                <a:ea typeface="+mn-ea"/>
                <a:cs typeface="+mn-cs"/>
              </a:rPr>
              <a:t>n.d.</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Inventario dei gas serra.</a:t>
            </a:r>
            <a:r>
              <a:rPr lang="it-IT" sz="1200" kern="1200" dirty="0">
                <a:solidFill>
                  <a:schemeClr val="tx1"/>
                </a:solidFill>
                <a:effectLst/>
                <a:latin typeface="+mn-lt"/>
                <a:ea typeface="+mn-ea"/>
                <a:cs typeface="+mn-cs"/>
              </a:rPr>
              <a:t> Tratto da Ufficio Federale Dell'Ambiente : https://www.bafu.admin.ch/bafu/it/home/temi/clima/dati-indicatori-carte/dati/inventario-dei-gas-serra.html</a:t>
            </a:r>
            <a:endParaRPr lang="en-CH"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Parlamento Europeo. (2018). </a:t>
            </a:r>
            <a:r>
              <a:rPr lang="it-IT" sz="1200" i="1" kern="1200" dirty="0">
                <a:solidFill>
                  <a:schemeClr val="tx1"/>
                </a:solidFill>
                <a:effectLst/>
                <a:latin typeface="+mn-lt"/>
                <a:ea typeface="+mn-ea"/>
                <a:cs typeface="+mn-cs"/>
              </a:rPr>
              <a:t>Emissioni di gas serra nell'UE per paese e settore: Infografica .</a:t>
            </a:r>
            <a:r>
              <a:rPr lang="it-IT" sz="1200" kern="1200" dirty="0">
                <a:solidFill>
                  <a:schemeClr val="tx1"/>
                </a:solidFill>
                <a:effectLst/>
                <a:latin typeface="+mn-lt"/>
                <a:ea typeface="+mn-ea"/>
                <a:cs typeface="+mn-cs"/>
              </a:rPr>
              <a:t> Tratto da Parlamento Europeo: Attualità : https://www.europarl.europa.eu/news/it/headlines/society/20180301STO98928/emissioni-di-gas-serra-per-paese-e-settore-infografica</a:t>
            </a:r>
            <a:endParaRPr lang="en-CH"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IPCC. (2018). </a:t>
            </a:r>
            <a:r>
              <a:rPr lang="it-IT" sz="1200" i="1" kern="1200" dirty="0">
                <a:solidFill>
                  <a:schemeClr val="tx1"/>
                </a:solidFill>
                <a:effectLst/>
                <a:latin typeface="+mn-lt"/>
                <a:ea typeface="+mn-ea"/>
                <a:cs typeface="+mn-cs"/>
              </a:rPr>
              <a:t>Global Warming of 1.5 ºC: </a:t>
            </a:r>
            <a:r>
              <a:rPr lang="it-IT" sz="1200" i="1" kern="1200" dirty="0" err="1">
                <a:solidFill>
                  <a:schemeClr val="tx1"/>
                </a:solidFill>
                <a:effectLst/>
                <a:latin typeface="+mn-lt"/>
                <a:ea typeface="+mn-ea"/>
                <a:cs typeface="+mn-cs"/>
              </a:rPr>
              <a:t>Summary</a:t>
            </a:r>
            <a:r>
              <a:rPr lang="it-IT" sz="1200" i="1" kern="1200" dirty="0">
                <a:solidFill>
                  <a:schemeClr val="tx1"/>
                </a:solidFill>
                <a:effectLst/>
                <a:latin typeface="+mn-lt"/>
                <a:ea typeface="+mn-ea"/>
                <a:cs typeface="+mn-cs"/>
              </a:rPr>
              <a:t> for Policymakers</a:t>
            </a:r>
            <a:r>
              <a:rPr lang="it-IT" sz="1200" kern="1200" dirty="0">
                <a:solidFill>
                  <a:schemeClr val="tx1"/>
                </a:solidFill>
                <a:effectLst/>
                <a:latin typeface="+mn-lt"/>
                <a:ea typeface="+mn-ea"/>
                <a:cs typeface="+mn-cs"/>
              </a:rPr>
              <a:t>. Tratto da </a:t>
            </a:r>
            <a:r>
              <a:rPr lang="it-IT" sz="1200" kern="1200" dirty="0" err="1">
                <a:solidFill>
                  <a:schemeClr val="tx1"/>
                </a:solidFill>
                <a:effectLst/>
                <a:latin typeface="+mn-lt"/>
                <a:ea typeface="+mn-ea"/>
                <a:cs typeface="+mn-cs"/>
              </a:rPr>
              <a:t>Intergovernmental</a:t>
            </a:r>
            <a:r>
              <a:rPr lang="it-IT" sz="1200" kern="1200" dirty="0">
                <a:solidFill>
                  <a:schemeClr val="tx1"/>
                </a:solidFill>
                <a:effectLst/>
                <a:latin typeface="+mn-lt"/>
                <a:ea typeface="+mn-ea"/>
                <a:cs typeface="+mn-cs"/>
              </a:rPr>
              <a:t> Panel on </a:t>
            </a:r>
            <a:r>
              <a:rPr lang="it-IT" sz="1200" kern="1200" dirty="0" err="1">
                <a:solidFill>
                  <a:schemeClr val="tx1"/>
                </a:solidFill>
                <a:effectLst/>
                <a:latin typeface="+mn-lt"/>
                <a:ea typeface="+mn-ea"/>
                <a:cs typeface="+mn-cs"/>
              </a:rPr>
              <a:t>Climate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Change</a:t>
            </a:r>
            <a:r>
              <a:rPr lang="it-IT" sz="1200" kern="1200" dirty="0">
                <a:solidFill>
                  <a:schemeClr val="tx1"/>
                </a:solidFill>
                <a:effectLst/>
                <a:latin typeface="+mn-lt"/>
                <a:ea typeface="+mn-ea"/>
                <a:cs typeface="+mn-cs"/>
              </a:rPr>
              <a:t>: https://www.ipcc.ch/sr15/chapter/spm/</a:t>
            </a:r>
            <a:endParaRPr lang="en-CH" sz="1200" kern="1200" dirty="0">
              <a:solidFill>
                <a:schemeClr val="tx1"/>
              </a:solidFill>
              <a:effectLst/>
              <a:latin typeface="+mn-lt"/>
              <a:ea typeface="+mn-ea"/>
              <a:cs typeface="+mn-cs"/>
            </a:endParaRPr>
          </a:p>
          <a:p>
            <a:endParaRPr lang="en-CH" sz="1200" kern="1200" dirty="0">
              <a:solidFill>
                <a:schemeClr val="tx1"/>
              </a:solidFill>
              <a:effectLst/>
              <a:latin typeface="+mn-lt"/>
              <a:ea typeface="+mn-ea"/>
              <a:cs typeface="+mn-cs"/>
            </a:endParaRPr>
          </a:p>
          <a:p>
            <a:r>
              <a:rPr lang="en-CH" sz="1200" kern="1200" dirty="0">
                <a:solidFill>
                  <a:schemeClr val="tx1"/>
                </a:solidFill>
                <a:effectLst/>
                <a:latin typeface="+mn-lt"/>
                <a:ea typeface="+mn-ea"/>
                <a:cs typeface="+mn-cs"/>
              </a:rPr>
              <a:t> </a:t>
            </a:r>
          </a:p>
          <a:p>
            <a:endParaRPr lang="en-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4346567-3369-0C4A-A16B-491FA808C044}" type="slidenum">
              <a:rPr lang="en-CH" smtClean="0"/>
              <a:t>6</a:t>
            </a:fld>
            <a:endParaRPr lang="en-CH"/>
          </a:p>
        </p:txBody>
      </p:sp>
    </p:spTree>
    <p:extLst>
      <p:ext uri="{BB962C8B-B14F-4D97-AF65-F5344CB8AC3E}">
        <p14:creationId xmlns:p14="http://schemas.microsoft.com/office/powerpoint/2010/main" val="1481487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kern="1200" dirty="0">
                <a:solidFill>
                  <a:schemeClr val="tx1"/>
                </a:solidFill>
                <a:effectLst/>
                <a:latin typeface="+mn-lt"/>
                <a:ea typeface="+mn-ea"/>
                <a:cs typeface="+mn-cs"/>
              </a:rPr>
              <a:t>Partiamo con </a:t>
            </a:r>
            <a:r>
              <a:rPr lang="it-IT" sz="1200" b="1" kern="1200" dirty="0">
                <a:solidFill>
                  <a:schemeClr val="tx1"/>
                </a:solidFill>
                <a:effectLst/>
                <a:latin typeface="+mn-lt"/>
                <a:ea typeface="+mn-ea"/>
                <a:cs typeface="+mn-cs"/>
              </a:rPr>
              <a:t>l’anidride carbonica. </a:t>
            </a:r>
            <a:r>
              <a:rPr lang="it-IT" sz="1200" kern="1200" dirty="0">
                <a:solidFill>
                  <a:schemeClr val="tx1"/>
                </a:solidFill>
                <a:effectLst/>
                <a:latin typeface="+mn-lt"/>
                <a:ea typeface="+mn-ea"/>
                <a:cs typeface="+mn-cs"/>
              </a:rPr>
              <a:t>L’anidride carbonica è responsabile per circa il 64% dell’effetto serra e viene principalmente emessa dalla combustione di combustibili fossili come carbone, oli e gas naturali. L’uomo brucia combustibili fossili per produrre energia (i.e. elettricità), per riscaldare gli edifici e per fare andare i veicoli. Per esempio, la benzina che usiamo per fare andare le automobili è un prodotto di combustibili fossili: la macchina, facendo andare il motore, brucia la benzina e ne libera i fumi nell’aria. </a:t>
            </a:r>
          </a:p>
          <a:p>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Un'altra fonte di anidride carbonica è il disboscamento e l’eliminazione della vegetazione in generale. Attraverso la fotosintesi clorofilliana le piante assorbono anidride carbonica per crescere. Così facendo ne ripuliscono l’aria. Distruggere piante e foreste riduce questo effetto di assorbimento, e conseguentemente porta ad un aumento di anidride carbonica nell’aria. Inoltre, le piante disboscate vengono generalmente usate come combustibile. Questo porta a rilasciare l’anidride carbonica precedentemente assorbita, contribuendo alle emissioni. </a:t>
            </a:r>
          </a:p>
          <a:p>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Anche particolari processi industriali e manifatturieri contribuiscono all’emissione di anidride carbonica, che però non tratteremo in dettaglio.</a:t>
            </a:r>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L’anidride carbonica può rimanere nell’atmosfera per periodi molto lunghi. Si è stimato che un atomo può rimanere nell’atmosfera da 50 a migliaia di anni. </a:t>
            </a:r>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L’anidride carbonica è usata come base per confrontare il potere intrappolante degli altri gas. Possiamo quindi classificare il suo potere di trattenuta del calore come “1”.</a:t>
            </a:r>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endParaRPr lang="en-CH"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Fonti:</a:t>
            </a:r>
          </a:p>
          <a:p>
            <a:endParaRPr lang="it-IT" sz="1200" kern="1200" dirty="0">
              <a:solidFill>
                <a:schemeClr val="tx1"/>
              </a:solidFill>
              <a:effectLst/>
              <a:latin typeface="+mn-lt"/>
              <a:ea typeface="+mn-ea"/>
              <a:cs typeface="+mn-cs"/>
            </a:endParaRPr>
          </a:p>
          <a:p>
            <a:r>
              <a:rPr lang="it-IT" sz="1200" kern="1200" dirty="0" err="1">
                <a:solidFill>
                  <a:schemeClr val="tx1"/>
                </a:solidFill>
                <a:effectLst/>
                <a:latin typeface="+mn-lt"/>
                <a:ea typeface="+mn-ea"/>
                <a:cs typeface="+mn-cs"/>
              </a:rPr>
              <a:t>Herve</a:t>
            </a:r>
            <a:r>
              <a:rPr lang="it-IT" sz="1200" kern="1200" dirty="0">
                <a:solidFill>
                  <a:schemeClr val="tx1"/>
                </a:solidFill>
                <a:effectLst/>
                <a:latin typeface="+mn-lt"/>
                <a:ea typeface="+mn-ea"/>
                <a:cs typeface="+mn-cs"/>
              </a:rPr>
              <a:t>́, L. T. (</a:t>
            </a:r>
            <a:r>
              <a:rPr lang="it-IT" sz="1200" kern="1200" dirty="0" err="1">
                <a:solidFill>
                  <a:schemeClr val="tx1"/>
                </a:solidFill>
                <a:effectLst/>
                <a:latin typeface="+mn-lt"/>
                <a:ea typeface="+mn-ea"/>
                <a:cs typeface="+mn-cs"/>
              </a:rPr>
              <a:t>n.d.</a:t>
            </a:r>
            <a:r>
              <a:rPr lang="it-IT" sz="1200"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Historical</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Overview</a:t>
            </a:r>
            <a:r>
              <a:rPr lang="it-IT" sz="1200" i="1" kern="1200" dirty="0">
                <a:solidFill>
                  <a:schemeClr val="tx1"/>
                </a:solidFill>
                <a:effectLst/>
                <a:latin typeface="+mn-lt"/>
                <a:ea typeface="+mn-ea"/>
                <a:cs typeface="+mn-cs"/>
              </a:rPr>
              <a:t> of </a:t>
            </a:r>
            <a:r>
              <a:rPr lang="it-IT" sz="1200" i="1" kern="1200" dirty="0" err="1">
                <a:solidFill>
                  <a:schemeClr val="tx1"/>
                </a:solidFill>
                <a:effectLst/>
                <a:latin typeface="+mn-lt"/>
                <a:ea typeface="+mn-ea"/>
                <a:cs typeface="+mn-cs"/>
              </a:rPr>
              <a:t>Climate</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Change</a:t>
            </a:r>
            <a:r>
              <a:rPr lang="it-IT" sz="1200" i="1" kern="1200" dirty="0">
                <a:solidFill>
                  <a:schemeClr val="tx1"/>
                </a:solidFill>
                <a:effectLst/>
                <a:latin typeface="+mn-lt"/>
                <a:ea typeface="+mn-ea"/>
                <a:cs typeface="+mn-cs"/>
              </a:rPr>
              <a:t> Science</a:t>
            </a:r>
            <a:r>
              <a:rPr lang="it-IT" sz="1200" kern="1200" dirty="0">
                <a:solidFill>
                  <a:schemeClr val="tx1"/>
                </a:solidFill>
                <a:effectLst/>
                <a:latin typeface="+mn-lt"/>
                <a:ea typeface="+mn-ea"/>
                <a:cs typeface="+mn-cs"/>
              </a:rPr>
              <a:t>. Tratto da IPCC: Assets: https://www.ipcc.ch/site/assets/uploads/2018/03/ar4-wg1-chapter1.pdf</a:t>
            </a:r>
            <a:endParaRPr lang="en-CH"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UFAM. (2015). </a:t>
            </a:r>
            <a:r>
              <a:rPr lang="it-IT" sz="1200" i="1" kern="1200" dirty="0">
                <a:solidFill>
                  <a:schemeClr val="tx1"/>
                </a:solidFill>
                <a:effectLst/>
                <a:latin typeface="+mn-lt"/>
                <a:ea typeface="+mn-ea"/>
                <a:cs typeface="+mn-cs"/>
              </a:rPr>
              <a:t>Gas serra di origine antropica.</a:t>
            </a:r>
            <a:r>
              <a:rPr lang="it-IT" sz="1200" kern="1200" dirty="0">
                <a:solidFill>
                  <a:schemeClr val="tx1"/>
                </a:solidFill>
                <a:effectLst/>
                <a:latin typeface="+mn-lt"/>
                <a:ea typeface="+mn-ea"/>
                <a:cs typeface="+mn-cs"/>
              </a:rPr>
              <a:t> Tratto da Ufficio federale dell’ambiente: https://www.bafu.admin.ch/dam/bafu/it/dokumente/klima/fachinfo-daten/vom_menschen_verursachtetreibhausgase.pdf.download.pdf/tabella_dei_gas_aeffettoserradiorigineantropica.pdf</a:t>
            </a:r>
            <a:endParaRPr lang="en-CH"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EPA. (</a:t>
            </a:r>
            <a:r>
              <a:rPr lang="it-IT" sz="1200" kern="1200" dirty="0" err="1">
                <a:solidFill>
                  <a:schemeClr val="tx1"/>
                </a:solidFill>
                <a:effectLst/>
                <a:latin typeface="+mn-lt"/>
                <a:ea typeface="+mn-ea"/>
                <a:cs typeface="+mn-cs"/>
              </a:rPr>
              <a:t>n.d.</a:t>
            </a:r>
            <a:r>
              <a:rPr lang="it-IT" sz="1200"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Greenhouse</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Gases</a:t>
            </a:r>
            <a:r>
              <a:rPr lang="it-IT" sz="1200" i="1" kern="120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 Tratto da Global </a:t>
            </a:r>
            <a:r>
              <a:rPr lang="it-IT" sz="1200" kern="1200" dirty="0" err="1">
                <a:solidFill>
                  <a:schemeClr val="tx1"/>
                </a:solidFill>
                <a:effectLst/>
                <a:latin typeface="+mn-lt"/>
                <a:ea typeface="+mn-ea"/>
                <a:cs typeface="+mn-cs"/>
              </a:rPr>
              <a:t>Climate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Change</a:t>
            </a:r>
            <a:r>
              <a:rPr lang="it-IT" sz="1200" kern="1200" dirty="0">
                <a:solidFill>
                  <a:schemeClr val="tx1"/>
                </a:solidFill>
                <a:effectLst/>
                <a:latin typeface="+mn-lt"/>
                <a:ea typeface="+mn-ea"/>
                <a:cs typeface="+mn-cs"/>
              </a:rPr>
              <a:t>: https://archive.epa.gov/climatechange/kids/basics/today/greenhouse-gases.html</a:t>
            </a:r>
            <a:endParaRPr lang="en-CH"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UFAM. (</a:t>
            </a:r>
            <a:r>
              <a:rPr lang="it-IT" sz="1200" kern="1200" dirty="0" err="1">
                <a:solidFill>
                  <a:schemeClr val="tx1"/>
                </a:solidFill>
                <a:effectLst/>
                <a:latin typeface="+mn-lt"/>
                <a:ea typeface="+mn-ea"/>
                <a:cs typeface="+mn-cs"/>
              </a:rPr>
              <a:t>n.d.</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Inventario dei gas serra.</a:t>
            </a:r>
            <a:r>
              <a:rPr lang="it-IT" sz="1200" kern="1200" dirty="0">
                <a:solidFill>
                  <a:schemeClr val="tx1"/>
                </a:solidFill>
                <a:effectLst/>
                <a:latin typeface="+mn-lt"/>
                <a:ea typeface="+mn-ea"/>
                <a:cs typeface="+mn-cs"/>
              </a:rPr>
              <a:t> Tratto da Ufficio Federale Dell'Ambiente : https://www.bafu.admin.ch/bafu/it/home/temi/clima/dati-indicatori-carte/dati/inventario-dei-gas-serra.html</a:t>
            </a:r>
            <a:endParaRPr lang="en-CH"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Parlamento Europeo. (2018). </a:t>
            </a:r>
            <a:r>
              <a:rPr lang="it-IT" sz="1200" i="1" kern="1200" dirty="0">
                <a:solidFill>
                  <a:schemeClr val="tx1"/>
                </a:solidFill>
                <a:effectLst/>
                <a:latin typeface="+mn-lt"/>
                <a:ea typeface="+mn-ea"/>
                <a:cs typeface="+mn-cs"/>
              </a:rPr>
              <a:t>Emissioni di gas serra nell'UE per paese e settore: Infografica .</a:t>
            </a:r>
            <a:r>
              <a:rPr lang="it-IT" sz="1200" kern="1200" dirty="0">
                <a:solidFill>
                  <a:schemeClr val="tx1"/>
                </a:solidFill>
                <a:effectLst/>
                <a:latin typeface="+mn-lt"/>
                <a:ea typeface="+mn-ea"/>
                <a:cs typeface="+mn-cs"/>
              </a:rPr>
              <a:t> Tratto da Parlamento Europeo: Attualità : https://www.europarl.europa.eu/news/it/headlines/society/20180301STO98928/emissioni-di-gas-serra-per-paese-e-settore-infografica</a:t>
            </a:r>
            <a:endParaRPr lang="en-CH"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IPCC. (2018). </a:t>
            </a:r>
            <a:r>
              <a:rPr lang="it-IT" sz="1200" i="1" kern="1200" dirty="0">
                <a:solidFill>
                  <a:schemeClr val="tx1"/>
                </a:solidFill>
                <a:effectLst/>
                <a:latin typeface="+mn-lt"/>
                <a:ea typeface="+mn-ea"/>
                <a:cs typeface="+mn-cs"/>
              </a:rPr>
              <a:t>Global Warming of 1.5 ºC: </a:t>
            </a:r>
            <a:r>
              <a:rPr lang="it-IT" sz="1200" i="1" kern="1200" dirty="0" err="1">
                <a:solidFill>
                  <a:schemeClr val="tx1"/>
                </a:solidFill>
                <a:effectLst/>
                <a:latin typeface="+mn-lt"/>
                <a:ea typeface="+mn-ea"/>
                <a:cs typeface="+mn-cs"/>
              </a:rPr>
              <a:t>Summary</a:t>
            </a:r>
            <a:r>
              <a:rPr lang="it-IT" sz="1200" i="1" kern="1200" dirty="0">
                <a:solidFill>
                  <a:schemeClr val="tx1"/>
                </a:solidFill>
                <a:effectLst/>
                <a:latin typeface="+mn-lt"/>
                <a:ea typeface="+mn-ea"/>
                <a:cs typeface="+mn-cs"/>
              </a:rPr>
              <a:t> for Policymakers</a:t>
            </a:r>
            <a:r>
              <a:rPr lang="it-IT" sz="1200" kern="1200" dirty="0">
                <a:solidFill>
                  <a:schemeClr val="tx1"/>
                </a:solidFill>
                <a:effectLst/>
                <a:latin typeface="+mn-lt"/>
                <a:ea typeface="+mn-ea"/>
                <a:cs typeface="+mn-cs"/>
              </a:rPr>
              <a:t>. Tratto da </a:t>
            </a:r>
            <a:r>
              <a:rPr lang="it-IT" sz="1200" kern="1200" dirty="0" err="1">
                <a:solidFill>
                  <a:schemeClr val="tx1"/>
                </a:solidFill>
                <a:effectLst/>
                <a:latin typeface="+mn-lt"/>
                <a:ea typeface="+mn-ea"/>
                <a:cs typeface="+mn-cs"/>
              </a:rPr>
              <a:t>Intergovernmental</a:t>
            </a:r>
            <a:r>
              <a:rPr lang="it-IT" sz="1200" kern="1200" dirty="0">
                <a:solidFill>
                  <a:schemeClr val="tx1"/>
                </a:solidFill>
                <a:effectLst/>
                <a:latin typeface="+mn-lt"/>
                <a:ea typeface="+mn-ea"/>
                <a:cs typeface="+mn-cs"/>
              </a:rPr>
              <a:t> Panel on </a:t>
            </a:r>
            <a:r>
              <a:rPr lang="it-IT" sz="1200" kern="1200" dirty="0" err="1">
                <a:solidFill>
                  <a:schemeClr val="tx1"/>
                </a:solidFill>
                <a:effectLst/>
                <a:latin typeface="+mn-lt"/>
                <a:ea typeface="+mn-ea"/>
                <a:cs typeface="+mn-cs"/>
              </a:rPr>
              <a:t>Climate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Change</a:t>
            </a:r>
            <a:r>
              <a:rPr lang="it-IT" sz="1200" kern="1200" dirty="0">
                <a:solidFill>
                  <a:schemeClr val="tx1"/>
                </a:solidFill>
                <a:effectLst/>
                <a:latin typeface="+mn-lt"/>
                <a:ea typeface="+mn-ea"/>
                <a:cs typeface="+mn-cs"/>
              </a:rPr>
              <a:t>: https://www.ipcc.ch/sr15/chapter/spm/</a:t>
            </a:r>
            <a:endParaRPr lang="en-CH" sz="1200" kern="1200" dirty="0">
              <a:solidFill>
                <a:schemeClr val="tx1"/>
              </a:solidFill>
              <a:effectLst/>
              <a:latin typeface="+mn-lt"/>
              <a:ea typeface="+mn-ea"/>
              <a:cs typeface="+mn-cs"/>
            </a:endParaRPr>
          </a:p>
          <a:p>
            <a:endParaRPr lang="en-CH" sz="1200" kern="1200" dirty="0">
              <a:solidFill>
                <a:schemeClr val="tx1"/>
              </a:solidFill>
              <a:effectLst/>
              <a:latin typeface="+mn-lt"/>
              <a:ea typeface="+mn-ea"/>
              <a:cs typeface="+mn-cs"/>
            </a:endParaRPr>
          </a:p>
          <a:p>
            <a:r>
              <a:rPr lang="en-CH" sz="1200" kern="1200" dirty="0">
                <a:solidFill>
                  <a:schemeClr val="tx1"/>
                </a:solidFill>
                <a:effectLst/>
                <a:latin typeface="+mn-lt"/>
                <a:ea typeface="+mn-ea"/>
                <a:cs typeface="+mn-cs"/>
              </a:rPr>
              <a:t> </a:t>
            </a:r>
          </a:p>
          <a:p>
            <a:endParaRPr lang="en-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4346567-3369-0C4A-A16B-491FA808C044}" type="slidenum">
              <a:rPr lang="en-CH" smtClean="0"/>
              <a:t>7</a:t>
            </a:fld>
            <a:endParaRPr lang="en-CH"/>
          </a:p>
        </p:txBody>
      </p:sp>
    </p:spTree>
    <p:extLst>
      <p:ext uri="{BB962C8B-B14F-4D97-AF65-F5344CB8AC3E}">
        <p14:creationId xmlns:p14="http://schemas.microsoft.com/office/powerpoint/2010/main" val="3999247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kern="1200" dirty="0">
                <a:solidFill>
                  <a:schemeClr val="tx1"/>
                </a:solidFill>
                <a:effectLst/>
                <a:latin typeface="+mn-lt"/>
                <a:ea typeface="+mn-ea"/>
                <a:cs typeface="+mn-cs"/>
              </a:rPr>
              <a:t>Un altro importante gas serra è il</a:t>
            </a:r>
            <a:r>
              <a:rPr lang="it-IT" sz="1200" b="1" kern="1200" dirty="0">
                <a:solidFill>
                  <a:schemeClr val="tx1"/>
                </a:solidFill>
                <a:effectLst/>
                <a:latin typeface="+mn-lt"/>
                <a:ea typeface="+mn-ea"/>
                <a:cs typeface="+mn-cs"/>
              </a:rPr>
              <a:t> metano </a:t>
            </a:r>
            <a:r>
              <a:rPr lang="it-IT" sz="1200" b="0" kern="1200" dirty="0">
                <a:solidFill>
                  <a:schemeClr val="tx1"/>
                </a:solidFill>
                <a:effectLst/>
                <a:latin typeface="+mn-lt"/>
                <a:ea typeface="+mn-ea"/>
                <a:cs typeface="+mn-cs"/>
              </a:rPr>
              <a:t>che </a:t>
            </a:r>
            <a:r>
              <a:rPr lang="it-IT" sz="1200" kern="1200" dirty="0">
                <a:solidFill>
                  <a:schemeClr val="tx1"/>
                </a:solidFill>
                <a:effectLst/>
                <a:latin typeface="+mn-lt"/>
                <a:ea typeface="+mn-ea"/>
                <a:cs typeface="+mn-cs"/>
              </a:rPr>
              <a:t>ammonta per circa il 17% dell’effetto serra. L’emissione principale di questo gas serra proviene dagli allevamenti di bestiame. Mucche, pecore, capre e altri animali da allevamento producono metano durante il processo di digestione del cibo. Inoltre, le feci, come per esempio il letame delle mucche, rilasciano metano marcendo. </a:t>
            </a:r>
          </a:p>
          <a:p>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Un'altra importante fonte di emissione di metano sono le discariche. Quando la spazzatura e i rifiuti organici si decompongono nel tempo, producono metano. Quindi non solo la spazzatura inquina terre e oceani, ma contribuisce anche ai cambiamenti climatici.  </a:t>
            </a:r>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La produzione e trasporto di gas naturale che per esempio usiamo per riscaldare le abitazioni contribuiscono all’emissione di metano. Il gas naturale è principalmente composto da metano. Durante i processi di lavorazione e trasporto del gas è comune che parte di questo venga disperso nell’ambiente. Questo contribuisce ad emettere metano nell’atmosfera.</a:t>
            </a:r>
          </a:p>
          <a:p>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Infine, il metano può essere emesso durante il processo di estrazione del carbone. È comune trovare metano dove si va a scavare per estrarre carbone, e il metano viene rilasciato durante l’estrazione del carbone.</a:t>
            </a:r>
          </a:p>
          <a:p>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Fortunatamente, il metano non rimane nell’atmosfera per molto tempo rispetto ad altri gas serra. Infatti, il suo ciclo nell’atmosfera è relativamente breve e dura all’incirca 12 anni.</a:t>
            </a:r>
          </a:p>
          <a:p>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Il metano intrappola calore circa 20 volte quanto l’anidride carbonica. Si tratta infatti di un gas non molto presente nell’atmosfera, che però allo stesso tempo ha un effetto considerevole visto che ammonta per circa il 17% dell’effetto serra.</a:t>
            </a:r>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p>
          <a:p>
            <a:r>
              <a:rPr lang="it-IT" sz="1200" kern="1200" dirty="0">
                <a:solidFill>
                  <a:schemeClr val="tx1"/>
                </a:solidFill>
                <a:effectLst/>
                <a:latin typeface="+mn-lt"/>
                <a:ea typeface="+mn-ea"/>
                <a:cs typeface="+mn-cs"/>
              </a:rPr>
              <a:t>Fonti:</a:t>
            </a:r>
          </a:p>
          <a:p>
            <a:endParaRPr lang="it-IT" sz="1200" kern="1200" dirty="0">
              <a:solidFill>
                <a:schemeClr val="tx1"/>
              </a:solidFill>
              <a:effectLst/>
              <a:latin typeface="+mn-lt"/>
              <a:ea typeface="+mn-ea"/>
              <a:cs typeface="+mn-cs"/>
            </a:endParaRPr>
          </a:p>
          <a:p>
            <a:r>
              <a:rPr lang="it-IT" sz="1200" kern="1200" dirty="0" err="1">
                <a:solidFill>
                  <a:schemeClr val="tx1"/>
                </a:solidFill>
                <a:effectLst/>
                <a:latin typeface="+mn-lt"/>
                <a:ea typeface="+mn-ea"/>
                <a:cs typeface="+mn-cs"/>
              </a:rPr>
              <a:t>Herve</a:t>
            </a:r>
            <a:r>
              <a:rPr lang="it-IT" sz="1200" kern="1200" dirty="0">
                <a:solidFill>
                  <a:schemeClr val="tx1"/>
                </a:solidFill>
                <a:effectLst/>
                <a:latin typeface="+mn-lt"/>
                <a:ea typeface="+mn-ea"/>
                <a:cs typeface="+mn-cs"/>
              </a:rPr>
              <a:t>́, L. T. (</a:t>
            </a:r>
            <a:r>
              <a:rPr lang="it-IT" sz="1200" kern="1200" dirty="0" err="1">
                <a:solidFill>
                  <a:schemeClr val="tx1"/>
                </a:solidFill>
                <a:effectLst/>
                <a:latin typeface="+mn-lt"/>
                <a:ea typeface="+mn-ea"/>
                <a:cs typeface="+mn-cs"/>
              </a:rPr>
              <a:t>n.d.</a:t>
            </a:r>
            <a:r>
              <a:rPr lang="it-IT" sz="1200"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Historical</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Overview</a:t>
            </a:r>
            <a:r>
              <a:rPr lang="it-IT" sz="1200" i="1" kern="1200" dirty="0">
                <a:solidFill>
                  <a:schemeClr val="tx1"/>
                </a:solidFill>
                <a:effectLst/>
                <a:latin typeface="+mn-lt"/>
                <a:ea typeface="+mn-ea"/>
                <a:cs typeface="+mn-cs"/>
              </a:rPr>
              <a:t> of </a:t>
            </a:r>
            <a:r>
              <a:rPr lang="it-IT" sz="1200" i="1" kern="1200" dirty="0" err="1">
                <a:solidFill>
                  <a:schemeClr val="tx1"/>
                </a:solidFill>
                <a:effectLst/>
                <a:latin typeface="+mn-lt"/>
                <a:ea typeface="+mn-ea"/>
                <a:cs typeface="+mn-cs"/>
              </a:rPr>
              <a:t>Climate</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Change</a:t>
            </a:r>
            <a:r>
              <a:rPr lang="it-IT" sz="1200" i="1" kern="1200" dirty="0">
                <a:solidFill>
                  <a:schemeClr val="tx1"/>
                </a:solidFill>
                <a:effectLst/>
                <a:latin typeface="+mn-lt"/>
                <a:ea typeface="+mn-ea"/>
                <a:cs typeface="+mn-cs"/>
              </a:rPr>
              <a:t> Science</a:t>
            </a:r>
            <a:r>
              <a:rPr lang="it-IT" sz="1200" kern="1200" dirty="0">
                <a:solidFill>
                  <a:schemeClr val="tx1"/>
                </a:solidFill>
                <a:effectLst/>
                <a:latin typeface="+mn-lt"/>
                <a:ea typeface="+mn-ea"/>
                <a:cs typeface="+mn-cs"/>
              </a:rPr>
              <a:t>. Tratto da IPCC: Assets: https://www.ipcc.ch/site/assets/uploads/2018/03/ar4-wg1-chapter1.pdf</a:t>
            </a:r>
            <a:endParaRPr lang="en-CH"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UFAM. (2015). </a:t>
            </a:r>
            <a:r>
              <a:rPr lang="it-IT" sz="1200" i="1" kern="1200" dirty="0">
                <a:solidFill>
                  <a:schemeClr val="tx1"/>
                </a:solidFill>
                <a:effectLst/>
                <a:latin typeface="+mn-lt"/>
                <a:ea typeface="+mn-ea"/>
                <a:cs typeface="+mn-cs"/>
              </a:rPr>
              <a:t>Gas serra di origine antropica.</a:t>
            </a:r>
            <a:r>
              <a:rPr lang="it-IT" sz="1200" kern="1200" dirty="0">
                <a:solidFill>
                  <a:schemeClr val="tx1"/>
                </a:solidFill>
                <a:effectLst/>
                <a:latin typeface="+mn-lt"/>
                <a:ea typeface="+mn-ea"/>
                <a:cs typeface="+mn-cs"/>
              </a:rPr>
              <a:t> Tratto da Ufficio federale dell’ambiente: https://www.bafu.admin.ch/dam/bafu/it/dokumente/klima/fachinfo-daten/vom_menschen_verursachtetreibhausgase.pdf.download.pdf/tabella_dei_gas_aeffettoserradiorigineantropica.pdf</a:t>
            </a:r>
            <a:endParaRPr lang="en-CH"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EPA. (</a:t>
            </a:r>
            <a:r>
              <a:rPr lang="it-IT" sz="1200" kern="1200" dirty="0" err="1">
                <a:solidFill>
                  <a:schemeClr val="tx1"/>
                </a:solidFill>
                <a:effectLst/>
                <a:latin typeface="+mn-lt"/>
                <a:ea typeface="+mn-ea"/>
                <a:cs typeface="+mn-cs"/>
              </a:rPr>
              <a:t>n.d.</a:t>
            </a:r>
            <a:r>
              <a:rPr lang="it-IT" sz="1200"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Greenhouse</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Gases</a:t>
            </a:r>
            <a:r>
              <a:rPr lang="it-IT" sz="1200" i="1" kern="120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 Tratto da Global </a:t>
            </a:r>
            <a:r>
              <a:rPr lang="it-IT" sz="1200" kern="1200" dirty="0" err="1">
                <a:solidFill>
                  <a:schemeClr val="tx1"/>
                </a:solidFill>
                <a:effectLst/>
                <a:latin typeface="+mn-lt"/>
                <a:ea typeface="+mn-ea"/>
                <a:cs typeface="+mn-cs"/>
              </a:rPr>
              <a:t>Climate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Change</a:t>
            </a:r>
            <a:r>
              <a:rPr lang="it-IT" sz="1200" kern="1200" dirty="0">
                <a:solidFill>
                  <a:schemeClr val="tx1"/>
                </a:solidFill>
                <a:effectLst/>
                <a:latin typeface="+mn-lt"/>
                <a:ea typeface="+mn-ea"/>
                <a:cs typeface="+mn-cs"/>
              </a:rPr>
              <a:t>: https://archive.epa.gov/climatechange/kids/basics/today/greenhouse-gases.html</a:t>
            </a:r>
            <a:endParaRPr lang="en-CH"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UFAM. (</a:t>
            </a:r>
            <a:r>
              <a:rPr lang="it-IT" sz="1200" kern="1200" dirty="0" err="1">
                <a:solidFill>
                  <a:schemeClr val="tx1"/>
                </a:solidFill>
                <a:effectLst/>
                <a:latin typeface="+mn-lt"/>
                <a:ea typeface="+mn-ea"/>
                <a:cs typeface="+mn-cs"/>
              </a:rPr>
              <a:t>n.d.</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Inventario dei gas serra.</a:t>
            </a:r>
            <a:r>
              <a:rPr lang="it-IT" sz="1200" kern="1200" dirty="0">
                <a:solidFill>
                  <a:schemeClr val="tx1"/>
                </a:solidFill>
                <a:effectLst/>
                <a:latin typeface="+mn-lt"/>
                <a:ea typeface="+mn-ea"/>
                <a:cs typeface="+mn-cs"/>
              </a:rPr>
              <a:t> Tratto da Ufficio Federale Dell'Ambiente : https://www.bafu.admin.ch/bafu/it/home/temi/clima/dati-indicatori-carte/dati/inventario-dei-gas-serra.html</a:t>
            </a:r>
            <a:endParaRPr lang="en-CH"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Parlamento Europeo. (2018). </a:t>
            </a:r>
            <a:r>
              <a:rPr lang="it-IT" sz="1200" i="1" kern="1200" dirty="0">
                <a:solidFill>
                  <a:schemeClr val="tx1"/>
                </a:solidFill>
                <a:effectLst/>
                <a:latin typeface="+mn-lt"/>
                <a:ea typeface="+mn-ea"/>
                <a:cs typeface="+mn-cs"/>
              </a:rPr>
              <a:t>Emissioni di gas serra nell'UE per paese e settore: Infografica .</a:t>
            </a:r>
            <a:r>
              <a:rPr lang="it-IT" sz="1200" kern="1200" dirty="0">
                <a:solidFill>
                  <a:schemeClr val="tx1"/>
                </a:solidFill>
                <a:effectLst/>
                <a:latin typeface="+mn-lt"/>
                <a:ea typeface="+mn-ea"/>
                <a:cs typeface="+mn-cs"/>
              </a:rPr>
              <a:t> Tratto da Parlamento Europeo: Attualità : https://www.europarl.europa.eu/news/it/headlines/society/20180301STO98928/emissioni-di-gas-serra-per-paese-e-settore-infografica</a:t>
            </a:r>
            <a:endParaRPr lang="en-CH"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IPCC. (2018). </a:t>
            </a:r>
            <a:r>
              <a:rPr lang="it-IT" sz="1200" i="1" kern="1200" dirty="0">
                <a:solidFill>
                  <a:schemeClr val="tx1"/>
                </a:solidFill>
                <a:effectLst/>
                <a:latin typeface="+mn-lt"/>
                <a:ea typeface="+mn-ea"/>
                <a:cs typeface="+mn-cs"/>
              </a:rPr>
              <a:t>Global Warming of 1.5 ºC: </a:t>
            </a:r>
            <a:r>
              <a:rPr lang="it-IT" sz="1200" i="1" kern="1200" dirty="0" err="1">
                <a:solidFill>
                  <a:schemeClr val="tx1"/>
                </a:solidFill>
                <a:effectLst/>
                <a:latin typeface="+mn-lt"/>
                <a:ea typeface="+mn-ea"/>
                <a:cs typeface="+mn-cs"/>
              </a:rPr>
              <a:t>Summary</a:t>
            </a:r>
            <a:r>
              <a:rPr lang="it-IT" sz="1200" i="1" kern="1200" dirty="0">
                <a:solidFill>
                  <a:schemeClr val="tx1"/>
                </a:solidFill>
                <a:effectLst/>
                <a:latin typeface="+mn-lt"/>
                <a:ea typeface="+mn-ea"/>
                <a:cs typeface="+mn-cs"/>
              </a:rPr>
              <a:t> for Policymakers</a:t>
            </a:r>
            <a:r>
              <a:rPr lang="it-IT" sz="1200" kern="1200" dirty="0">
                <a:solidFill>
                  <a:schemeClr val="tx1"/>
                </a:solidFill>
                <a:effectLst/>
                <a:latin typeface="+mn-lt"/>
                <a:ea typeface="+mn-ea"/>
                <a:cs typeface="+mn-cs"/>
              </a:rPr>
              <a:t>. Tratto da </a:t>
            </a:r>
            <a:r>
              <a:rPr lang="it-IT" sz="1200" kern="1200" dirty="0" err="1">
                <a:solidFill>
                  <a:schemeClr val="tx1"/>
                </a:solidFill>
                <a:effectLst/>
                <a:latin typeface="+mn-lt"/>
                <a:ea typeface="+mn-ea"/>
                <a:cs typeface="+mn-cs"/>
              </a:rPr>
              <a:t>Intergovernmental</a:t>
            </a:r>
            <a:r>
              <a:rPr lang="it-IT" sz="1200" kern="1200" dirty="0">
                <a:solidFill>
                  <a:schemeClr val="tx1"/>
                </a:solidFill>
                <a:effectLst/>
                <a:latin typeface="+mn-lt"/>
                <a:ea typeface="+mn-ea"/>
                <a:cs typeface="+mn-cs"/>
              </a:rPr>
              <a:t> Panel on </a:t>
            </a:r>
            <a:r>
              <a:rPr lang="it-IT" sz="1200" kern="1200" dirty="0" err="1">
                <a:solidFill>
                  <a:schemeClr val="tx1"/>
                </a:solidFill>
                <a:effectLst/>
                <a:latin typeface="+mn-lt"/>
                <a:ea typeface="+mn-ea"/>
                <a:cs typeface="+mn-cs"/>
              </a:rPr>
              <a:t>Climate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Change</a:t>
            </a:r>
            <a:r>
              <a:rPr lang="it-IT" sz="1200" kern="1200" dirty="0">
                <a:solidFill>
                  <a:schemeClr val="tx1"/>
                </a:solidFill>
                <a:effectLst/>
                <a:latin typeface="+mn-lt"/>
                <a:ea typeface="+mn-ea"/>
                <a:cs typeface="+mn-cs"/>
              </a:rPr>
              <a:t>: https://www.ipcc.ch/sr15/chapter/spm/</a:t>
            </a:r>
            <a:endParaRPr lang="en-CH" sz="1200" kern="1200" dirty="0">
              <a:solidFill>
                <a:schemeClr val="tx1"/>
              </a:solidFill>
              <a:effectLst/>
              <a:latin typeface="+mn-lt"/>
              <a:ea typeface="+mn-ea"/>
              <a:cs typeface="+mn-cs"/>
            </a:endParaRPr>
          </a:p>
          <a:p>
            <a:endParaRPr lang="en-CH" sz="1200" kern="1200" dirty="0">
              <a:solidFill>
                <a:schemeClr val="tx1"/>
              </a:solidFill>
              <a:effectLst/>
              <a:latin typeface="+mn-lt"/>
              <a:ea typeface="+mn-ea"/>
              <a:cs typeface="+mn-cs"/>
            </a:endParaRPr>
          </a:p>
          <a:p>
            <a:r>
              <a:rPr lang="en-CH" sz="1200" kern="1200" dirty="0">
                <a:solidFill>
                  <a:schemeClr val="tx1"/>
                </a:solidFill>
                <a:effectLst/>
                <a:latin typeface="+mn-lt"/>
                <a:ea typeface="+mn-ea"/>
                <a:cs typeface="+mn-cs"/>
              </a:rPr>
              <a:t> </a:t>
            </a:r>
          </a:p>
          <a:p>
            <a:endParaRPr lang="en-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4346567-3369-0C4A-A16B-491FA808C044}" type="slidenum">
              <a:rPr lang="en-CH" smtClean="0"/>
              <a:t>8</a:t>
            </a:fld>
            <a:endParaRPr lang="en-CH"/>
          </a:p>
        </p:txBody>
      </p:sp>
    </p:spTree>
    <p:extLst>
      <p:ext uri="{BB962C8B-B14F-4D97-AF65-F5344CB8AC3E}">
        <p14:creationId xmlns:p14="http://schemas.microsoft.com/office/powerpoint/2010/main" val="2587604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b="1" kern="1200" dirty="0">
                <a:solidFill>
                  <a:schemeClr val="tx1"/>
                </a:solidFill>
                <a:effectLst/>
                <a:latin typeface="+mn-lt"/>
                <a:ea typeface="+mn-ea"/>
                <a:cs typeface="+mn-cs"/>
              </a:rPr>
              <a:t>Il monossido di diazoto anche chiamato ossido nitroso </a:t>
            </a:r>
            <a:r>
              <a:rPr lang="it-IT" sz="1200" kern="1200" dirty="0">
                <a:solidFill>
                  <a:schemeClr val="tx1"/>
                </a:solidFill>
                <a:effectLst/>
                <a:latin typeface="+mn-lt"/>
                <a:ea typeface="+mn-ea"/>
                <a:cs typeface="+mn-cs"/>
              </a:rPr>
              <a:t>contribuisce a circa il 6% dell’effetto serra. Come potete vedere nella tabella il monossido di diazoto può essere emesso attraverso tre fonti principali. Alcune tecniche di coltivazione aggiungono nitrogeno al suolo come fertilizzante. Spesso, durante questi processi, il nitrogeno è usato in modo eccessivo. Il nitrogeno in eccesso viene trasformato in monossido di diazoto da particolari batteri, e viene poi rilasciato nell’atmosfera. Un'altra fonte di emissione del monossido di diazoto è la combustione di combustibili fossili. Infine, certi processi industriali e manifatturieri possono contribuire all’emissione di questo gas serra.</a:t>
            </a:r>
          </a:p>
          <a:p>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È stimato che il monossido di diazoto rimanga nell’atmosfera per circa 114 anni. Questo è considerato un periodo di permanenza medio.  </a:t>
            </a:r>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È stato studiato che questo gas ha un potere intrappolante di 298 volte superiore rispetto a quello dell’anidride carbonica. Il monossido di diazoto è quindi un gas particolarmente pericoloso per il riscaldamento globale. Fortunatamente, questo gas serra non è molto presente nell’atmosfera.</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Fonti:</a:t>
            </a:r>
          </a:p>
          <a:p>
            <a:endParaRPr lang="it-IT" sz="1200" kern="1200" dirty="0">
              <a:solidFill>
                <a:schemeClr val="tx1"/>
              </a:solidFill>
              <a:effectLst/>
              <a:latin typeface="+mn-lt"/>
              <a:ea typeface="+mn-ea"/>
              <a:cs typeface="+mn-cs"/>
            </a:endParaRPr>
          </a:p>
          <a:p>
            <a:r>
              <a:rPr lang="it-IT" sz="1200" kern="1200" dirty="0" err="1">
                <a:solidFill>
                  <a:schemeClr val="tx1"/>
                </a:solidFill>
                <a:effectLst/>
                <a:latin typeface="+mn-lt"/>
                <a:ea typeface="+mn-ea"/>
                <a:cs typeface="+mn-cs"/>
              </a:rPr>
              <a:t>Herve</a:t>
            </a:r>
            <a:r>
              <a:rPr lang="it-IT" sz="1200" kern="1200" dirty="0">
                <a:solidFill>
                  <a:schemeClr val="tx1"/>
                </a:solidFill>
                <a:effectLst/>
                <a:latin typeface="+mn-lt"/>
                <a:ea typeface="+mn-ea"/>
                <a:cs typeface="+mn-cs"/>
              </a:rPr>
              <a:t>́, L. T. (</a:t>
            </a:r>
            <a:r>
              <a:rPr lang="it-IT" sz="1200" kern="1200" dirty="0" err="1">
                <a:solidFill>
                  <a:schemeClr val="tx1"/>
                </a:solidFill>
                <a:effectLst/>
                <a:latin typeface="+mn-lt"/>
                <a:ea typeface="+mn-ea"/>
                <a:cs typeface="+mn-cs"/>
              </a:rPr>
              <a:t>n.d.</a:t>
            </a:r>
            <a:r>
              <a:rPr lang="it-IT" sz="1200"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Historical</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Overview</a:t>
            </a:r>
            <a:r>
              <a:rPr lang="it-IT" sz="1200" i="1" kern="1200" dirty="0">
                <a:solidFill>
                  <a:schemeClr val="tx1"/>
                </a:solidFill>
                <a:effectLst/>
                <a:latin typeface="+mn-lt"/>
                <a:ea typeface="+mn-ea"/>
                <a:cs typeface="+mn-cs"/>
              </a:rPr>
              <a:t> of </a:t>
            </a:r>
            <a:r>
              <a:rPr lang="it-IT" sz="1200" i="1" kern="1200" dirty="0" err="1">
                <a:solidFill>
                  <a:schemeClr val="tx1"/>
                </a:solidFill>
                <a:effectLst/>
                <a:latin typeface="+mn-lt"/>
                <a:ea typeface="+mn-ea"/>
                <a:cs typeface="+mn-cs"/>
              </a:rPr>
              <a:t>Climate</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Change</a:t>
            </a:r>
            <a:r>
              <a:rPr lang="it-IT" sz="1200" i="1" kern="1200" dirty="0">
                <a:solidFill>
                  <a:schemeClr val="tx1"/>
                </a:solidFill>
                <a:effectLst/>
                <a:latin typeface="+mn-lt"/>
                <a:ea typeface="+mn-ea"/>
                <a:cs typeface="+mn-cs"/>
              </a:rPr>
              <a:t> Science</a:t>
            </a:r>
            <a:r>
              <a:rPr lang="it-IT" sz="1200" kern="1200" dirty="0">
                <a:solidFill>
                  <a:schemeClr val="tx1"/>
                </a:solidFill>
                <a:effectLst/>
                <a:latin typeface="+mn-lt"/>
                <a:ea typeface="+mn-ea"/>
                <a:cs typeface="+mn-cs"/>
              </a:rPr>
              <a:t>. Tratto da IPCC: Assets: https://www.ipcc.ch/site/assets/uploads/2018/03/ar4-wg1-chapter1.pdf</a:t>
            </a:r>
            <a:endParaRPr lang="en-CH"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UFAM. (2015). </a:t>
            </a:r>
            <a:r>
              <a:rPr lang="it-IT" sz="1200" i="1" kern="1200" dirty="0">
                <a:solidFill>
                  <a:schemeClr val="tx1"/>
                </a:solidFill>
                <a:effectLst/>
                <a:latin typeface="+mn-lt"/>
                <a:ea typeface="+mn-ea"/>
                <a:cs typeface="+mn-cs"/>
              </a:rPr>
              <a:t>Gas serra di origine antropica.</a:t>
            </a:r>
            <a:r>
              <a:rPr lang="it-IT" sz="1200" kern="1200" dirty="0">
                <a:solidFill>
                  <a:schemeClr val="tx1"/>
                </a:solidFill>
                <a:effectLst/>
                <a:latin typeface="+mn-lt"/>
                <a:ea typeface="+mn-ea"/>
                <a:cs typeface="+mn-cs"/>
              </a:rPr>
              <a:t> Tratto da Ufficio federale dell’ambiente: https://www.bafu.admin.ch/dam/bafu/it/dokumente/klima/fachinfo-daten/vom_menschen_verursachtetreibhausgase.pdf.download.pdf/tabella_dei_gas_aeffettoserradiorigineantropica.pdf</a:t>
            </a:r>
            <a:endParaRPr lang="en-CH"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EPA. (</a:t>
            </a:r>
            <a:r>
              <a:rPr lang="it-IT" sz="1200" kern="1200" dirty="0" err="1">
                <a:solidFill>
                  <a:schemeClr val="tx1"/>
                </a:solidFill>
                <a:effectLst/>
                <a:latin typeface="+mn-lt"/>
                <a:ea typeface="+mn-ea"/>
                <a:cs typeface="+mn-cs"/>
              </a:rPr>
              <a:t>n.d.</a:t>
            </a:r>
            <a:r>
              <a:rPr lang="it-IT" sz="1200"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Greenhouse</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Gases</a:t>
            </a:r>
            <a:r>
              <a:rPr lang="it-IT" sz="1200" i="1" kern="120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 Tratto da Global </a:t>
            </a:r>
            <a:r>
              <a:rPr lang="it-IT" sz="1200" kern="1200" dirty="0" err="1">
                <a:solidFill>
                  <a:schemeClr val="tx1"/>
                </a:solidFill>
                <a:effectLst/>
                <a:latin typeface="+mn-lt"/>
                <a:ea typeface="+mn-ea"/>
                <a:cs typeface="+mn-cs"/>
              </a:rPr>
              <a:t>Climate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Change</a:t>
            </a:r>
            <a:r>
              <a:rPr lang="it-IT" sz="1200" kern="1200" dirty="0">
                <a:solidFill>
                  <a:schemeClr val="tx1"/>
                </a:solidFill>
                <a:effectLst/>
                <a:latin typeface="+mn-lt"/>
                <a:ea typeface="+mn-ea"/>
                <a:cs typeface="+mn-cs"/>
              </a:rPr>
              <a:t>: https://archive.epa.gov/climatechange/kids/basics/today/greenhouse-gases.html</a:t>
            </a:r>
            <a:endParaRPr lang="en-CH"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UFAM. (</a:t>
            </a:r>
            <a:r>
              <a:rPr lang="it-IT" sz="1200" kern="1200" dirty="0" err="1">
                <a:solidFill>
                  <a:schemeClr val="tx1"/>
                </a:solidFill>
                <a:effectLst/>
                <a:latin typeface="+mn-lt"/>
                <a:ea typeface="+mn-ea"/>
                <a:cs typeface="+mn-cs"/>
              </a:rPr>
              <a:t>n.d.</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Inventario dei gas serra.</a:t>
            </a:r>
            <a:r>
              <a:rPr lang="it-IT" sz="1200" kern="1200" dirty="0">
                <a:solidFill>
                  <a:schemeClr val="tx1"/>
                </a:solidFill>
                <a:effectLst/>
                <a:latin typeface="+mn-lt"/>
                <a:ea typeface="+mn-ea"/>
                <a:cs typeface="+mn-cs"/>
              </a:rPr>
              <a:t> Tratto da Ufficio Federale Dell'Ambiente : https://www.bafu.admin.ch/bafu/it/home/temi/clima/dati-indicatori-carte/dati/inventario-dei-gas-serra.html</a:t>
            </a:r>
            <a:endParaRPr lang="en-CH"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Parlamento Europeo. (2018). </a:t>
            </a:r>
            <a:r>
              <a:rPr lang="it-IT" sz="1200" i="1" kern="1200" dirty="0">
                <a:solidFill>
                  <a:schemeClr val="tx1"/>
                </a:solidFill>
                <a:effectLst/>
                <a:latin typeface="+mn-lt"/>
                <a:ea typeface="+mn-ea"/>
                <a:cs typeface="+mn-cs"/>
              </a:rPr>
              <a:t>Emissioni di gas serra nell'UE per paese e settore: Infografica .</a:t>
            </a:r>
            <a:r>
              <a:rPr lang="it-IT" sz="1200" kern="1200" dirty="0">
                <a:solidFill>
                  <a:schemeClr val="tx1"/>
                </a:solidFill>
                <a:effectLst/>
                <a:latin typeface="+mn-lt"/>
                <a:ea typeface="+mn-ea"/>
                <a:cs typeface="+mn-cs"/>
              </a:rPr>
              <a:t> Tratto da Parlamento Europeo: Attualità : https://www.europarl.europa.eu/news/it/headlines/society/20180301STO98928/emissioni-di-gas-serra-per-paese-e-settore-infografica</a:t>
            </a:r>
            <a:endParaRPr lang="en-CH"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IPCC. (2018). </a:t>
            </a:r>
            <a:r>
              <a:rPr lang="it-IT" sz="1200" i="1" kern="1200" dirty="0">
                <a:solidFill>
                  <a:schemeClr val="tx1"/>
                </a:solidFill>
                <a:effectLst/>
                <a:latin typeface="+mn-lt"/>
                <a:ea typeface="+mn-ea"/>
                <a:cs typeface="+mn-cs"/>
              </a:rPr>
              <a:t>Global Warming of 1.5 ºC: </a:t>
            </a:r>
            <a:r>
              <a:rPr lang="it-IT" sz="1200" i="1" kern="1200" dirty="0" err="1">
                <a:solidFill>
                  <a:schemeClr val="tx1"/>
                </a:solidFill>
                <a:effectLst/>
                <a:latin typeface="+mn-lt"/>
                <a:ea typeface="+mn-ea"/>
                <a:cs typeface="+mn-cs"/>
              </a:rPr>
              <a:t>Summary</a:t>
            </a:r>
            <a:r>
              <a:rPr lang="it-IT" sz="1200" i="1" kern="1200" dirty="0">
                <a:solidFill>
                  <a:schemeClr val="tx1"/>
                </a:solidFill>
                <a:effectLst/>
                <a:latin typeface="+mn-lt"/>
                <a:ea typeface="+mn-ea"/>
                <a:cs typeface="+mn-cs"/>
              </a:rPr>
              <a:t> for Policymakers</a:t>
            </a:r>
            <a:r>
              <a:rPr lang="it-IT" sz="1200" kern="1200" dirty="0">
                <a:solidFill>
                  <a:schemeClr val="tx1"/>
                </a:solidFill>
                <a:effectLst/>
                <a:latin typeface="+mn-lt"/>
                <a:ea typeface="+mn-ea"/>
                <a:cs typeface="+mn-cs"/>
              </a:rPr>
              <a:t>. Tratto da </a:t>
            </a:r>
            <a:r>
              <a:rPr lang="it-IT" sz="1200" kern="1200" dirty="0" err="1">
                <a:solidFill>
                  <a:schemeClr val="tx1"/>
                </a:solidFill>
                <a:effectLst/>
                <a:latin typeface="+mn-lt"/>
                <a:ea typeface="+mn-ea"/>
                <a:cs typeface="+mn-cs"/>
              </a:rPr>
              <a:t>Intergovernmental</a:t>
            </a:r>
            <a:r>
              <a:rPr lang="it-IT" sz="1200" kern="1200" dirty="0">
                <a:solidFill>
                  <a:schemeClr val="tx1"/>
                </a:solidFill>
                <a:effectLst/>
                <a:latin typeface="+mn-lt"/>
                <a:ea typeface="+mn-ea"/>
                <a:cs typeface="+mn-cs"/>
              </a:rPr>
              <a:t> Panel on </a:t>
            </a:r>
            <a:r>
              <a:rPr lang="it-IT" sz="1200" kern="1200" dirty="0" err="1">
                <a:solidFill>
                  <a:schemeClr val="tx1"/>
                </a:solidFill>
                <a:effectLst/>
                <a:latin typeface="+mn-lt"/>
                <a:ea typeface="+mn-ea"/>
                <a:cs typeface="+mn-cs"/>
              </a:rPr>
              <a:t>Climate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Change</a:t>
            </a:r>
            <a:r>
              <a:rPr lang="it-IT" sz="1200" kern="1200" dirty="0">
                <a:solidFill>
                  <a:schemeClr val="tx1"/>
                </a:solidFill>
                <a:effectLst/>
                <a:latin typeface="+mn-lt"/>
                <a:ea typeface="+mn-ea"/>
                <a:cs typeface="+mn-cs"/>
              </a:rPr>
              <a:t>: https://www.ipcc.ch/sr15/chapter/spm/</a:t>
            </a:r>
            <a:endParaRPr lang="en-CH" sz="1200" kern="1200" dirty="0">
              <a:solidFill>
                <a:schemeClr val="tx1"/>
              </a:solidFill>
              <a:effectLst/>
              <a:latin typeface="+mn-lt"/>
              <a:ea typeface="+mn-ea"/>
              <a:cs typeface="+mn-cs"/>
            </a:endParaRPr>
          </a:p>
          <a:p>
            <a:endParaRPr lang="en-CH" sz="1200" kern="1200" dirty="0">
              <a:solidFill>
                <a:schemeClr val="tx1"/>
              </a:solidFill>
              <a:effectLst/>
              <a:latin typeface="+mn-lt"/>
              <a:ea typeface="+mn-ea"/>
              <a:cs typeface="+mn-cs"/>
            </a:endParaRPr>
          </a:p>
          <a:p>
            <a:r>
              <a:rPr lang="en-CH" sz="1200" kern="1200" dirty="0">
                <a:solidFill>
                  <a:schemeClr val="tx1"/>
                </a:solidFill>
                <a:effectLst/>
                <a:latin typeface="+mn-lt"/>
                <a:ea typeface="+mn-ea"/>
                <a:cs typeface="+mn-cs"/>
              </a:rPr>
              <a:t> </a:t>
            </a:r>
          </a:p>
          <a:p>
            <a:endParaRPr lang="en-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4346567-3369-0C4A-A16B-491FA808C044}" type="slidenum">
              <a:rPr lang="en-CH" smtClean="0"/>
              <a:t>9</a:t>
            </a:fld>
            <a:endParaRPr lang="en-CH"/>
          </a:p>
        </p:txBody>
      </p:sp>
    </p:spTree>
    <p:extLst>
      <p:ext uri="{BB962C8B-B14F-4D97-AF65-F5344CB8AC3E}">
        <p14:creationId xmlns:p14="http://schemas.microsoft.com/office/powerpoint/2010/main" val="3576025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81178-CA00-EC45-9018-791A215852BB}"/>
              </a:ext>
            </a:extLst>
          </p:cNvPr>
          <p:cNvSpPr>
            <a:spLocks noGrp="1"/>
          </p:cNvSpPr>
          <p:nvPr>
            <p:ph type="ctrTitle" hasCustomPrompt="1"/>
          </p:nvPr>
        </p:nvSpPr>
        <p:spPr>
          <a:xfrm>
            <a:off x="266700" y="136525"/>
            <a:ext cx="6629400" cy="881063"/>
          </a:xfrm>
        </p:spPr>
        <p:txBody>
          <a:bodyPr anchor="b"/>
          <a:lstStyle>
            <a:lvl1pPr algn="l">
              <a:defRPr sz="3400">
                <a:latin typeface="+mj-lt"/>
              </a:defRPr>
            </a:lvl1pPr>
          </a:lstStyle>
          <a:p>
            <a:r>
              <a:rPr lang="en-GB" dirty="0" err="1"/>
              <a:t>Lezione</a:t>
            </a:r>
            <a:r>
              <a:rPr lang="en-GB" dirty="0"/>
              <a:t> 1: </a:t>
            </a:r>
            <a:r>
              <a:rPr lang="en-GB" dirty="0" err="1"/>
              <a:t>Introduzione</a:t>
            </a:r>
            <a:endParaRPr lang="en-CH" dirty="0"/>
          </a:p>
        </p:txBody>
      </p:sp>
      <p:sp>
        <p:nvSpPr>
          <p:cNvPr id="3" name="Subtitle 2">
            <a:extLst>
              <a:ext uri="{FF2B5EF4-FFF2-40B4-BE49-F238E27FC236}">
                <a16:creationId xmlns:a16="http://schemas.microsoft.com/office/drawing/2014/main" id="{179D1C99-75CB-2E4D-A93C-A1320041930F}"/>
              </a:ext>
            </a:extLst>
          </p:cNvPr>
          <p:cNvSpPr>
            <a:spLocks noGrp="1"/>
          </p:cNvSpPr>
          <p:nvPr>
            <p:ph type="subTitle" idx="1" hasCustomPrompt="1"/>
          </p:nvPr>
        </p:nvSpPr>
        <p:spPr>
          <a:xfrm>
            <a:off x="1524000" y="1845129"/>
            <a:ext cx="9144000" cy="3779057"/>
          </a:xfrm>
          <a:prstGeom prst="rect">
            <a:avLst/>
          </a:prstGeom>
        </p:spPr>
        <p:txBody>
          <a:bodyPr/>
          <a:lstStyle>
            <a:lvl1pPr marL="457200" indent="-457200" algn="l">
              <a:buFont typeface="+mj-lt"/>
              <a:buAutoNum type="arabicPeriod"/>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Aumento</a:t>
            </a:r>
            <a:r>
              <a:rPr lang="en-GB" dirty="0"/>
              <a:t> </a:t>
            </a:r>
            <a:r>
              <a:rPr lang="en-GB" dirty="0" err="1"/>
              <a:t>della</a:t>
            </a:r>
            <a:r>
              <a:rPr lang="en-GB" dirty="0"/>
              <a:t> </a:t>
            </a:r>
            <a:r>
              <a:rPr lang="en-GB" dirty="0" err="1"/>
              <a:t>temperatura</a:t>
            </a:r>
            <a:r>
              <a:rPr lang="en-GB" dirty="0"/>
              <a:t> </a:t>
            </a:r>
            <a:r>
              <a:rPr lang="en-GB" dirty="0" err="1"/>
              <a:t>terrestre</a:t>
            </a:r>
            <a:endParaRPr lang="en-GB" dirty="0"/>
          </a:p>
          <a:p>
            <a:r>
              <a:rPr lang="en-GB" dirty="0" err="1"/>
              <a:t>Aumento</a:t>
            </a:r>
            <a:r>
              <a:rPr lang="en-GB" dirty="0"/>
              <a:t> </a:t>
            </a:r>
            <a:r>
              <a:rPr lang="en-GB" dirty="0" err="1"/>
              <a:t>dell’anidride</a:t>
            </a:r>
            <a:r>
              <a:rPr lang="en-GB" dirty="0"/>
              <a:t> </a:t>
            </a:r>
            <a:r>
              <a:rPr lang="en-GB" dirty="0" err="1"/>
              <a:t>carbonica</a:t>
            </a:r>
            <a:r>
              <a:rPr lang="en-GB" dirty="0"/>
              <a:t> </a:t>
            </a:r>
            <a:r>
              <a:rPr lang="en-GB" dirty="0" err="1"/>
              <a:t>nell’atmosfera</a:t>
            </a:r>
            <a:endParaRPr lang="en-GB" dirty="0"/>
          </a:p>
          <a:p>
            <a:r>
              <a:rPr lang="it-IT" noProof="0" dirty="0"/>
              <a:t>I due eventi sono collegati? </a:t>
            </a:r>
          </a:p>
          <a:p>
            <a:r>
              <a:rPr lang="it-IT" noProof="0" dirty="0"/>
              <a:t>Cos’è l’anidride carbonica?</a:t>
            </a:r>
          </a:p>
          <a:p>
            <a:r>
              <a:rPr lang="de-CH" noProof="0" dirty="0" err="1"/>
              <a:t>Possibili</a:t>
            </a:r>
            <a:r>
              <a:rPr lang="de-CH" noProof="0" dirty="0"/>
              <a:t> </a:t>
            </a:r>
            <a:r>
              <a:rPr lang="de-CH" noProof="0" dirty="0" err="1"/>
              <a:t>cause</a:t>
            </a:r>
            <a:r>
              <a:rPr lang="de-CH" noProof="0" dirty="0"/>
              <a:t> </a:t>
            </a:r>
            <a:r>
              <a:rPr lang="de-CH" noProof="0" dirty="0" err="1"/>
              <a:t>naturali</a:t>
            </a:r>
            <a:endParaRPr lang="en-GB" noProof="0" dirty="0"/>
          </a:p>
          <a:p>
            <a:r>
              <a:rPr lang="en-GB" noProof="0" dirty="0" err="1"/>
              <a:t>L’azione</a:t>
            </a:r>
            <a:r>
              <a:rPr lang="en-GB" noProof="0" dirty="0"/>
              <a:t> </a:t>
            </a:r>
            <a:r>
              <a:rPr lang="en-GB" noProof="0" dirty="0" err="1"/>
              <a:t>umana</a:t>
            </a:r>
            <a:endParaRPr lang="en-GB" noProof="0" dirty="0"/>
          </a:p>
          <a:p>
            <a:r>
              <a:rPr lang="en-GB" noProof="0" dirty="0" err="1"/>
              <a:t>Introduzione</a:t>
            </a:r>
            <a:r>
              <a:rPr lang="en-GB" noProof="0" dirty="0"/>
              <a:t> </a:t>
            </a:r>
            <a:r>
              <a:rPr lang="en-GB" noProof="0" dirty="0" err="1"/>
              <a:t>all’effetto</a:t>
            </a:r>
            <a:r>
              <a:rPr lang="en-GB" noProof="0" dirty="0"/>
              <a:t> </a:t>
            </a:r>
            <a:r>
              <a:rPr lang="en-GB" noProof="0" dirty="0" err="1"/>
              <a:t>serra</a:t>
            </a:r>
            <a:endParaRPr lang="en-GB" noProof="0" dirty="0"/>
          </a:p>
          <a:p>
            <a:r>
              <a:rPr lang="en-GB" noProof="0" dirty="0" err="1"/>
              <a:t>Introduzione</a:t>
            </a:r>
            <a:r>
              <a:rPr lang="en-GB" noProof="0" dirty="0"/>
              <a:t> </a:t>
            </a:r>
            <a:r>
              <a:rPr lang="en-GB" noProof="0" dirty="0" err="1"/>
              <a:t>agli</a:t>
            </a:r>
            <a:r>
              <a:rPr lang="en-GB" noProof="0" dirty="0"/>
              <a:t> </a:t>
            </a:r>
            <a:r>
              <a:rPr lang="en-GB" noProof="0" dirty="0" err="1"/>
              <a:t>impatti</a:t>
            </a:r>
            <a:r>
              <a:rPr lang="en-GB" noProof="0" dirty="0"/>
              <a:t> del </a:t>
            </a:r>
            <a:r>
              <a:rPr lang="en-GB" noProof="0" dirty="0" err="1"/>
              <a:t>cambiamento</a:t>
            </a:r>
            <a:r>
              <a:rPr lang="en-GB" noProof="0" dirty="0"/>
              <a:t> </a:t>
            </a:r>
            <a:r>
              <a:rPr lang="en-GB" noProof="0" dirty="0" err="1"/>
              <a:t>climatico</a:t>
            </a:r>
            <a:endParaRPr lang="en-GB" noProof="0" dirty="0"/>
          </a:p>
          <a:p>
            <a:endParaRPr lang="en-CH" dirty="0"/>
          </a:p>
        </p:txBody>
      </p:sp>
      <p:sp>
        <p:nvSpPr>
          <p:cNvPr id="4" name="Date Placeholder 3">
            <a:extLst>
              <a:ext uri="{FF2B5EF4-FFF2-40B4-BE49-F238E27FC236}">
                <a16:creationId xmlns:a16="http://schemas.microsoft.com/office/drawing/2014/main" id="{23750784-146A-2541-AC94-1B4147ED92C9}"/>
              </a:ext>
            </a:extLst>
          </p:cNvPr>
          <p:cNvSpPr>
            <a:spLocks noGrp="1"/>
          </p:cNvSpPr>
          <p:nvPr>
            <p:ph type="dt" sz="half" idx="10"/>
          </p:nvPr>
        </p:nvSpPr>
        <p:spPr/>
        <p:txBody>
          <a:bodyPr/>
          <a:lstStyle/>
          <a:p>
            <a:fld id="{6C6B9A46-731E-5B44-AF5A-356AD6E8D35F}" type="datetimeFigureOut">
              <a:rPr lang="en-CH" smtClean="0"/>
              <a:t>10/29/2021</a:t>
            </a:fld>
            <a:endParaRPr lang="en-CH"/>
          </a:p>
        </p:txBody>
      </p:sp>
      <p:sp>
        <p:nvSpPr>
          <p:cNvPr id="5" name="Footer Placeholder 4">
            <a:extLst>
              <a:ext uri="{FF2B5EF4-FFF2-40B4-BE49-F238E27FC236}">
                <a16:creationId xmlns:a16="http://schemas.microsoft.com/office/drawing/2014/main" id="{7BAA4069-DC85-A249-A7F0-3C7A851F5E62}"/>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4A6999B9-7E4F-9E4F-AA72-F49850010D52}"/>
              </a:ext>
            </a:extLst>
          </p:cNvPr>
          <p:cNvSpPr>
            <a:spLocks noGrp="1"/>
          </p:cNvSpPr>
          <p:nvPr>
            <p:ph type="sldNum" sz="quarter" idx="12"/>
          </p:nvPr>
        </p:nvSpPr>
        <p:spPr/>
        <p:txBody>
          <a:bodyPr/>
          <a:lstStyle/>
          <a:p>
            <a:fld id="{A0A5889C-058E-2545-AF72-0820F296EB39}" type="slidenum">
              <a:rPr lang="en-CH" smtClean="0"/>
              <a:t>‹N›</a:t>
            </a:fld>
            <a:endParaRPr lang="en-CH"/>
          </a:p>
        </p:txBody>
      </p:sp>
    </p:spTree>
    <p:extLst>
      <p:ext uri="{BB962C8B-B14F-4D97-AF65-F5344CB8AC3E}">
        <p14:creationId xmlns:p14="http://schemas.microsoft.com/office/powerpoint/2010/main" val="1240425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C01FD-80A0-0140-A9FF-6AC8B1FEBA78}"/>
              </a:ext>
            </a:extLst>
          </p:cNvPr>
          <p:cNvSpPr>
            <a:spLocks noGrp="1"/>
          </p:cNvSpPr>
          <p:nvPr>
            <p:ph type="title"/>
          </p:nvPr>
        </p:nvSpPr>
        <p:spPr/>
        <p:txBody>
          <a:bodyPr/>
          <a:lstStyle/>
          <a:p>
            <a:r>
              <a:rPr lang="en-GB"/>
              <a:t>Click to edit Master title style</a:t>
            </a:r>
            <a:endParaRPr lang="en-CH"/>
          </a:p>
        </p:txBody>
      </p:sp>
      <p:sp>
        <p:nvSpPr>
          <p:cNvPr id="3" name="Vertical Text Placeholder 2">
            <a:extLst>
              <a:ext uri="{FF2B5EF4-FFF2-40B4-BE49-F238E27FC236}">
                <a16:creationId xmlns:a16="http://schemas.microsoft.com/office/drawing/2014/main" id="{A1E82CC9-A9F1-714D-A7EA-68E32D3DEACB}"/>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23E66555-F827-6D4D-BFE5-1D6E5F0F8A04}"/>
              </a:ext>
            </a:extLst>
          </p:cNvPr>
          <p:cNvSpPr>
            <a:spLocks noGrp="1"/>
          </p:cNvSpPr>
          <p:nvPr>
            <p:ph type="dt" sz="half" idx="10"/>
          </p:nvPr>
        </p:nvSpPr>
        <p:spPr/>
        <p:txBody>
          <a:bodyPr/>
          <a:lstStyle/>
          <a:p>
            <a:fld id="{6C6B9A46-731E-5B44-AF5A-356AD6E8D35F}" type="datetimeFigureOut">
              <a:rPr lang="en-CH" smtClean="0"/>
              <a:t>10/29/2021</a:t>
            </a:fld>
            <a:endParaRPr lang="en-CH"/>
          </a:p>
        </p:txBody>
      </p:sp>
      <p:sp>
        <p:nvSpPr>
          <p:cNvPr id="5" name="Footer Placeholder 4">
            <a:extLst>
              <a:ext uri="{FF2B5EF4-FFF2-40B4-BE49-F238E27FC236}">
                <a16:creationId xmlns:a16="http://schemas.microsoft.com/office/drawing/2014/main" id="{F69030CE-F6F4-7447-8F90-8C6CAB514998}"/>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AA2CA976-E934-B440-B134-C283D0994F8C}"/>
              </a:ext>
            </a:extLst>
          </p:cNvPr>
          <p:cNvSpPr>
            <a:spLocks noGrp="1"/>
          </p:cNvSpPr>
          <p:nvPr>
            <p:ph type="sldNum" sz="quarter" idx="12"/>
          </p:nvPr>
        </p:nvSpPr>
        <p:spPr/>
        <p:txBody>
          <a:bodyPr/>
          <a:lstStyle/>
          <a:p>
            <a:fld id="{A0A5889C-058E-2545-AF72-0820F296EB39}" type="slidenum">
              <a:rPr lang="en-CH" smtClean="0"/>
              <a:t>‹N›</a:t>
            </a:fld>
            <a:endParaRPr lang="en-CH"/>
          </a:p>
        </p:txBody>
      </p:sp>
    </p:spTree>
    <p:extLst>
      <p:ext uri="{BB962C8B-B14F-4D97-AF65-F5344CB8AC3E}">
        <p14:creationId xmlns:p14="http://schemas.microsoft.com/office/powerpoint/2010/main" val="1502683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925206-D5F6-6E43-BCFC-FE342E038F5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CH"/>
          </a:p>
        </p:txBody>
      </p:sp>
      <p:sp>
        <p:nvSpPr>
          <p:cNvPr id="3" name="Vertical Text Placeholder 2">
            <a:extLst>
              <a:ext uri="{FF2B5EF4-FFF2-40B4-BE49-F238E27FC236}">
                <a16:creationId xmlns:a16="http://schemas.microsoft.com/office/drawing/2014/main" id="{258064B2-2306-284E-AA7E-B9DAF76A34BA}"/>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466F47EC-EB01-934F-B9DD-3A9062F2F0CE}"/>
              </a:ext>
            </a:extLst>
          </p:cNvPr>
          <p:cNvSpPr>
            <a:spLocks noGrp="1"/>
          </p:cNvSpPr>
          <p:nvPr>
            <p:ph type="dt" sz="half" idx="10"/>
          </p:nvPr>
        </p:nvSpPr>
        <p:spPr/>
        <p:txBody>
          <a:bodyPr/>
          <a:lstStyle/>
          <a:p>
            <a:fld id="{6C6B9A46-731E-5B44-AF5A-356AD6E8D35F}" type="datetimeFigureOut">
              <a:rPr lang="en-CH" smtClean="0"/>
              <a:t>10/29/2021</a:t>
            </a:fld>
            <a:endParaRPr lang="en-CH"/>
          </a:p>
        </p:txBody>
      </p:sp>
      <p:sp>
        <p:nvSpPr>
          <p:cNvPr id="5" name="Footer Placeholder 4">
            <a:extLst>
              <a:ext uri="{FF2B5EF4-FFF2-40B4-BE49-F238E27FC236}">
                <a16:creationId xmlns:a16="http://schemas.microsoft.com/office/drawing/2014/main" id="{FAFABF01-51F9-AB45-9C2D-BDB97A44CB7A}"/>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B6DA5D96-758E-B54E-AA1B-917F945251BF}"/>
              </a:ext>
            </a:extLst>
          </p:cNvPr>
          <p:cNvSpPr>
            <a:spLocks noGrp="1"/>
          </p:cNvSpPr>
          <p:nvPr>
            <p:ph type="sldNum" sz="quarter" idx="12"/>
          </p:nvPr>
        </p:nvSpPr>
        <p:spPr/>
        <p:txBody>
          <a:bodyPr/>
          <a:lstStyle/>
          <a:p>
            <a:fld id="{A0A5889C-058E-2545-AF72-0820F296EB39}" type="slidenum">
              <a:rPr lang="en-CH" smtClean="0"/>
              <a:t>‹N›</a:t>
            </a:fld>
            <a:endParaRPr lang="en-CH"/>
          </a:p>
        </p:txBody>
      </p:sp>
    </p:spTree>
    <p:extLst>
      <p:ext uri="{BB962C8B-B14F-4D97-AF65-F5344CB8AC3E}">
        <p14:creationId xmlns:p14="http://schemas.microsoft.com/office/powerpoint/2010/main" val="3169708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1288B-4257-9248-8364-210D3B467376}"/>
              </a:ext>
            </a:extLst>
          </p:cNvPr>
          <p:cNvSpPr>
            <a:spLocks noGrp="1"/>
          </p:cNvSpPr>
          <p:nvPr>
            <p:ph type="title" hasCustomPrompt="1"/>
          </p:nvPr>
        </p:nvSpPr>
        <p:spPr>
          <a:xfrm>
            <a:off x="1351869" y="-1"/>
            <a:ext cx="9488261" cy="1325563"/>
          </a:xfrm>
        </p:spPr>
        <p:txBody>
          <a:bodyPr/>
          <a:lstStyle>
            <a:lvl1pPr algn="ctr">
              <a:defRPr sz="3600"/>
            </a:lvl1pPr>
          </a:lstStyle>
          <a:p>
            <a:r>
              <a:rPr lang="en-GB" dirty="0"/>
              <a:t>  </a:t>
            </a:r>
            <a:r>
              <a:rPr lang="en-GB" dirty="0" err="1"/>
              <a:t>Aumento</a:t>
            </a:r>
            <a:r>
              <a:rPr lang="en-GB" dirty="0"/>
              <a:t> </a:t>
            </a:r>
            <a:r>
              <a:rPr lang="en-GB" dirty="0" err="1"/>
              <a:t>della</a:t>
            </a:r>
            <a:r>
              <a:rPr lang="en-GB" dirty="0"/>
              <a:t> </a:t>
            </a:r>
            <a:r>
              <a:rPr lang="en-GB" dirty="0" err="1"/>
              <a:t>temperatura</a:t>
            </a:r>
            <a:r>
              <a:rPr lang="en-GB" dirty="0"/>
              <a:t> </a:t>
            </a:r>
            <a:r>
              <a:rPr lang="en-GB" dirty="0" err="1"/>
              <a:t>terrestre</a:t>
            </a:r>
            <a:endParaRPr lang="en-CH" dirty="0"/>
          </a:p>
        </p:txBody>
      </p:sp>
      <p:sp>
        <p:nvSpPr>
          <p:cNvPr id="3" name="Content Placeholder 2">
            <a:extLst>
              <a:ext uri="{FF2B5EF4-FFF2-40B4-BE49-F238E27FC236}">
                <a16:creationId xmlns:a16="http://schemas.microsoft.com/office/drawing/2014/main" id="{BB81FC4F-D25E-6946-989C-853FF912C6B8}"/>
              </a:ext>
            </a:extLst>
          </p:cNvPr>
          <p:cNvSpPr>
            <a:spLocks noGrp="1"/>
          </p:cNvSpPr>
          <p:nvPr>
            <p:ph idx="1"/>
          </p:nvPr>
        </p:nvSpPr>
        <p:spPr>
          <a:xfrm>
            <a:off x="505216" y="1665287"/>
            <a:ext cx="10515600" cy="4351338"/>
          </a:xfrm>
          <a:prstGeom prst="rect">
            <a:avLst/>
          </a:prstGeom>
        </p:spPr>
        <p:txBody>
          <a:bodyPr/>
          <a:lstStyle>
            <a:lvl1pPr marL="342900" marR="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lang="en-CH" sz="2400" b="1" kern="1200" dirty="0" smtClean="0">
                <a:solidFill>
                  <a:schemeClr val="tx1"/>
                </a:solidFill>
                <a:effectLst/>
                <a:latin typeface="Comic Sans MS" panose="030F0902030302020204" pitchFamily="66" charset="0"/>
                <a:ea typeface="+mn-ea"/>
                <a:cs typeface="+mn-cs"/>
              </a:defRPr>
            </a:lvl1pPr>
          </a:lstStyle>
          <a:p>
            <a:pPr lvl="0"/>
            <a:endParaRPr lang="en-CH" dirty="0"/>
          </a:p>
        </p:txBody>
      </p:sp>
      <p:sp>
        <p:nvSpPr>
          <p:cNvPr id="4" name="Date Placeholder 3">
            <a:extLst>
              <a:ext uri="{FF2B5EF4-FFF2-40B4-BE49-F238E27FC236}">
                <a16:creationId xmlns:a16="http://schemas.microsoft.com/office/drawing/2014/main" id="{B68ABB2C-6B73-D240-BF63-23E44808851A}"/>
              </a:ext>
            </a:extLst>
          </p:cNvPr>
          <p:cNvSpPr>
            <a:spLocks noGrp="1"/>
          </p:cNvSpPr>
          <p:nvPr>
            <p:ph type="dt" sz="half" idx="10"/>
          </p:nvPr>
        </p:nvSpPr>
        <p:spPr/>
        <p:txBody>
          <a:bodyPr/>
          <a:lstStyle/>
          <a:p>
            <a:fld id="{6C6B9A46-731E-5B44-AF5A-356AD6E8D35F}" type="datetimeFigureOut">
              <a:rPr lang="en-CH" smtClean="0"/>
              <a:t>10/29/2021</a:t>
            </a:fld>
            <a:endParaRPr lang="en-CH"/>
          </a:p>
        </p:txBody>
      </p:sp>
      <p:sp>
        <p:nvSpPr>
          <p:cNvPr id="5" name="Footer Placeholder 4">
            <a:extLst>
              <a:ext uri="{FF2B5EF4-FFF2-40B4-BE49-F238E27FC236}">
                <a16:creationId xmlns:a16="http://schemas.microsoft.com/office/drawing/2014/main" id="{709F3452-D50C-2B45-9AA9-792D4D815843}"/>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180DD168-89F3-F148-ACB3-F1AA72028167}"/>
              </a:ext>
            </a:extLst>
          </p:cNvPr>
          <p:cNvSpPr>
            <a:spLocks noGrp="1"/>
          </p:cNvSpPr>
          <p:nvPr>
            <p:ph type="sldNum" sz="quarter" idx="12"/>
          </p:nvPr>
        </p:nvSpPr>
        <p:spPr/>
        <p:txBody>
          <a:bodyPr/>
          <a:lstStyle/>
          <a:p>
            <a:fld id="{A0A5889C-058E-2545-AF72-0820F296EB39}" type="slidenum">
              <a:rPr lang="en-CH" smtClean="0"/>
              <a:t>‹N›</a:t>
            </a:fld>
            <a:endParaRPr lang="en-CH"/>
          </a:p>
        </p:txBody>
      </p:sp>
    </p:spTree>
    <p:extLst>
      <p:ext uri="{BB962C8B-B14F-4D97-AF65-F5344CB8AC3E}">
        <p14:creationId xmlns:p14="http://schemas.microsoft.com/office/powerpoint/2010/main" val="3883257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638DF-3AFA-1A45-A78E-0E878E1ADC4E}"/>
              </a:ext>
            </a:extLst>
          </p:cNvPr>
          <p:cNvSpPr>
            <a:spLocks noGrp="1"/>
          </p:cNvSpPr>
          <p:nvPr>
            <p:ph type="title" hasCustomPrompt="1"/>
          </p:nvPr>
        </p:nvSpPr>
        <p:spPr>
          <a:xfrm>
            <a:off x="831850" y="1709738"/>
            <a:ext cx="10515600" cy="2852737"/>
          </a:xfrm>
        </p:spPr>
        <p:txBody>
          <a:bodyPr anchor="b"/>
          <a:lstStyle>
            <a:lvl1pPr>
              <a:defRPr sz="6000"/>
            </a:lvl1pPr>
          </a:lstStyle>
          <a:p>
            <a:r>
              <a:rPr lang="en-GB" dirty="0" err="1"/>
              <a:t>Programma</a:t>
            </a:r>
            <a:r>
              <a:rPr lang="en-GB" dirty="0"/>
              <a:t> di </a:t>
            </a:r>
            <a:r>
              <a:rPr lang="en-GB" dirty="0" err="1"/>
              <a:t>oggi</a:t>
            </a:r>
            <a:endParaRPr lang="en-CH" dirty="0"/>
          </a:p>
        </p:txBody>
      </p:sp>
      <p:sp>
        <p:nvSpPr>
          <p:cNvPr id="3" name="Text Placeholder 2">
            <a:extLst>
              <a:ext uri="{FF2B5EF4-FFF2-40B4-BE49-F238E27FC236}">
                <a16:creationId xmlns:a16="http://schemas.microsoft.com/office/drawing/2014/main" id="{20D1C45D-8B3B-1347-9B2D-44A1DB8A695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2036616-D670-DB4B-9CB4-06BB1C247397}"/>
              </a:ext>
            </a:extLst>
          </p:cNvPr>
          <p:cNvSpPr>
            <a:spLocks noGrp="1"/>
          </p:cNvSpPr>
          <p:nvPr>
            <p:ph type="dt" sz="half" idx="10"/>
          </p:nvPr>
        </p:nvSpPr>
        <p:spPr/>
        <p:txBody>
          <a:bodyPr/>
          <a:lstStyle/>
          <a:p>
            <a:fld id="{6C6B9A46-731E-5B44-AF5A-356AD6E8D35F}" type="datetimeFigureOut">
              <a:rPr lang="en-CH" smtClean="0"/>
              <a:t>10/29/2021</a:t>
            </a:fld>
            <a:endParaRPr lang="en-CH"/>
          </a:p>
        </p:txBody>
      </p:sp>
      <p:sp>
        <p:nvSpPr>
          <p:cNvPr id="5" name="Footer Placeholder 4">
            <a:extLst>
              <a:ext uri="{FF2B5EF4-FFF2-40B4-BE49-F238E27FC236}">
                <a16:creationId xmlns:a16="http://schemas.microsoft.com/office/drawing/2014/main" id="{EDDD32B3-2143-A34E-8BE6-39B6FB2D34CF}"/>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DD4B4528-2A02-8C41-A46E-11D74D1C8239}"/>
              </a:ext>
            </a:extLst>
          </p:cNvPr>
          <p:cNvSpPr>
            <a:spLocks noGrp="1"/>
          </p:cNvSpPr>
          <p:nvPr>
            <p:ph type="sldNum" sz="quarter" idx="12"/>
          </p:nvPr>
        </p:nvSpPr>
        <p:spPr/>
        <p:txBody>
          <a:bodyPr/>
          <a:lstStyle/>
          <a:p>
            <a:fld id="{A0A5889C-058E-2545-AF72-0820F296EB39}" type="slidenum">
              <a:rPr lang="en-CH" smtClean="0"/>
              <a:t>‹N›</a:t>
            </a:fld>
            <a:endParaRPr lang="en-CH"/>
          </a:p>
        </p:txBody>
      </p:sp>
    </p:spTree>
    <p:extLst>
      <p:ext uri="{BB962C8B-B14F-4D97-AF65-F5344CB8AC3E}">
        <p14:creationId xmlns:p14="http://schemas.microsoft.com/office/powerpoint/2010/main" val="2281163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F7554-07CE-EB4D-BD5B-29F2F2910B79}"/>
              </a:ext>
            </a:extLst>
          </p:cNvPr>
          <p:cNvSpPr>
            <a:spLocks noGrp="1"/>
          </p:cNvSpPr>
          <p:nvPr>
            <p:ph type="title"/>
          </p:nvPr>
        </p:nvSpPr>
        <p:spPr/>
        <p:txBody>
          <a:bodyPr/>
          <a:lstStyle/>
          <a:p>
            <a:r>
              <a:rPr lang="en-GB"/>
              <a:t>Click to edit Master title style</a:t>
            </a:r>
            <a:endParaRPr lang="en-CH"/>
          </a:p>
        </p:txBody>
      </p:sp>
      <p:sp>
        <p:nvSpPr>
          <p:cNvPr id="3" name="Content Placeholder 2">
            <a:extLst>
              <a:ext uri="{FF2B5EF4-FFF2-40B4-BE49-F238E27FC236}">
                <a16:creationId xmlns:a16="http://schemas.microsoft.com/office/drawing/2014/main" id="{D110BA92-DCFC-9B49-B7FD-533B1F16822C}"/>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Content Placeholder 3">
            <a:extLst>
              <a:ext uri="{FF2B5EF4-FFF2-40B4-BE49-F238E27FC236}">
                <a16:creationId xmlns:a16="http://schemas.microsoft.com/office/drawing/2014/main" id="{76128841-0652-DB46-9F51-6023A45E6D3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5" name="Date Placeholder 4">
            <a:extLst>
              <a:ext uri="{FF2B5EF4-FFF2-40B4-BE49-F238E27FC236}">
                <a16:creationId xmlns:a16="http://schemas.microsoft.com/office/drawing/2014/main" id="{EA3C8B37-523B-7244-8779-518EDA138DB6}"/>
              </a:ext>
            </a:extLst>
          </p:cNvPr>
          <p:cNvSpPr>
            <a:spLocks noGrp="1"/>
          </p:cNvSpPr>
          <p:nvPr>
            <p:ph type="dt" sz="half" idx="10"/>
          </p:nvPr>
        </p:nvSpPr>
        <p:spPr/>
        <p:txBody>
          <a:bodyPr/>
          <a:lstStyle/>
          <a:p>
            <a:fld id="{6C6B9A46-731E-5B44-AF5A-356AD6E8D35F}" type="datetimeFigureOut">
              <a:rPr lang="en-CH" smtClean="0"/>
              <a:t>10/29/2021</a:t>
            </a:fld>
            <a:endParaRPr lang="en-CH"/>
          </a:p>
        </p:txBody>
      </p:sp>
      <p:sp>
        <p:nvSpPr>
          <p:cNvPr id="6" name="Footer Placeholder 5">
            <a:extLst>
              <a:ext uri="{FF2B5EF4-FFF2-40B4-BE49-F238E27FC236}">
                <a16:creationId xmlns:a16="http://schemas.microsoft.com/office/drawing/2014/main" id="{E8F21FD4-9BE3-684D-830F-D4DB31C77BC3}"/>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F117A8DE-50E1-3140-9610-B826B78BADBB}"/>
              </a:ext>
            </a:extLst>
          </p:cNvPr>
          <p:cNvSpPr>
            <a:spLocks noGrp="1"/>
          </p:cNvSpPr>
          <p:nvPr>
            <p:ph type="sldNum" sz="quarter" idx="12"/>
          </p:nvPr>
        </p:nvSpPr>
        <p:spPr/>
        <p:txBody>
          <a:bodyPr/>
          <a:lstStyle/>
          <a:p>
            <a:fld id="{A0A5889C-058E-2545-AF72-0820F296EB39}" type="slidenum">
              <a:rPr lang="en-CH" smtClean="0"/>
              <a:t>‹N›</a:t>
            </a:fld>
            <a:endParaRPr lang="en-CH"/>
          </a:p>
        </p:txBody>
      </p:sp>
    </p:spTree>
    <p:extLst>
      <p:ext uri="{BB962C8B-B14F-4D97-AF65-F5344CB8AC3E}">
        <p14:creationId xmlns:p14="http://schemas.microsoft.com/office/powerpoint/2010/main" val="2774531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A6DDD-D986-0D4E-914A-96C56C145708}"/>
              </a:ext>
            </a:extLst>
          </p:cNvPr>
          <p:cNvSpPr>
            <a:spLocks noGrp="1"/>
          </p:cNvSpPr>
          <p:nvPr>
            <p:ph type="title"/>
          </p:nvPr>
        </p:nvSpPr>
        <p:spPr>
          <a:xfrm>
            <a:off x="839788" y="365125"/>
            <a:ext cx="10515600" cy="1325563"/>
          </a:xfrm>
        </p:spPr>
        <p:txBody>
          <a:bodyPr/>
          <a:lstStyle/>
          <a:p>
            <a:r>
              <a:rPr lang="en-GB"/>
              <a:t>Click to edit Master title style</a:t>
            </a:r>
            <a:endParaRPr lang="en-CH"/>
          </a:p>
        </p:txBody>
      </p:sp>
      <p:sp>
        <p:nvSpPr>
          <p:cNvPr id="3" name="Text Placeholder 2">
            <a:extLst>
              <a:ext uri="{FF2B5EF4-FFF2-40B4-BE49-F238E27FC236}">
                <a16:creationId xmlns:a16="http://schemas.microsoft.com/office/drawing/2014/main" id="{9C3FE6AB-0A33-AE48-BE61-4B7C414CD94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490A4B9-B6CE-4C4C-9A34-63C7DE8DF692}"/>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5" name="Text Placeholder 4">
            <a:extLst>
              <a:ext uri="{FF2B5EF4-FFF2-40B4-BE49-F238E27FC236}">
                <a16:creationId xmlns:a16="http://schemas.microsoft.com/office/drawing/2014/main" id="{D707E0F3-AD44-9B4A-9B87-30363B031D3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DF931A6-3F21-A842-9185-5FF1F01B8A06}"/>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7" name="Date Placeholder 6">
            <a:extLst>
              <a:ext uri="{FF2B5EF4-FFF2-40B4-BE49-F238E27FC236}">
                <a16:creationId xmlns:a16="http://schemas.microsoft.com/office/drawing/2014/main" id="{E3987451-5A4B-DB4C-9FD0-DE41889D0D3E}"/>
              </a:ext>
            </a:extLst>
          </p:cNvPr>
          <p:cNvSpPr>
            <a:spLocks noGrp="1"/>
          </p:cNvSpPr>
          <p:nvPr>
            <p:ph type="dt" sz="half" idx="10"/>
          </p:nvPr>
        </p:nvSpPr>
        <p:spPr/>
        <p:txBody>
          <a:bodyPr/>
          <a:lstStyle/>
          <a:p>
            <a:fld id="{6C6B9A46-731E-5B44-AF5A-356AD6E8D35F}" type="datetimeFigureOut">
              <a:rPr lang="en-CH" smtClean="0"/>
              <a:t>10/29/2021</a:t>
            </a:fld>
            <a:endParaRPr lang="en-CH"/>
          </a:p>
        </p:txBody>
      </p:sp>
      <p:sp>
        <p:nvSpPr>
          <p:cNvPr id="8" name="Footer Placeholder 7">
            <a:extLst>
              <a:ext uri="{FF2B5EF4-FFF2-40B4-BE49-F238E27FC236}">
                <a16:creationId xmlns:a16="http://schemas.microsoft.com/office/drawing/2014/main" id="{E982E9F2-A586-A34C-AAF8-6B62B25D8434}"/>
              </a:ext>
            </a:extLst>
          </p:cNvPr>
          <p:cNvSpPr>
            <a:spLocks noGrp="1"/>
          </p:cNvSpPr>
          <p:nvPr>
            <p:ph type="ftr" sz="quarter" idx="11"/>
          </p:nvPr>
        </p:nvSpPr>
        <p:spPr/>
        <p:txBody>
          <a:bodyPr/>
          <a:lstStyle/>
          <a:p>
            <a:endParaRPr lang="en-CH"/>
          </a:p>
        </p:txBody>
      </p:sp>
      <p:sp>
        <p:nvSpPr>
          <p:cNvPr id="9" name="Slide Number Placeholder 8">
            <a:extLst>
              <a:ext uri="{FF2B5EF4-FFF2-40B4-BE49-F238E27FC236}">
                <a16:creationId xmlns:a16="http://schemas.microsoft.com/office/drawing/2014/main" id="{A2273C62-D07A-6D49-9602-AF9846F6C9EA}"/>
              </a:ext>
            </a:extLst>
          </p:cNvPr>
          <p:cNvSpPr>
            <a:spLocks noGrp="1"/>
          </p:cNvSpPr>
          <p:nvPr>
            <p:ph type="sldNum" sz="quarter" idx="12"/>
          </p:nvPr>
        </p:nvSpPr>
        <p:spPr/>
        <p:txBody>
          <a:bodyPr/>
          <a:lstStyle/>
          <a:p>
            <a:fld id="{A0A5889C-058E-2545-AF72-0820F296EB39}" type="slidenum">
              <a:rPr lang="en-CH" smtClean="0"/>
              <a:t>‹N›</a:t>
            </a:fld>
            <a:endParaRPr lang="en-CH"/>
          </a:p>
        </p:txBody>
      </p:sp>
    </p:spTree>
    <p:extLst>
      <p:ext uri="{BB962C8B-B14F-4D97-AF65-F5344CB8AC3E}">
        <p14:creationId xmlns:p14="http://schemas.microsoft.com/office/powerpoint/2010/main" val="3910397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2AE85-26E9-EC45-A1A0-247CC73E6CF3}"/>
              </a:ext>
            </a:extLst>
          </p:cNvPr>
          <p:cNvSpPr>
            <a:spLocks noGrp="1"/>
          </p:cNvSpPr>
          <p:nvPr>
            <p:ph type="title"/>
          </p:nvPr>
        </p:nvSpPr>
        <p:spPr/>
        <p:txBody>
          <a:bodyPr/>
          <a:lstStyle/>
          <a:p>
            <a:r>
              <a:rPr lang="en-GB" dirty="0"/>
              <a:t>Click to edit Master title style</a:t>
            </a:r>
            <a:endParaRPr lang="en-CH" dirty="0"/>
          </a:p>
        </p:txBody>
      </p:sp>
      <p:sp>
        <p:nvSpPr>
          <p:cNvPr id="3" name="Date Placeholder 2">
            <a:extLst>
              <a:ext uri="{FF2B5EF4-FFF2-40B4-BE49-F238E27FC236}">
                <a16:creationId xmlns:a16="http://schemas.microsoft.com/office/drawing/2014/main" id="{23BDD8A4-C040-C848-B9D3-1112EC82B9E0}"/>
              </a:ext>
            </a:extLst>
          </p:cNvPr>
          <p:cNvSpPr>
            <a:spLocks noGrp="1"/>
          </p:cNvSpPr>
          <p:nvPr>
            <p:ph type="dt" sz="half" idx="10"/>
          </p:nvPr>
        </p:nvSpPr>
        <p:spPr/>
        <p:txBody>
          <a:bodyPr/>
          <a:lstStyle/>
          <a:p>
            <a:fld id="{6C6B9A46-731E-5B44-AF5A-356AD6E8D35F}" type="datetimeFigureOut">
              <a:rPr lang="en-CH" smtClean="0"/>
              <a:t>10/29/2021</a:t>
            </a:fld>
            <a:endParaRPr lang="en-CH"/>
          </a:p>
        </p:txBody>
      </p:sp>
      <p:sp>
        <p:nvSpPr>
          <p:cNvPr id="4" name="Footer Placeholder 3">
            <a:extLst>
              <a:ext uri="{FF2B5EF4-FFF2-40B4-BE49-F238E27FC236}">
                <a16:creationId xmlns:a16="http://schemas.microsoft.com/office/drawing/2014/main" id="{34D328FF-4631-2044-9B06-C0A3D2115943}"/>
              </a:ext>
            </a:extLst>
          </p:cNvPr>
          <p:cNvSpPr>
            <a:spLocks noGrp="1"/>
          </p:cNvSpPr>
          <p:nvPr>
            <p:ph type="ftr" sz="quarter" idx="11"/>
          </p:nvPr>
        </p:nvSpPr>
        <p:spPr/>
        <p:txBody>
          <a:bodyPr/>
          <a:lstStyle/>
          <a:p>
            <a:endParaRPr lang="en-CH"/>
          </a:p>
        </p:txBody>
      </p:sp>
      <p:sp>
        <p:nvSpPr>
          <p:cNvPr id="5" name="Slide Number Placeholder 4">
            <a:extLst>
              <a:ext uri="{FF2B5EF4-FFF2-40B4-BE49-F238E27FC236}">
                <a16:creationId xmlns:a16="http://schemas.microsoft.com/office/drawing/2014/main" id="{977E77AF-FF11-2C41-A38C-91CDA9659BE5}"/>
              </a:ext>
            </a:extLst>
          </p:cNvPr>
          <p:cNvSpPr>
            <a:spLocks noGrp="1"/>
          </p:cNvSpPr>
          <p:nvPr>
            <p:ph type="sldNum" sz="quarter" idx="12"/>
          </p:nvPr>
        </p:nvSpPr>
        <p:spPr/>
        <p:txBody>
          <a:bodyPr/>
          <a:lstStyle/>
          <a:p>
            <a:fld id="{A0A5889C-058E-2545-AF72-0820F296EB39}" type="slidenum">
              <a:rPr lang="en-CH" smtClean="0"/>
              <a:t>‹N›</a:t>
            </a:fld>
            <a:endParaRPr lang="en-CH"/>
          </a:p>
        </p:txBody>
      </p:sp>
    </p:spTree>
    <p:extLst>
      <p:ext uri="{BB962C8B-B14F-4D97-AF65-F5344CB8AC3E}">
        <p14:creationId xmlns:p14="http://schemas.microsoft.com/office/powerpoint/2010/main" val="2321768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CB3E02-B1C1-2245-B26C-8408919E3B86}"/>
              </a:ext>
            </a:extLst>
          </p:cNvPr>
          <p:cNvSpPr>
            <a:spLocks noGrp="1"/>
          </p:cNvSpPr>
          <p:nvPr>
            <p:ph type="dt" sz="half" idx="10"/>
          </p:nvPr>
        </p:nvSpPr>
        <p:spPr/>
        <p:txBody>
          <a:bodyPr/>
          <a:lstStyle/>
          <a:p>
            <a:fld id="{6C6B9A46-731E-5B44-AF5A-356AD6E8D35F}" type="datetimeFigureOut">
              <a:rPr lang="en-CH" smtClean="0"/>
              <a:t>10/29/2021</a:t>
            </a:fld>
            <a:endParaRPr lang="en-CH"/>
          </a:p>
        </p:txBody>
      </p:sp>
      <p:sp>
        <p:nvSpPr>
          <p:cNvPr id="3" name="Footer Placeholder 2">
            <a:extLst>
              <a:ext uri="{FF2B5EF4-FFF2-40B4-BE49-F238E27FC236}">
                <a16:creationId xmlns:a16="http://schemas.microsoft.com/office/drawing/2014/main" id="{49A6E409-035A-A341-979A-B92D0CBCB937}"/>
              </a:ext>
            </a:extLst>
          </p:cNvPr>
          <p:cNvSpPr>
            <a:spLocks noGrp="1"/>
          </p:cNvSpPr>
          <p:nvPr>
            <p:ph type="ftr" sz="quarter" idx="11"/>
          </p:nvPr>
        </p:nvSpPr>
        <p:spPr/>
        <p:txBody>
          <a:bodyPr/>
          <a:lstStyle/>
          <a:p>
            <a:endParaRPr lang="en-CH"/>
          </a:p>
        </p:txBody>
      </p:sp>
      <p:sp>
        <p:nvSpPr>
          <p:cNvPr id="4" name="Slide Number Placeholder 3">
            <a:extLst>
              <a:ext uri="{FF2B5EF4-FFF2-40B4-BE49-F238E27FC236}">
                <a16:creationId xmlns:a16="http://schemas.microsoft.com/office/drawing/2014/main" id="{B539B3B3-F02A-364C-B9EA-61D01E04EECE}"/>
              </a:ext>
            </a:extLst>
          </p:cNvPr>
          <p:cNvSpPr>
            <a:spLocks noGrp="1"/>
          </p:cNvSpPr>
          <p:nvPr>
            <p:ph type="sldNum" sz="quarter" idx="12"/>
          </p:nvPr>
        </p:nvSpPr>
        <p:spPr/>
        <p:txBody>
          <a:bodyPr/>
          <a:lstStyle/>
          <a:p>
            <a:fld id="{A0A5889C-058E-2545-AF72-0820F296EB39}" type="slidenum">
              <a:rPr lang="en-CH" smtClean="0"/>
              <a:t>‹N›</a:t>
            </a:fld>
            <a:endParaRPr lang="en-CH"/>
          </a:p>
        </p:txBody>
      </p:sp>
    </p:spTree>
    <p:extLst>
      <p:ext uri="{BB962C8B-B14F-4D97-AF65-F5344CB8AC3E}">
        <p14:creationId xmlns:p14="http://schemas.microsoft.com/office/powerpoint/2010/main" val="2103332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BABEB-6991-3447-9CC5-0CC9CFB07A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H"/>
          </a:p>
        </p:txBody>
      </p:sp>
      <p:sp>
        <p:nvSpPr>
          <p:cNvPr id="3" name="Content Placeholder 2">
            <a:extLst>
              <a:ext uri="{FF2B5EF4-FFF2-40B4-BE49-F238E27FC236}">
                <a16:creationId xmlns:a16="http://schemas.microsoft.com/office/drawing/2014/main" id="{7A6BC620-10F5-3747-9A6B-31A01482867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Text Placeholder 3">
            <a:extLst>
              <a:ext uri="{FF2B5EF4-FFF2-40B4-BE49-F238E27FC236}">
                <a16:creationId xmlns:a16="http://schemas.microsoft.com/office/drawing/2014/main" id="{DAE37678-4112-404C-8F8A-39C29898698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0396EFE-3AEC-1340-9DF7-5347365CE580}"/>
              </a:ext>
            </a:extLst>
          </p:cNvPr>
          <p:cNvSpPr>
            <a:spLocks noGrp="1"/>
          </p:cNvSpPr>
          <p:nvPr>
            <p:ph type="dt" sz="half" idx="10"/>
          </p:nvPr>
        </p:nvSpPr>
        <p:spPr/>
        <p:txBody>
          <a:bodyPr/>
          <a:lstStyle/>
          <a:p>
            <a:fld id="{6C6B9A46-731E-5B44-AF5A-356AD6E8D35F}" type="datetimeFigureOut">
              <a:rPr lang="en-CH" smtClean="0"/>
              <a:t>10/29/2021</a:t>
            </a:fld>
            <a:endParaRPr lang="en-CH"/>
          </a:p>
        </p:txBody>
      </p:sp>
      <p:sp>
        <p:nvSpPr>
          <p:cNvPr id="6" name="Footer Placeholder 5">
            <a:extLst>
              <a:ext uri="{FF2B5EF4-FFF2-40B4-BE49-F238E27FC236}">
                <a16:creationId xmlns:a16="http://schemas.microsoft.com/office/drawing/2014/main" id="{83232EAF-6BD1-0347-9995-4B188C1071A1}"/>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BEC09B8D-634F-0241-8342-A03163A371B1}"/>
              </a:ext>
            </a:extLst>
          </p:cNvPr>
          <p:cNvSpPr>
            <a:spLocks noGrp="1"/>
          </p:cNvSpPr>
          <p:nvPr>
            <p:ph type="sldNum" sz="quarter" idx="12"/>
          </p:nvPr>
        </p:nvSpPr>
        <p:spPr/>
        <p:txBody>
          <a:bodyPr/>
          <a:lstStyle/>
          <a:p>
            <a:fld id="{A0A5889C-058E-2545-AF72-0820F296EB39}" type="slidenum">
              <a:rPr lang="en-CH" smtClean="0"/>
              <a:t>‹N›</a:t>
            </a:fld>
            <a:endParaRPr lang="en-CH"/>
          </a:p>
        </p:txBody>
      </p:sp>
    </p:spTree>
    <p:extLst>
      <p:ext uri="{BB962C8B-B14F-4D97-AF65-F5344CB8AC3E}">
        <p14:creationId xmlns:p14="http://schemas.microsoft.com/office/powerpoint/2010/main" val="2594672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B25C2-44AA-9E4D-A7D4-8AA39900B6F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H"/>
          </a:p>
        </p:txBody>
      </p:sp>
      <p:sp>
        <p:nvSpPr>
          <p:cNvPr id="3" name="Picture Placeholder 2">
            <a:extLst>
              <a:ext uri="{FF2B5EF4-FFF2-40B4-BE49-F238E27FC236}">
                <a16:creationId xmlns:a16="http://schemas.microsoft.com/office/drawing/2014/main" id="{E4D8A7DE-5BA6-A843-97CB-C1999C039E0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H"/>
          </a:p>
        </p:txBody>
      </p:sp>
      <p:sp>
        <p:nvSpPr>
          <p:cNvPr id="4" name="Text Placeholder 3">
            <a:extLst>
              <a:ext uri="{FF2B5EF4-FFF2-40B4-BE49-F238E27FC236}">
                <a16:creationId xmlns:a16="http://schemas.microsoft.com/office/drawing/2014/main" id="{AEC7334B-344B-694A-9B7C-A121A455DF1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095EA32-CB52-C942-9708-3F858D5B5BC6}"/>
              </a:ext>
            </a:extLst>
          </p:cNvPr>
          <p:cNvSpPr>
            <a:spLocks noGrp="1"/>
          </p:cNvSpPr>
          <p:nvPr>
            <p:ph type="dt" sz="half" idx="10"/>
          </p:nvPr>
        </p:nvSpPr>
        <p:spPr/>
        <p:txBody>
          <a:bodyPr/>
          <a:lstStyle/>
          <a:p>
            <a:fld id="{6C6B9A46-731E-5B44-AF5A-356AD6E8D35F}" type="datetimeFigureOut">
              <a:rPr lang="en-CH" smtClean="0"/>
              <a:t>10/29/2021</a:t>
            </a:fld>
            <a:endParaRPr lang="en-CH"/>
          </a:p>
        </p:txBody>
      </p:sp>
      <p:sp>
        <p:nvSpPr>
          <p:cNvPr id="6" name="Footer Placeholder 5">
            <a:extLst>
              <a:ext uri="{FF2B5EF4-FFF2-40B4-BE49-F238E27FC236}">
                <a16:creationId xmlns:a16="http://schemas.microsoft.com/office/drawing/2014/main" id="{30412437-63AF-7D46-88A7-CA4182CA34E6}"/>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6C749736-94B3-8D4A-9274-410C116EDD6D}"/>
              </a:ext>
            </a:extLst>
          </p:cNvPr>
          <p:cNvSpPr>
            <a:spLocks noGrp="1"/>
          </p:cNvSpPr>
          <p:nvPr>
            <p:ph type="sldNum" sz="quarter" idx="12"/>
          </p:nvPr>
        </p:nvSpPr>
        <p:spPr/>
        <p:txBody>
          <a:bodyPr/>
          <a:lstStyle/>
          <a:p>
            <a:fld id="{A0A5889C-058E-2545-AF72-0820F296EB39}" type="slidenum">
              <a:rPr lang="en-CH" smtClean="0"/>
              <a:t>‹N›</a:t>
            </a:fld>
            <a:endParaRPr lang="en-CH"/>
          </a:p>
        </p:txBody>
      </p:sp>
    </p:spTree>
    <p:extLst>
      <p:ext uri="{BB962C8B-B14F-4D97-AF65-F5344CB8AC3E}">
        <p14:creationId xmlns:p14="http://schemas.microsoft.com/office/powerpoint/2010/main" val="1711860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BA7BBF-EAB3-3F44-94E0-E34182C8EEA8}"/>
              </a:ext>
            </a:extLst>
          </p:cNvPr>
          <p:cNvSpPr>
            <a:spLocks noGrp="1"/>
          </p:cNvSpPr>
          <p:nvPr>
            <p:ph type="title"/>
          </p:nvPr>
        </p:nvSpPr>
        <p:spPr>
          <a:xfrm>
            <a:off x="1351869" y="2523567"/>
            <a:ext cx="9488261" cy="1325563"/>
          </a:xfrm>
          <a:prstGeom prst="rect">
            <a:avLst/>
          </a:prstGeom>
        </p:spPr>
        <p:txBody>
          <a:bodyPr vert="horz" lIns="91440" tIns="45720" rIns="91440" bIns="45720" rtlCol="0" anchor="ctr">
            <a:noAutofit/>
          </a:bodyPr>
          <a:lstStyle/>
          <a:p>
            <a:r>
              <a:rPr lang="en-GB" dirty="0"/>
              <a:t>Il </a:t>
            </a:r>
            <a:r>
              <a:rPr lang="en-GB" dirty="0" err="1"/>
              <a:t>Cambiamento</a:t>
            </a:r>
            <a:r>
              <a:rPr lang="en-GB" dirty="0"/>
              <a:t> </a:t>
            </a:r>
            <a:r>
              <a:rPr lang="en-GB" dirty="0" err="1"/>
              <a:t>Climatico</a:t>
            </a:r>
            <a:r>
              <a:rPr lang="en-GB" dirty="0"/>
              <a:t> </a:t>
            </a:r>
            <a:br>
              <a:rPr lang="en-GB" dirty="0"/>
            </a:br>
            <a:r>
              <a:rPr lang="en-GB" dirty="0" err="1"/>
              <a:t>nelle</a:t>
            </a:r>
            <a:r>
              <a:rPr lang="en-GB" dirty="0"/>
              <a:t> </a:t>
            </a:r>
            <a:r>
              <a:rPr lang="en-GB" dirty="0" err="1"/>
              <a:t>Aule</a:t>
            </a:r>
            <a:r>
              <a:rPr lang="en-GB" dirty="0"/>
              <a:t> </a:t>
            </a:r>
            <a:r>
              <a:rPr lang="en-GB" dirty="0" err="1"/>
              <a:t>Italiane</a:t>
            </a:r>
            <a:endParaRPr lang="en-CH" dirty="0"/>
          </a:p>
        </p:txBody>
      </p:sp>
      <p:sp>
        <p:nvSpPr>
          <p:cNvPr id="4" name="Date Placeholder 3">
            <a:extLst>
              <a:ext uri="{FF2B5EF4-FFF2-40B4-BE49-F238E27FC236}">
                <a16:creationId xmlns:a16="http://schemas.microsoft.com/office/drawing/2014/main" id="{2C15F4C5-3CB2-9049-B94D-AD3BABF3F3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B9A46-731E-5B44-AF5A-356AD6E8D35F}" type="datetimeFigureOut">
              <a:rPr lang="en-CH" smtClean="0"/>
              <a:t>10/29/2021</a:t>
            </a:fld>
            <a:endParaRPr lang="en-CH"/>
          </a:p>
        </p:txBody>
      </p:sp>
      <p:sp>
        <p:nvSpPr>
          <p:cNvPr id="5" name="Footer Placeholder 4">
            <a:extLst>
              <a:ext uri="{FF2B5EF4-FFF2-40B4-BE49-F238E27FC236}">
                <a16:creationId xmlns:a16="http://schemas.microsoft.com/office/drawing/2014/main" id="{2EB72292-B957-DB49-826E-111EB250BD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H" dirty="0"/>
          </a:p>
        </p:txBody>
      </p:sp>
      <p:sp>
        <p:nvSpPr>
          <p:cNvPr id="6" name="Slide Number Placeholder 5">
            <a:extLst>
              <a:ext uri="{FF2B5EF4-FFF2-40B4-BE49-F238E27FC236}">
                <a16:creationId xmlns:a16="http://schemas.microsoft.com/office/drawing/2014/main" id="{64C87F47-9F64-E642-A7C5-A06B7E9904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A5889C-058E-2545-AF72-0820F296EB39}" type="slidenum">
              <a:rPr lang="en-CH" smtClean="0"/>
              <a:t>‹N›</a:t>
            </a:fld>
            <a:endParaRPr lang="en-CH"/>
          </a:p>
        </p:txBody>
      </p:sp>
    </p:spTree>
    <p:extLst>
      <p:ext uri="{BB962C8B-B14F-4D97-AF65-F5344CB8AC3E}">
        <p14:creationId xmlns:p14="http://schemas.microsoft.com/office/powerpoint/2010/main" val="3106216655"/>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ctr" defTabSz="914400" rtl="0" eaLnBrk="1" latinLnBrk="0" hangingPunct="1">
        <a:lnSpc>
          <a:spcPct val="90000"/>
        </a:lnSpc>
        <a:spcBef>
          <a:spcPct val="0"/>
        </a:spcBef>
        <a:buNone/>
        <a:defRPr sz="6000" b="1" kern="1200">
          <a:solidFill>
            <a:schemeClr val="accent3"/>
          </a:solidFill>
          <a:effectLst>
            <a:outerShdw blurRad="38100" dist="38100" dir="2700000" algn="tl">
              <a:srgbClr val="000000">
                <a:alpha val="43137"/>
              </a:srgbClr>
            </a:outerShdw>
          </a:effectLst>
          <a:latin typeface="Comic Sans MS" panose="030F0902030302020204" pitchFamily="66"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281DF5-DFEF-2249-8230-66386DFE5BAE}"/>
              </a:ext>
            </a:extLst>
          </p:cNvPr>
          <p:cNvSpPr/>
          <p:nvPr/>
        </p:nvSpPr>
        <p:spPr>
          <a:xfrm>
            <a:off x="477981" y="1122363"/>
            <a:ext cx="4181942" cy="3204134"/>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4000" b="1" dirty="0">
                <a:solidFill>
                  <a:schemeClr val="accent2"/>
                </a:solidFill>
                <a:latin typeface="Futura"/>
                <a:ea typeface="+mj-ea"/>
                <a:cs typeface="+mj-cs"/>
              </a:rPr>
              <a:t>Modulo I – </a:t>
            </a:r>
          </a:p>
          <a:p>
            <a:pPr>
              <a:lnSpc>
                <a:spcPct val="90000"/>
              </a:lnSpc>
              <a:spcBef>
                <a:spcPct val="0"/>
              </a:spcBef>
              <a:spcAft>
                <a:spcPts val="600"/>
              </a:spcAft>
            </a:pPr>
            <a:r>
              <a:rPr lang="en-US" sz="4000" b="1" dirty="0" err="1">
                <a:solidFill>
                  <a:schemeClr val="accent2"/>
                </a:solidFill>
                <a:latin typeface="Futura"/>
                <a:ea typeface="+mj-ea"/>
                <a:cs typeface="+mj-cs"/>
              </a:rPr>
              <a:t>Parte</a:t>
            </a:r>
            <a:r>
              <a:rPr lang="en-US" sz="4000" b="1" dirty="0">
                <a:solidFill>
                  <a:schemeClr val="accent2"/>
                </a:solidFill>
                <a:latin typeface="Futura"/>
                <a:ea typeface="+mj-ea"/>
                <a:cs typeface="+mj-cs"/>
              </a:rPr>
              <a:t> 4</a:t>
            </a:r>
            <a:br>
              <a:rPr lang="en-US" sz="4000" b="1" dirty="0">
                <a:solidFill>
                  <a:schemeClr val="accent2"/>
                </a:solidFill>
                <a:latin typeface="Futura"/>
                <a:ea typeface="+mj-ea"/>
                <a:cs typeface="+mj-cs"/>
              </a:rPr>
            </a:br>
            <a:br>
              <a:rPr lang="en-US" sz="4000" b="1" dirty="0">
                <a:solidFill>
                  <a:schemeClr val="accent2"/>
                </a:solidFill>
                <a:latin typeface="Futura"/>
                <a:ea typeface="+mj-ea"/>
                <a:cs typeface="+mj-cs"/>
              </a:rPr>
            </a:br>
            <a:r>
              <a:rPr lang="en-US" sz="4000" b="1" dirty="0">
                <a:solidFill>
                  <a:schemeClr val="accent2"/>
                </a:solidFill>
                <a:latin typeface="Futura"/>
                <a:ea typeface="+mj-ea"/>
                <a:cs typeface="+mj-cs"/>
              </a:rPr>
              <a:t>La </a:t>
            </a:r>
            <a:r>
              <a:rPr lang="en-US" sz="4000" b="1" dirty="0" err="1">
                <a:solidFill>
                  <a:schemeClr val="accent2"/>
                </a:solidFill>
                <a:latin typeface="Futura"/>
                <a:ea typeface="+mj-ea"/>
                <a:cs typeface="+mj-cs"/>
              </a:rPr>
              <a:t>Scienza</a:t>
            </a:r>
            <a:r>
              <a:rPr lang="en-US" sz="4000" b="1" dirty="0">
                <a:solidFill>
                  <a:schemeClr val="accent2"/>
                </a:solidFill>
                <a:latin typeface="Futura"/>
                <a:ea typeface="+mj-ea"/>
                <a:cs typeface="+mj-cs"/>
              </a:rPr>
              <a:t> </a:t>
            </a:r>
            <a:r>
              <a:rPr lang="en-US" sz="4000" b="1" dirty="0" err="1">
                <a:solidFill>
                  <a:schemeClr val="accent2"/>
                </a:solidFill>
                <a:latin typeface="Futura"/>
                <a:ea typeface="+mj-ea"/>
                <a:cs typeface="+mj-cs"/>
              </a:rPr>
              <a:t>dei</a:t>
            </a:r>
            <a:r>
              <a:rPr lang="en-US" sz="4000" b="1" dirty="0">
                <a:solidFill>
                  <a:schemeClr val="accent2"/>
                </a:solidFill>
                <a:latin typeface="Futura"/>
                <a:ea typeface="+mj-ea"/>
                <a:cs typeface="+mj-cs"/>
              </a:rPr>
              <a:t> </a:t>
            </a:r>
            <a:r>
              <a:rPr lang="en-US" sz="4000" b="1" dirty="0" err="1">
                <a:solidFill>
                  <a:schemeClr val="accent2"/>
                </a:solidFill>
                <a:latin typeface="Futura"/>
                <a:ea typeface="+mj-ea"/>
                <a:cs typeface="+mj-cs"/>
              </a:rPr>
              <a:t>Cambiamenti</a:t>
            </a:r>
            <a:r>
              <a:rPr lang="en-US" sz="4000" b="1" dirty="0">
                <a:solidFill>
                  <a:schemeClr val="accent2"/>
                </a:solidFill>
                <a:latin typeface="Futura"/>
                <a:ea typeface="+mj-ea"/>
                <a:cs typeface="+mj-cs"/>
              </a:rPr>
              <a:t> </a:t>
            </a:r>
            <a:r>
              <a:rPr lang="en-US" sz="4000" b="1" dirty="0" err="1">
                <a:solidFill>
                  <a:schemeClr val="accent2"/>
                </a:solidFill>
                <a:latin typeface="Futura"/>
                <a:ea typeface="+mj-ea"/>
                <a:cs typeface="+mj-cs"/>
              </a:rPr>
              <a:t>Climatici</a:t>
            </a:r>
            <a:endParaRPr lang="en-US" sz="4000" b="1" dirty="0">
              <a:solidFill>
                <a:schemeClr val="accent2"/>
              </a:solidFill>
              <a:latin typeface="Futura"/>
              <a:ea typeface="+mj-ea"/>
              <a:cs typeface="+mj-cs"/>
            </a:endParaRPr>
          </a:p>
        </p:txBody>
      </p:sp>
      <p:sp>
        <p:nvSpPr>
          <p:cNvPr id="14" name="TextBox 13">
            <a:extLst>
              <a:ext uri="{FF2B5EF4-FFF2-40B4-BE49-F238E27FC236}">
                <a16:creationId xmlns:a16="http://schemas.microsoft.com/office/drawing/2014/main" id="{D1C8A912-C2A9-044F-9D4F-772A77D37C3B}"/>
              </a:ext>
            </a:extLst>
          </p:cNvPr>
          <p:cNvSpPr txBox="1"/>
          <p:nvPr/>
        </p:nvSpPr>
        <p:spPr>
          <a:xfrm>
            <a:off x="10366617" y="6317958"/>
            <a:ext cx="5441859" cy="415498"/>
          </a:xfrm>
          <a:prstGeom prst="rect">
            <a:avLst/>
          </a:prstGeom>
          <a:noFill/>
        </p:spPr>
        <p:txBody>
          <a:bodyPr wrap="square" rtlCol="0">
            <a:spAutoFit/>
          </a:bodyPr>
          <a:lstStyle/>
          <a:p>
            <a:pPr>
              <a:spcAft>
                <a:spcPts val="600"/>
              </a:spcAft>
            </a:pPr>
            <a:r>
              <a:rPr lang="en-CH" sz="800"/>
              <a:t>This Photo by Unknown Author </a:t>
            </a:r>
          </a:p>
          <a:p>
            <a:pPr>
              <a:spcAft>
                <a:spcPts val="600"/>
              </a:spcAft>
            </a:pPr>
            <a:r>
              <a:rPr lang="en-CH" sz="800"/>
              <a:t>is licensed under CC BY-SA</a:t>
            </a:r>
          </a:p>
        </p:txBody>
      </p:sp>
      <p:pic>
        <p:nvPicPr>
          <p:cNvPr id="10" name="Picture 9" descr="A snow covered field&#10;&#10;Description automatically generated">
            <a:extLst>
              <a:ext uri="{FF2B5EF4-FFF2-40B4-BE49-F238E27FC236}">
                <a16:creationId xmlns:a16="http://schemas.microsoft.com/office/drawing/2014/main" id="{589B59BA-A42C-7D42-AA55-EE0AF5D327A7}"/>
              </a:ext>
            </a:extLst>
          </p:cNvPr>
          <p:cNvPicPr>
            <a:picLocks noChangeAspect="1"/>
          </p:cNvPicPr>
          <p:nvPr/>
        </p:nvPicPr>
        <p:blipFill rotWithShape="1">
          <a:blip r:embed="rId3"/>
          <a:srcRect l="11435" r="11564"/>
          <a:stretch/>
        </p:blipFill>
        <p:spPr>
          <a:xfrm>
            <a:off x="3592343" y="10"/>
            <a:ext cx="8604737"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Tree>
    <p:extLst>
      <p:ext uri="{BB962C8B-B14F-4D97-AF65-F5344CB8AC3E}">
        <p14:creationId xmlns:p14="http://schemas.microsoft.com/office/powerpoint/2010/main" val="4141063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1330E14-AB94-BF47-8ED0-2566A4A8D4BF}"/>
              </a:ext>
            </a:extLst>
          </p:cNvPr>
          <p:cNvGraphicFramePr>
            <a:graphicFrameLocks noGrp="1"/>
          </p:cNvGraphicFramePr>
          <p:nvPr>
            <p:ph idx="4294967295"/>
            <p:extLst>
              <p:ext uri="{D42A27DB-BD31-4B8C-83A1-F6EECF244321}">
                <p14:modId xmlns:p14="http://schemas.microsoft.com/office/powerpoint/2010/main" val="1797519303"/>
              </p:ext>
            </p:extLst>
          </p:nvPr>
        </p:nvGraphicFramePr>
        <p:xfrm>
          <a:off x="0" y="31750"/>
          <a:ext cx="12085320" cy="6906895"/>
        </p:xfrm>
        <a:graphic>
          <a:graphicData uri="http://schemas.openxmlformats.org/drawingml/2006/table">
            <a:tbl>
              <a:tblPr firstRow="1" bandRow="1">
                <a:tableStyleId>{21E4AEA4-8DFA-4A89-87EB-49C32662AFE0}</a:tableStyleId>
              </a:tblPr>
              <a:tblGrid>
                <a:gridCol w="3883151">
                  <a:extLst>
                    <a:ext uri="{9D8B030D-6E8A-4147-A177-3AD203B41FA5}">
                      <a16:colId xmlns:a16="http://schemas.microsoft.com/office/drawing/2014/main" val="2198827622"/>
                    </a:ext>
                  </a:extLst>
                </a:gridCol>
                <a:gridCol w="8202169">
                  <a:extLst>
                    <a:ext uri="{9D8B030D-6E8A-4147-A177-3AD203B41FA5}">
                      <a16:colId xmlns:a16="http://schemas.microsoft.com/office/drawing/2014/main" val="2732223699"/>
                    </a:ext>
                  </a:extLst>
                </a:gridCol>
              </a:tblGrid>
              <a:tr h="4377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800" dirty="0"/>
                        <a:t>Tabella 2/2</a:t>
                      </a:r>
                    </a:p>
                  </a:txBody>
                  <a:tcPr/>
                </a:tc>
                <a:tc>
                  <a:txBody>
                    <a:bodyPr/>
                    <a:lstStyle/>
                    <a:p>
                      <a:pPr algn="ctr"/>
                      <a:r>
                        <a:rPr lang="it-IT" sz="2800" dirty="0"/>
                        <a:t>Gas Fluorurati (0.8%)</a:t>
                      </a:r>
                    </a:p>
                  </a:txBody>
                  <a:tcPr/>
                </a:tc>
                <a:extLst>
                  <a:ext uri="{0D108BD9-81ED-4DB2-BD59-A6C34878D82A}">
                    <a16:rowId xmlns:a16="http://schemas.microsoft.com/office/drawing/2014/main" val="3297953409"/>
                  </a:ext>
                </a:extLst>
              </a:tr>
              <a:tr h="3542529">
                <a:tc>
                  <a:txBody>
                    <a:bodyPr/>
                    <a:lstStyle/>
                    <a:p>
                      <a:pPr marL="0" indent="0">
                        <a:buFont typeface="Arial" panose="020B0604020202020204" pitchFamily="34" charset="0"/>
                        <a:buNone/>
                      </a:pPr>
                      <a:r>
                        <a:rPr lang="it-IT" sz="2800" dirty="0"/>
                        <a:t>1) Origine</a:t>
                      </a:r>
                    </a:p>
                  </a:txBody>
                  <a:tcPr/>
                </a:tc>
                <a:tc>
                  <a:txBody>
                    <a:bodyPr/>
                    <a:lstStyle/>
                    <a:p>
                      <a:pPr marL="285750" indent="-285750">
                        <a:buFont typeface="Arial" panose="020B0604020202020204" pitchFamily="34" charset="0"/>
                        <a:buChar char="•"/>
                      </a:pPr>
                      <a:r>
                        <a:rPr lang="it-IT" sz="2800" dirty="0"/>
                        <a:t>Perdite di liquido refrigerante: i gas fluorurati usati per il raffreddamento possono essere rilasciati da perdite in frigoriferi, congelatori e impianti di aria condizionata.</a:t>
                      </a:r>
                    </a:p>
                    <a:p>
                      <a:pPr marL="285750" indent="-285750">
                        <a:buFont typeface="Arial" panose="020B0604020202020204" pitchFamily="34" charset="0"/>
                        <a:buChar char="•"/>
                      </a:pPr>
                      <a:r>
                        <a:rPr lang="it-IT" sz="2800" dirty="0"/>
                        <a:t>Alcuni processi industriali e manifatturieri, come la produzione di chip per i computer.</a:t>
                      </a:r>
                    </a:p>
                    <a:p>
                      <a:pPr marL="285750" indent="-285750">
                        <a:buFont typeface="Arial" panose="020B0604020202020204" pitchFamily="34" charset="0"/>
                        <a:buChar char="•"/>
                      </a:pPr>
                      <a:r>
                        <a:rPr lang="it-IT" sz="2800" dirty="0"/>
                        <a:t>È previsto un aumento di questi gas.</a:t>
                      </a:r>
                    </a:p>
                    <a:p>
                      <a:pPr marL="285750" indent="-285750">
                        <a:buFont typeface="Arial" panose="020B0604020202020204" pitchFamily="34" charset="0"/>
                        <a:buChar char="•"/>
                      </a:pPr>
                      <a:endParaRPr lang="it-IT" sz="2800" dirty="0"/>
                    </a:p>
                  </a:txBody>
                  <a:tcPr/>
                </a:tc>
                <a:extLst>
                  <a:ext uri="{0D108BD9-81ED-4DB2-BD59-A6C34878D82A}">
                    <a16:rowId xmlns:a16="http://schemas.microsoft.com/office/drawing/2014/main" val="3437953541"/>
                  </a:ext>
                </a:extLst>
              </a:tr>
              <a:tr h="1324083">
                <a:tc>
                  <a:txBody>
                    <a:bodyPr/>
                    <a:lstStyle/>
                    <a:p>
                      <a:r>
                        <a:rPr lang="it-IT" sz="2800" dirty="0"/>
                        <a:t>2) Per quanto tempo rimane nell’atmosfera</a:t>
                      </a:r>
                    </a:p>
                  </a:txBody>
                  <a:tcPr/>
                </a:tc>
                <a:tc>
                  <a:txBody>
                    <a:bodyPr/>
                    <a:lstStyle/>
                    <a:p>
                      <a:r>
                        <a:rPr lang="it-IT" sz="2800" dirty="0"/>
                        <a:t>Ogni gas è diverso.  Alcuni di questi gas possono rimanere nell’atmosfera per migliaia di anni.</a:t>
                      </a:r>
                    </a:p>
                  </a:txBody>
                  <a:tcPr/>
                </a:tc>
                <a:extLst>
                  <a:ext uri="{0D108BD9-81ED-4DB2-BD59-A6C34878D82A}">
                    <a16:rowId xmlns:a16="http://schemas.microsoft.com/office/drawing/2014/main" val="794110941"/>
                  </a:ext>
                </a:extLst>
              </a:tr>
              <a:tr h="1522123">
                <a:tc>
                  <a:txBody>
                    <a:bodyPr/>
                    <a:lstStyle/>
                    <a:p>
                      <a:r>
                        <a:rPr lang="it-IT" sz="2800" dirty="0"/>
                        <a:t>3) Quanto calore trattiene</a:t>
                      </a:r>
                    </a:p>
                  </a:txBody>
                  <a:tcPr/>
                </a:tc>
                <a:tc>
                  <a:txBody>
                    <a:bodyPr/>
                    <a:lstStyle/>
                    <a:p>
                      <a:r>
                        <a:rPr lang="it-IT" sz="2800" dirty="0"/>
                        <a:t>Dipende dal gas, tra centinaia a 23’000 volte quanto l’anidride carbonica.</a:t>
                      </a:r>
                    </a:p>
                  </a:txBody>
                  <a:tcPr/>
                </a:tc>
                <a:extLst>
                  <a:ext uri="{0D108BD9-81ED-4DB2-BD59-A6C34878D82A}">
                    <a16:rowId xmlns:a16="http://schemas.microsoft.com/office/drawing/2014/main" val="159956268"/>
                  </a:ext>
                </a:extLst>
              </a:tr>
            </a:tbl>
          </a:graphicData>
        </a:graphic>
      </p:graphicFrame>
    </p:spTree>
    <p:extLst>
      <p:ext uri="{BB962C8B-B14F-4D97-AF65-F5344CB8AC3E}">
        <p14:creationId xmlns:p14="http://schemas.microsoft.com/office/powerpoint/2010/main" val="3903363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1330E14-AB94-BF47-8ED0-2566A4A8D4BF}"/>
              </a:ext>
            </a:extLst>
          </p:cNvPr>
          <p:cNvGraphicFramePr>
            <a:graphicFrameLocks noGrp="1"/>
          </p:cNvGraphicFramePr>
          <p:nvPr>
            <p:ph idx="4294967295"/>
            <p:extLst>
              <p:ext uri="{D42A27DB-BD31-4B8C-83A1-F6EECF244321}">
                <p14:modId xmlns:p14="http://schemas.microsoft.com/office/powerpoint/2010/main" val="4094492915"/>
              </p:ext>
            </p:extLst>
          </p:nvPr>
        </p:nvGraphicFramePr>
        <p:xfrm>
          <a:off x="0" y="0"/>
          <a:ext cx="12192000" cy="6858000"/>
        </p:xfrm>
        <a:graphic>
          <a:graphicData uri="http://schemas.openxmlformats.org/drawingml/2006/table">
            <a:tbl>
              <a:tblPr firstRow="1" bandRow="1">
                <a:tableStyleId>{21E4AEA4-8DFA-4A89-87EB-49C32662AFE0}</a:tableStyleId>
              </a:tblPr>
              <a:tblGrid>
                <a:gridCol w="12192000">
                  <a:extLst>
                    <a:ext uri="{9D8B030D-6E8A-4147-A177-3AD203B41FA5}">
                      <a16:colId xmlns:a16="http://schemas.microsoft.com/office/drawing/2014/main" val="523559586"/>
                    </a:ext>
                  </a:extLst>
                </a:gridCol>
              </a:tblGrid>
              <a:tr h="935041">
                <a:tc>
                  <a:txBody>
                    <a:bodyPr/>
                    <a:lstStyle/>
                    <a:p>
                      <a:pPr algn="ctr"/>
                      <a:r>
                        <a:rPr lang="it-IT" sz="3200" dirty="0"/>
                        <a:t>Altri Gas (11.9%)</a:t>
                      </a:r>
                    </a:p>
                  </a:txBody>
                  <a:tcPr/>
                </a:tc>
                <a:extLst>
                  <a:ext uri="{0D108BD9-81ED-4DB2-BD59-A6C34878D82A}">
                    <a16:rowId xmlns:a16="http://schemas.microsoft.com/office/drawing/2014/main" val="3297953409"/>
                  </a:ext>
                </a:extLst>
              </a:tr>
              <a:tr h="5922959">
                <a:tc>
                  <a:txBody>
                    <a:bodyPr/>
                    <a:lstStyle/>
                    <a:p>
                      <a:pPr marL="285750" indent="-285750">
                        <a:buFont typeface="Arial" panose="020B0604020202020204" pitchFamily="34" charset="0"/>
                        <a:buChar char="•"/>
                      </a:pPr>
                      <a:endParaRPr lang="it-IT" sz="3200" dirty="0"/>
                    </a:p>
                    <a:p>
                      <a:pPr marL="285750" indent="-285750">
                        <a:buFont typeface="Arial" panose="020B0604020202020204" pitchFamily="34" charset="0"/>
                        <a:buChar char="•"/>
                      </a:pPr>
                      <a:r>
                        <a:rPr lang="it-IT" sz="3200" dirty="0"/>
                        <a:t>Altri gas serra </a:t>
                      </a:r>
                      <a:r>
                        <a:rPr lang="it-IT" sz="3200" dirty="0">
                          <a:solidFill>
                            <a:schemeClr val="tx1"/>
                          </a:solidFill>
                        </a:rPr>
                        <a:t>che stanno nell’atmosfera per molto tempo includono i clorofluorocarburi, che sono comunemente conosciuti come CFC. Questi CFC danneggiano anche lo strato di ozono. Per questa ragione molti paesi nel mondo hanno deciso di smettere di usarli.</a:t>
                      </a:r>
                    </a:p>
                    <a:p>
                      <a:pPr marL="285750" indent="-285750">
                        <a:buFont typeface="Arial" panose="020B0604020202020204" pitchFamily="34" charset="0"/>
                        <a:buChar char="•"/>
                      </a:pPr>
                      <a:r>
                        <a:rPr lang="it-IT" sz="3200" dirty="0">
                          <a:solidFill>
                            <a:schemeClr val="tx1"/>
                          </a:solidFill>
                        </a:rPr>
                        <a:t>Come risultato, le emissioni di CFC stanno già scendendo, e continueranno a scendere col tempo.</a:t>
                      </a:r>
                    </a:p>
                  </a:txBody>
                  <a:tcPr/>
                </a:tc>
                <a:extLst>
                  <a:ext uri="{0D108BD9-81ED-4DB2-BD59-A6C34878D82A}">
                    <a16:rowId xmlns:a16="http://schemas.microsoft.com/office/drawing/2014/main" val="3437953541"/>
                  </a:ext>
                </a:extLst>
              </a:tr>
            </a:tbl>
          </a:graphicData>
        </a:graphic>
      </p:graphicFrame>
    </p:spTree>
    <p:extLst>
      <p:ext uri="{BB962C8B-B14F-4D97-AF65-F5344CB8AC3E}">
        <p14:creationId xmlns:p14="http://schemas.microsoft.com/office/powerpoint/2010/main" val="1875882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E3353-0CB6-5545-9970-B1E06369D3B2}"/>
              </a:ext>
            </a:extLst>
          </p:cNvPr>
          <p:cNvSpPr>
            <a:spLocks noGrp="1"/>
          </p:cNvSpPr>
          <p:nvPr>
            <p:ph type="ctrTitle"/>
          </p:nvPr>
        </p:nvSpPr>
        <p:spPr>
          <a:xfrm>
            <a:off x="0" y="2995048"/>
            <a:ext cx="6105525" cy="1132609"/>
          </a:xfrm>
          <a:noFill/>
        </p:spPr>
        <p:txBody>
          <a:bodyPr vert="horz" lIns="91440" tIns="45720" rIns="91440" bIns="45720" rtlCol="0" anchor="b">
            <a:noAutofit/>
          </a:bodyPr>
          <a:lstStyle/>
          <a:p>
            <a:pPr>
              <a:lnSpc>
                <a:spcPct val="100000"/>
              </a:lnSpc>
            </a:pPr>
            <a:r>
              <a:rPr lang="it-IT" sz="3200" dirty="0">
                <a:solidFill>
                  <a:schemeClr val="accent2"/>
                </a:solidFill>
                <a:effectLst/>
              </a:rPr>
              <a:t>Totale di Emissioni Causate dall’Azione Umana </a:t>
            </a:r>
            <a:br>
              <a:rPr lang="it-IT" sz="3200" dirty="0">
                <a:solidFill>
                  <a:schemeClr val="accent2"/>
                </a:solidFill>
                <a:effectLst/>
              </a:rPr>
            </a:br>
            <a:r>
              <a:rPr lang="it-IT" sz="3200" dirty="0">
                <a:solidFill>
                  <a:schemeClr val="accent2"/>
                </a:solidFill>
                <a:effectLst/>
              </a:rPr>
              <a:t>per Gruppo di Gas Serra</a:t>
            </a:r>
          </a:p>
        </p:txBody>
      </p:sp>
      <p:pic>
        <p:nvPicPr>
          <p:cNvPr id="9" name="Content Placeholder 8" descr="A screenshot of a cell phone&#10;&#10;Description automatically generated">
            <a:extLst>
              <a:ext uri="{FF2B5EF4-FFF2-40B4-BE49-F238E27FC236}">
                <a16:creationId xmlns:a16="http://schemas.microsoft.com/office/drawing/2014/main" id="{A3BD8ED8-7502-E249-BBA7-A43649C720C7}"/>
              </a:ext>
            </a:extLst>
          </p:cNvPr>
          <p:cNvPicPr>
            <a:picLocks noGrp="1" noChangeAspect="1"/>
          </p:cNvPicPr>
          <p:nvPr>
            <p:ph idx="4294967295"/>
          </p:nvPr>
        </p:nvPicPr>
        <p:blipFill rotWithShape="1">
          <a:blip r:embed="rId3"/>
          <a:srcRect l="-158" t="1" r="160" b="14355"/>
          <a:stretch/>
        </p:blipFill>
        <p:spPr>
          <a:xfrm>
            <a:off x="6086476" y="1"/>
            <a:ext cx="6105524" cy="6857999"/>
          </a:xfrm>
          <a:prstGeom prst="rect">
            <a:avLst/>
          </a:prstGeom>
        </p:spPr>
      </p:pic>
      <p:sp>
        <p:nvSpPr>
          <p:cNvPr id="10" name="TextBox 9">
            <a:extLst>
              <a:ext uri="{FF2B5EF4-FFF2-40B4-BE49-F238E27FC236}">
                <a16:creationId xmlns:a16="http://schemas.microsoft.com/office/drawing/2014/main" id="{ABE00CBE-294C-454F-9717-B2028B16E317}"/>
              </a:ext>
            </a:extLst>
          </p:cNvPr>
          <p:cNvSpPr txBox="1"/>
          <p:nvPr/>
        </p:nvSpPr>
        <p:spPr>
          <a:xfrm>
            <a:off x="5339442" y="6611779"/>
            <a:ext cx="1513115" cy="246221"/>
          </a:xfrm>
          <a:prstGeom prst="rect">
            <a:avLst/>
          </a:prstGeom>
          <a:noFill/>
        </p:spPr>
        <p:txBody>
          <a:bodyPr wrap="square" rtlCol="0">
            <a:spAutoFit/>
          </a:bodyPr>
          <a:lstStyle/>
          <a:p>
            <a:r>
              <a:rPr lang="it-IT" sz="1000" dirty="0">
                <a:solidFill>
                  <a:srgbClr val="FEF2DA"/>
                </a:solidFill>
                <a:latin typeface="Eurostile" panose="020B0504020202050204" pitchFamily="34" charset="77"/>
              </a:rPr>
              <a:t>Crediti: EU</a:t>
            </a:r>
          </a:p>
        </p:txBody>
      </p:sp>
      <p:sp>
        <p:nvSpPr>
          <p:cNvPr id="5" name="TextBox 4">
            <a:extLst>
              <a:ext uri="{FF2B5EF4-FFF2-40B4-BE49-F238E27FC236}">
                <a16:creationId xmlns:a16="http://schemas.microsoft.com/office/drawing/2014/main" id="{FAAFE1F1-4ACA-D84B-9BCE-CEF4AB2D3A2C}"/>
              </a:ext>
            </a:extLst>
          </p:cNvPr>
          <p:cNvSpPr txBox="1"/>
          <p:nvPr/>
        </p:nvSpPr>
        <p:spPr>
          <a:xfrm>
            <a:off x="11082152" y="6611778"/>
            <a:ext cx="1513115" cy="246221"/>
          </a:xfrm>
          <a:prstGeom prst="rect">
            <a:avLst/>
          </a:prstGeom>
          <a:noFill/>
        </p:spPr>
        <p:txBody>
          <a:bodyPr wrap="square" rtlCol="0">
            <a:spAutoFit/>
          </a:bodyPr>
          <a:lstStyle/>
          <a:p>
            <a:r>
              <a:rPr lang="it-IT" sz="1000" dirty="0">
                <a:latin typeface="Eurostile" panose="020B0504020202050204" pitchFamily="34" charset="77"/>
              </a:rPr>
              <a:t>Crediti: EU</a:t>
            </a:r>
          </a:p>
        </p:txBody>
      </p:sp>
    </p:spTree>
    <p:extLst>
      <p:ext uri="{BB962C8B-B14F-4D97-AF65-F5344CB8AC3E}">
        <p14:creationId xmlns:p14="http://schemas.microsoft.com/office/powerpoint/2010/main" val="1325844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5877101-35FB-BD46-97E8-E35379FD3855}"/>
              </a:ext>
            </a:extLst>
          </p:cNvPr>
          <p:cNvSpPr txBox="1"/>
          <p:nvPr/>
        </p:nvSpPr>
        <p:spPr>
          <a:xfrm>
            <a:off x="351066" y="95934"/>
            <a:ext cx="11840933" cy="646331"/>
          </a:xfrm>
          <a:prstGeom prst="rect">
            <a:avLst/>
          </a:prstGeom>
          <a:noFill/>
        </p:spPr>
        <p:txBody>
          <a:bodyPr wrap="square" rtlCol="0">
            <a:spAutoFit/>
          </a:bodyPr>
          <a:lstStyle/>
          <a:p>
            <a:r>
              <a:rPr lang="it-IT" sz="3600" b="1" dirty="0">
                <a:solidFill>
                  <a:schemeClr val="accent2"/>
                </a:solidFill>
                <a:latin typeface="+mj-lt"/>
              </a:rPr>
              <a:t>Produzione di Gas Serra per Settore Economico</a:t>
            </a:r>
          </a:p>
        </p:txBody>
      </p:sp>
      <p:pic>
        <p:nvPicPr>
          <p:cNvPr id="20" name="Immagine 19">
            <a:extLst>
              <a:ext uri="{FF2B5EF4-FFF2-40B4-BE49-F238E27FC236}">
                <a16:creationId xmlns:a16="http://schemas.microsoft.com/office/drawing/2014/main" id="{97D3553F-455F-4910-9317-A33C65CB64E6}"/>
              </a:ext>
            </a:extLst>
          </p:cNvPr>
          <p:cNvPicPr>
            <a:picLocks noChangeAspect="1"/>
          </p:cNvPicPr>
          <p:nvPr/>
        </p:nvPicPr>
        <p:blipFill>
          <a:blip r:embed="rId3"/>
          <a:stretch>
            <a:fillRect/>
          </a:stretch>
        </p:blipFill>
        <p:spPr>
          <a:xfrm>
            <a:off x="351067" y="750093"/>
            <a:ext cx="11457099" cy="5688807"/>
          </a:xfrm>
          <a:prstGeom prst="rect">
            <a:avLst/>
          </a:prstGeom>
        </p:spPr>
      </p:pic>
    </p:spTree>
    <p:extLst>
      <p:ext uri="{BB962C8B-B14F-4D97-AF65-F5344CB8AC3E}">
        <p14:creationId xmlns:p14="http://schemas.microsoft.com/office/powerpoint/2010/main" val="4224519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518BB-9A75-4A41-844B-AA52273D6FFB}"/>
              </a:ext>
            </a:extLst>
          </p:cNvPr>
          <p:cNvSpPr>
            <a:spLocks noGrp="1"/>
          </p:cNvSpPr>
          <p:nvPr>
            <p:ph type="ctrTitle"/>
          </p:nvPr>
        </p:nvSpPr>
        <p:spPr>
          <a:xfrm>
            <a:off x="753009" y="169095"/>
            <a:ext cx="11159120" cy="881063"/>
          </a:xfrm>
        </p:spPr>
        <p:txBody>
          <a:bodyPr/>
          <a:lstStyle/>
          <a:p>
            <a:r>
              <a:rPr lang="it-IT" sz="3200" dirty="0">
                <a:solidFill>
                  <a:schemeClr val="accent2"/>
                </a:solidFill>
                <a:effectLst/>
              </a:rPr>
              <a:t>Produzione di Gas Serra per Settore Economico</a:t>
            </a:r>
            <a:br>
              <a:rPr lang="it-IT" sz="3200" dirty="0">
                <a:solidFill>
                  <a:schemeClr val="accent2"/>
                </a:solidFill>
                <a:effectLst/>
              </a:rPr>
            </a:br>
            <a:endParaRPr lang="it-IT" sz="3200" dirty="0">
              <a:solidFill>
                <a:schemeClr val="accent2"/>
              </a:solidFill>
              <a:effectLst/>
            </a:endParaRPr>
          </a:p>
        </p:txBody>
      </p:sp>
      <p:sp>
        <p:nvSpPr>
          <p:cNvPr id="3" name="Content Placeholder 2">
            <a:extLst>
              <a:ext uri="{FF2B5EF4-FFF2-40B4-BE49-F238E27FC236}">
                <a16:creationId xmlns:a16="http://schemas.microsoft.com/office/drawing/2014/main" id="{3BEC2362-E3C8-F64B-87D7-24F24399716B}"/>
              </a:ext>
            </a:extLst>
          </p:cNvPr>
          <p:cNvSpPr>
            <a:spLocks noGrp="1"/>
          </p:cNvSpPr>
          <p:nvPr>
            <p:ph type="subTitle" idx="1"/>
          </p:nvPr>
        </p:nvSpPr>
        <p:spPr>
          <a:xfrm>
            <a:off x="287088" y="959128"/>
            <a:ext cx="9481168" cy="2887986"/>
          </a:xfrm>
        </p:spPr>
        <p:txBody>
          <a:bodyPr/>
          <a:lstStyle/>
          <a:p>
            <a:pPr marL="0" indent="0">
              <a:buNone/>
            </a:pPr>
            <a:r>
              <a:rPr lang="it-IT" dirty="0"/>
              <a:t>I settori dell’economia per ordine di importanza nell’emissione di gas serra:</a:t>
            </a:r>
          </a:p>
          <a:p>
            <a:r>
              <a:rPr lang="it-IT" b="0" dirty="0"/>
              <a:t>Produzione di elettricità e riscaldamento: 25%</a:t>
            </a:r>
          </a:p>
          <a:p>
            <a:r>
              <a:rPr lang="it-IT" b="0" dirty="0"/>
              <a:t>Agricoltura, silvicoltura e altri usi del suolo: 24%</a:t>
            </a:r>
          </a:p>
          <a:p>
            <a:r>
              <a:rPr lang="it-IT" b="0" dirty="0"/>
              <a:t>Industria e attività manifatturiere: 21%</a:t>
            </a:r>
          </a:p>
          <a:p>
            <a:r>
              <a:rPr lang="it-IT" b="0" dirty="0"/>
              <a:t>Trasporti: 14%</a:t>
            </a:r>
          </a:p>
          <a:p>
            <a:r>
              <a:rPr lang="it-IT" b="0" dirty="0"/>
              <a:t>Edifici: 6,4%</a:t>
            </a:r>
          </a:p>
          <a:p>
            <a:r>
              <a:rPr lang="it-IT" dirty="0"/>
              <a:t>Altra energia: 9,6%</a:t>
            </a:r>
            <a:br>
              <a:rPr lang="it-IT" b="0" dirty="0"/>
            </a:br>
            <a:endParaRPr lang="it-IT" b="0" dirty="0"/>
          </a:p>
          <a:p>
            <a:pPr marL="342900" indent="-342900">
              <a:buFont typeface="Wingdings" pitchFamily="2" charset="2"/>
              <a:buChar char="Ø"/>
            </a:pPr>
            <a:r>
              <a:rPr lang="it-IT" b="1" dirty="0"/>
              <a:t>Le emissioni di gas serra prodotti dall’azione umana sono aumentate del 25% circa tra il 2000 e il 2010. Il 50% di questo aumento proviene dal settore energetico, il 30% dall’industria e l’11% dai trasporti.</a:t>
            </a:r>
            <a:endParaRPr lang="it-IT" b="0" dirty="0"/>
          </a:p>
          <a:p>
            <a:endParaRPr lang="it-IT" b="0" dirty="0"/>
          </a:p>
          <a:p>
            <a:pPr marL="0" indent="0">
              <a:buNone/>
            </a:pPr>
            <a:endParaRPr lang="it-IT" b="0" dirty="0"/>
          </a:p>
        </p:txBody>
      </p:sp>
      <p:pic>
        <p:nvPicPr>
          <p:cNvPr id="5" name="Graphic 4" descr="Farmer">
            <a:extLst>
              <a:ext uri="{FF2B5EF4-FFF2-40B4-BE49-F238E27FC236}">
                <a16:creationId xmlns:a16="http://schemas.microsoft.com/office/drawing/2014/main" id="{B60543AC-3572-4E4C-BC5A-C966E877AC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11688" y="2929421"/>
            <a:ext cx="914400" cy="914400"/>
          </a:xfrm>
          <a:prstGeom prst="rect">
            <a:avLst/>
          </a:prstGeom>
        </p:spPr>
      </p:pic>
      <p:pic>
        <p:nvPicPr>
          <p:cNvPr id="7" name="Graphic 6" descr="Electrician">
            <a:extLst>
              <a:ext uri="{FF2B5EF4-FFF2-40B4-BE49-F238E27FC236}">
                <a16:creationId xmlns:a16="http://schemas.microsoft.com/office/drawing/2014/main" id="{D0954216-B939-564C-BA37-0B94CE8277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52653" y="2932714"/>
            <a:ext cx="914400" cy="914400"/>
          </a:xfrm>
          <a:prstGeom prst="rect">
            <a:avLst/>
          </a:prstGeom>
        </p:spPr>
      </p:pic>
      <p:pic>
        <p:nvPicPr>
          <p:cNvPr id="9" name="Graphic 8" descr="Welder">
            <a:extLst>
              <a:ext uri="{FF2B5EF4-FFF2-40B4-BE49-F238E27FC236}">
                <a16:creationId xmlns:a16="http://schemas.microsoft.com/office/drawing/2014/main" id="{73688270-2884-D44E-888A-010601CCA60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53856" y="2041850"/>
            <a:ext cx="914400" cy="914400"/>
          </a:xfrm>
          <a:prstGeom prst="rect">
            <a:avLst/>
          </a:prstGeom>
        </p:spPr>
      </p:pic>
      <p:pic>
        <p:nvPicPr>
          <p:cNvPr id="11" name="Graphic 10" descr="Construction worker">
            <a:extLst>
              <a:ext uri="{FF2B5EF4-FFF2-40B4-BE49-F238E27FC236}">
                <a16:creationId xmlns:a16="http://schemas.microsoft.com/office/drawing/2014/main" id="{A96E8CD8-00C9-0543-B88D-769AD4689AF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033251" y="2096096"/>
            <a:ext cx="914400" cy="914400"/>
          </a:xfrm>
          <a:prstGeom prst="rect">
            <a:avLst/>
          </a:prstGeom>
        </p:spPr>
      </p:pic>
      <p:pic>
        <p:nvPicPr>
          <p:cNvPr id="13" name="Graphic 12" descr="Captain">
            <a:extLst>
              <a:ext uri="{FF2B5EF4-FFF2-40B4-BE49-F238E27FC236}">
                <a16:creationId xmlns:a16="http://schemas.microsoft.com/office/drawing/2014/main" id="{1D77A2A9-74DE-BD43-A802-4DAC9868D7B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455097" y="1683630"/>
            <a:ext cx="914400" cy="914400"/>
          </a:xfrm>
          <a:prstGeom prst="rect">
            <a:avLst/>
          </a:prstGeom>
        </p:spPr>
      </p:pic>
    </p:spTree>
    <p:extLst>
      <p:ext uri="{BB962C8B-B14F-4D97-AF65-F5344CB8AC3E}">
        <p14:creationId xmlns:p14="http://schemas.microsoft.com/office/powerpoint/2010/main" val="1808506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518BB-9A75-4A41-844B-AA52273D6FFB}"/>
              </a:ext>
            </a:extLst>
          </p:cNvPr>
          <p:cNvSpPr>
            <a:spLocks noGrp="1"/>
          </p:cNvSpPr>
          <p:nvPr>
            <p:ph type="ctrTitle"/>
          </p:nvPr>
        </p:nvSpPr>
        <p:spPr>
          <a:xfrm>
            <a:off x="722012" y="516012"/>
            <a:ext cx="11159120" cy="881063"/>
          </a:xfrm>
        </p:spPr>
        <p:txBody>
          <a:bodyPr/>
          <a:lstStyle/>
          <a:p>
            <a:r>
              <a:rPr lang="it-IT" sz="3200" dirty="0">
                <a:solidFill>
                  <a:schemeClr val="accent2"/>
                </a:solidFill>
                <a:effectLst/>
              </a:rPr>
              <a:t>Produzione di Gas Serra, Crescita della Popolazione e Crescita Economica</a:t>
            </a:r>
          </a:p>
        </p:txBody>
      </p:sp>
      <p:sp>
        <p:nvSpPr>
          <p:cNvPr id="3" name="Content Placeholder 2">
            <a:extLst>
              <a:ext uri="{FF2B5EF4-FFF2-40B4-BE49-F238E27FC236}">
                <a16:creationId xmlns:a16="http://schemas.microsoft.com/office/drawing/2014/main" id="{3BEC2362-E3C8-F64B-87D7-24F24399716B}"/>
              </a:ext>
            </a:extLst>
          </p:cNvPr>
          <p:cNvSpPr>
            <a:spLocks noGrp="1"/>
          </p:cNvSpPr>
          <p:nvPr>
            <p:ph type="subTitle" idx="1"/>
          </p:nvPr>
        </p:nvSpPr>
        <p:spPr>
          <a:xfrm>
            <a:off x="484689" y="1985007"/>
            <a:ext cx="8103667" cy="2887986"/>
          </a:xfrm>
        </p:spPr>
        <p:txBody>
          <a:bodyPr/>
          <a:lstStyle/>
          <a:p>
            <a:pPr marL="342900" indent="-342900">
              <a:buFont typeface="Arial" panose="020B0604020202020204" pitchFamily="34" charset="0"/>
              <a:buChar char="•"/>
            </a:pPr>
            <a:r>
              <a:rPr lang="it-IT" b="0" dirty="0"/>
              <a:t>Nel mondo, </a:t>
            </a:r>
            <a:r>
              <a:rPr lang="it-IT" dirty="0"/>
              <a:t>la crescita economica e della popolazione rimangono i fattori chiave dell’aumento di emissioni di anidride carbonica dovuta all’azione umana</a:t>
            </a:r>
            <a:r>
              <a:rPr lang="it-IT" b="0" dirty="0"/>
              <a:t>. </a:t>
            </a:r>
          </a:p>
          <a:p>
            <a:pPr marL="342900" indent="-342900">
              <a:buFont typeface="Arial" panose="020B0604020202020204" pitchFamily="34" charset="0"/>
              <a:buChar char="•"/>
            </a:pPr>
            <a:r>
              <a:rPr lang="it-IT" b="0" dirty="0"/>
              <a:t>Ad ogni modo, mentre il contributo </a:t>
            </a:r>
            <a:r>
              <a:rPr lang="it-IT" dirty="0"/>
              <a:t>a</a:t>
            </a:r>
            <a:r>
              <a:rPr lang="it-IT" b="0" dirty="0"/>
              <a:t>ll’aumento delle emissioni di anidride carbonica </a:t>
            </a:r>
            <a:r>
              <a:rPr lang="it-IT" dirty="0"/>
              <a:t>dovuto a</a:t>
            </a:r>
            <a:r>
              <a:rPr lang="it-IT" b="0" dirty="0"/>
              <a:t>lla crescita della popolazione è rimasto costante negli ultimi anni, quello dovuto alla crescita economica è aumentato di molto. </a:t>
            </a:r>
          </a:p>
          <a:p>
            <a:pPr marL="342900" indent="-342900">
              <a:buFont typeface="Arial" panose="020B0604020202020204" pitchFamily="34" charset="0"/>
              <a:buChar char="•"/>
            </a:pPr>
            <a:r>
              <a:rPr lang="it-IT" b="0" dirty="0"/>
              <a:t>In media, più un paese si arricchisce, più gas serra produce.</a:t>
            </a:r>
          </a:p>
          <a:p>
            <a:pPr marL="0" indent="0">
              <a:buNone/>
            </a:pPr>
            <a:endParaRPr lang="it-IT" b="0" dirty="0"/>
          </a:p>
          <a:p>
            <a:endParaRPr lang="it-IT" b="0" dirty="0"/>
          </a:p>
          <a:p>
            <a:pPr marL="0" indent="0">
              <a:buNone/>
            </a:pPr>
            <a:endParaRPr lang="it-IT" b="0" dirty="0"/>
          </a:p>
        </p:txBody>
      </p:sp>
      <p:pic>
        <p:nvPicPr>
          <p:cNvPr id="10" name="Graphic 9" descr="Business Growth">
            <a:extLst>
              <a:ext uri="{FF2B5EF4-FFF2-40B4-BE49-F238E27FC236}">
                <a16:creationId xmlns:a16="http://schemas.microsoft.com/office/drawing/2014/main" id="{D4583E1C-BAD2-6E48-BEB4-7AE55586FE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31036" y="1397075"/>
            <a:ext cx="2038952" cy="2038952"/>
          </a:xfrm>
          <a:prstGeom prst="rect">
            <a:avLst/>
          </a:prstGeom>
        </p:spPr>
      </p:pic>
      <p:pic>
        <p:nvPicPr>
          <p:cNvPr id="14" name="Graphic 13" descr="Coins">
            <a:extLst>
              <a:ext uri="{FF2B5EF4-FFF2-40B4-BE49-F238E27FC236}">
                <a16:creationId xmlns:a16="http://schemas.microsoft.com/office/drawing/2014/main" id="{FA4E332A-662C-E245-8A0A-2727B5E4AC7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31595" y="2901000"/>
            <a:ext cx="1738393" cy="1738393"/>
          </a:xfrm>
          <a:prstGeom prst="rect">
            <a:avLst/>
          </a:prstGeom>
        </p:spPr>
      </p:pic>
    </p:spTree>
    <p:extLst>
      <p:ext uri="{BB962C8B-B14F-4D97-AF65-F5344CB8AC3E}">
        <p14:creationId xmlns:p14="http://schemas.microsoft.com/office/powerpoint/2010/main" val="1191581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F6AC1-0AC7-204E-B910-A268410C3AE1}"/>
              </a:ext>
            </a:extLst>
          </p:cNvPr>
          <p:cNvSpPr>
            <a:spLocks noGrp="1"/>
          </p:cNvSpPr>
          <p:nvPr>
            <p:ph type="ctrTitle"/>
          </p:nvPr>
        </p:nvSpPr>
        <p:spPr>
          <a:xfrm>
            <a:off x="4280761" y="350632"/>
            <a:ext cx="6629400" cy="881063"/>
          </a:xfrm>
        </p:spPr>
        <p:txBody>
          <a:bodyPr/>
          <a:lstStyle/>
          <a:p>
            <a:r>
              <a:rPr lang="en-CH" sz="3200">
                <a:solidFill>
                  <a:schemeClr val="accent2"/>
                </a:solidFill>
                <a:effectLst/>
              </a:rPr>
              <a:t>Bi</a:t>
            </a:r>
            <a:r>
              <a:rPr lang="it-IT" sz="3200" dirty="0">
                <a:solidFill>
                  <a:schemeClr val="accent2"/>
                </a:solidFill>
                <a:effectLst/>
              </a:rPr>
              <a:t>b</a:t>
            </a:r>
            <a:r>
              <a:rPr lang="en-CH" sz="3200">
                <a:solidFill>
                  <a:schemeClr val="accent2"/>
                </a:solidFill>
                <a:effectLst/>
              </a:rPr>
              <a:t>liografia</a:t>
            </a:r>
            <a:endParaRPr lang="en-CH" sz="3200" dirty="0">
              <a:solidFill>
                <a:schemeClr val="accent2"/>
              </a:solidFill>
              <a:effectLst/>
            </a:endParaRPr>
          </a:p>
        </p:txBody>
      </p:sp>
      <p:sp>
        <p:nvSpPr>
          <p:cNvPr id="3" name="TextBox 2">
            <a:extLst>
              <a:ext uri="{FF2B5EF4-FFF2-40B4-BE49-F238E27FC236}">
                <a16:creationId xmlns:a16="http://schemas.microsoft.com/office/drawing/2014/main" id="{E1BF6090-07A7-D045-A6A2-C2D7A5E5DF71}"/>
              </a:ext>
            </a:extLst>
          </p:cNvPr>
          <p:cNvSpPr txBox="1"/>
          <p:nvPr/>
        </p:nvSpPr>
        <p:spPr>
          <a:xfrm>
            <a:off x="917629" y="1658319"/>
            <a:ext cx="9760703" cy="1569660"/>
          </a:xfrm>
          <a:prstGeom prst="rect">
            <a:avLst/>
          </a:prstGeom>
          <a:noFill/>
        </p:spPr>
        <p:txBody>
          <a:bodyPr wrap="square" rtlCol="0">
            <a:spAutoFit/>
          </a:bodyPr>
          <a:lstStyle/>
          <a:p>
            <a:pPr marL="457200" indent="-457200">
              <a:buFont typeface="Arial" panose="020B0604020202020204" pitchFamily="34" charset="0"/>
              <a:buChar char="•"/>
            </a:pPr>
            <a:r>
              <a:rPr lang="en-US" sz="3200" dirty="0"/>
              <a:t>In nota ad </a:t>
            </a:r>
            <a:r>
              <a:rPr lang="en-US" sz="3200" dirty="0" err="1"/>
              <a:t>ogni</a:t>
            </a:r>
            <a:r>
              <a:rPr lang="en-US" sz="3200" dirty="0"/>
              <a:t> </a:t>
            </a:r>
            <a:r>
              <a:rPr lang="en-US" sz="3200" dirty="0" err="1"/>
              <a:t>diapositiva</a:t>
            </a:r>
            <a:r>
              <a:rPr lang="en-US" sz="3200" dirty="0"/>
              <a:t> </a:t>
            </a:r>
            <a:r>
              <a:rPr lang="en-US" sz="3200" dirty="0" err="1"/>
              <a:t>si</a:t>
            </a:r>
            <a:r>
              <a:rPr lang="en-US" sz="3200" dirty="0"/>
              <a:t> </a:t>
            </a:r>
            <a:r>
              <a:rPr lang="en-US" sz="3200" dirty="0" err="1"/>
              <a:t>trova</a:t>
            </a:r>
            <a:r>
              <a:rPr lang="en-US" sz="3200" dirty="0"/>
              <a:t> la </a:t>
            </a:r>
            <a:r>
              <a:rPr lang="en-US" sz="3200" dirty="0" err="1"/>
              <a:t>rispettiva</a:t>
            </a:r>
            <a:r>
              <a:rPr lang="en-US" sz="3200" dirty="0"/>
              <a:t> </a:t>
            </a:r>
            <a:r>
              <a:rPr lang="en-US" sz="3200" dirty="0" err="1"/>
              <a:t>fonte</a:t>
            </a:r>
            <a:r>
              <a:rPr lang="en-US" sz="3200" dirty="0"/>
              <a:t>.</a:t>
            </a:r>
          </a:p>
          <a:p>
            <a:pPr marL="457200" indent="-457200">
              <a:buFont typeface="Arial" panose="020B0604020202020204" pitchFamily="34" charset="0"/>
              <a:buChar char="•"/>
            </a:pPr>
            <a:r>
              <a:rPr lang="en-US" sz="3200" dirty="0"/>
              <a:t>In nota a </a:t>
            </a:r>
            <a:r>
              <a:rPr lang="en-US" sz="3200" dirty="0" err="1"/>
              <a:t>questa</a:t>
            </a:r>
            <a:r>
              <a:rPr lang="en-US" sz="3200" dirty="0"/>
              <a:t> </a:t>
            </a:r>
            <a:r>
              <a:rPr lang="en-US" sz="3200" dirty="0" err="1"/>
              <a:t>diapositiva</a:t>
            </a:r>
            <a:r>
              <a:rPr lang="en-US" sz="3200" dirty="0"/>
              <a:t> </a:t>
            </a:r>
            <a:r>
              <a:rPr lang="en-US" sz="3200" dirty="0" err="1"/>
              <a:t>si</a:t>
            </a:r>
            <a:r>
              <a:rPr lang="en-US" sz="3200" dirty="0"/>
              <a:t> </a:t>
            </a:r>
            <a:r>
              <a:rPr lang="en-US" sz="3200" dirty="0" err="1"/>
              <a:t>trova</a:t>
            </a:r>
            <a:r>
              <a:rPr lang="en-US" sz="3200" dirty="0"/>
              <a:t> la </a:t>
            </a:r>
            <a:r>
              <a:rPr lang="en-US" sz="3200" dirty="0" err="1"/>
              <a:t>lista</a:t>
            </a:r>
            <a:r>
              <a:rPr lang="en-US" sz="3200" dirty="0"/>
              <a:t> </a:t>
            </a:r>
            <a:r>
              <a:rPr lang="en-US" sz="3200" dirty="0" err="1"/>
              <a:t>completa</a:t>
            </a:r>
            <a:r>
              <a:rPr lang="en-US" sz="3200" dirty="0"/>
              <a:t> </a:t>
            </a:r>
            <a:r>
              <a:rPr lang="en-US" sz="3200" dirty="0" err="1"/>
              <a:t>delle</a:t>
            </a:r>
            <a:r>
              <a:rPr lang="en-US" sz="3200" dirty="0"/>
              <a:t> </a:t>
            </a:r>
            <a:r>
              <a:rPr lang="en-US" sz="3200" dirty="0" err="1"/>
              <a:t>fonti</a:t>
            </a:r>
            <a:r>
              <a:rPr lang="en-US" sz="3200" dirty="0"/>
              <a:t> </a:t>
            </a:r>
            <a:r>
              <a:rPr lang="en-US" sz="3200" dirty="0" err="1"/>
              <a:t>usate</a:t>
            </a:r>
            <a:r>
              <a:rPr lang="en-US" sz="3200" dirty="0"/>
              <a:t> </a:t>
            </a:r>
            <a:r>
              <a:rPr lang="en-US" sz="3200" dirty="0" err="1"/>
              <a:t>nel</a:t>
            </a:r>
            <a:r>
              <a:rPr lang="en-US" sz="3200" dirty="0"/>
              <a:t> Modulo I del </a:t>
            </a:r>
            <a:r>
              <a:rPr lang="en-US" sz="3200" dirty="0" err="1"/>
              <a:t>corso</a:t>
            </a:r>
            <a:r>
              <a:rPr lang="en-US" sz="3200" dirty="0"/>
              <a:t>.</a:t>
            </a:r>
          </a:p>
        </p:txBody>
      </p:sp>
    </p:spTree>
    <p:extLst>
      <p:ext uri="{BB962C8B-B14F-4D97-AF65-F5344CB8AC3E}">
        <p14:creationId xmlns:p14="http://schemas.microsoft.com/office/powerpoint/2010/main" val="2409594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C24A6-CF84-334F-9D8B-255B753888E6}"/>
              </a:ext>
            </a:extLst>
          </p:cNvPr>
          <p:cNvSpPr>
            <a:spLocks noGrp="1"/>
          </p:cNvSpPr>
          <p:nvPr>
            <p:ph type="title"/>
          </p:nvPr>
        </p:nvSpPr>
        <p:spPr>
          <a:xfrm>
            <a:off x="1695345" y="437322"/>
            <a:ext cx="8536905" cy="1325563"/>
          </a:xfrm>
        </p:spPr>
        <p:txBody>
          <a:bodyPr>
            <a:normAutofit/>
          </a:bodyPr>
          <a:lstStyle/>
          <a:p>
            <a:r>
              <a:rPr lang="it-IT" sz="4000" dirty="0">
                <a:solidFill>
                  <a:schemeClr val="accent2"/>
                </a:solidFill>
                <a:effectLst/>
                <a:latin typeface="Futura"/>
              </a:rPr>
              <a:t>Modulo I – Parte 4:</a:t>
            </a:r>
            <a:br>
              <a:rPr lang="it-IT" sz="4000" dirty="0">
                <a:solidFill>
                  <a:schemeClr val="accent2"/>
                </a:solidFill>
                <a:effectLst/>
                <a:latin typeface="Futura"/>
              </a:rPr>
            </a:br>
            <a:r>
              <a:rPr lang="it-IT" sz="4000" dirty="0">
                <a:solidFill>
                  <a:schemeClr val="accent2"/>
                </a:solidFill>
                <a:effectLst/>
                <a:latin typeface="Futura"/>
              </a:rPr>
              <a:t>Argomenti</a:t>
            </a:r>
          </a:p>
        </p:txBody>
      </p:sp>
      <p:sp>
        <p:nvSpPr>
          <p:cNvPr id="3" name="Content Placeholder 2">
            <a:extLst>
              <a:ext uri="{FF2B5EF4-FFF2-40B4-BE49-F238E27FC236}">
                <a16:creationId xmlns:a16="http://schemas.microsoft.com/office/drawing/2014/main" id="{3FFC2DC4-2D1B-7548-A891-AF7EBAADF1EC}"/>
              </a:ext>
            </a:extLst>
          </p:cNvPr>
          <p:cNvSpPr>
            <a:spLocks noGrp="1"/>
          </p:cNvSpPr>
          <p:nvPr>
            <p:ph idx="1"/>
          </p:nvPr>
        </p:nvSpPr>
        <p:spPr>
          <a:xfrm>
            <a:off x="1230584" y="2264258"/>
            <a:ext cx="9730831" cy="4713491"/>
          </a:xfrm>
        </p:spPr>
        <p:txBody>
          <a:bodyPr anchor="t">
            <a:noAutofit/>
          </a:bodyPr>
          <a:lstStyle/>
          <a:p>
            <a:pPr marL="514350" indent="-514350">
              <a:buAutoNum type="arabicPeriod"/>
            </a:pPr>
            <a:r>
              <a:rPr lang="en-GB" sz="2800" b="0" dirty="0">
                <a:latin typeface="+mn-lt"/>
              </a:rPr>
              <a:t>Come fa l’anidride carbonica ad influenzare la temperatura terrestre? </a:t>
            </a:r>
          </a:p>
          <a:p>
            <a:pPr marL="514350" indent="-514350">
              <a:buAutoNum type="arabicPeriod"/>
            </a:pPr>
            <a:r>
              <a:rPr lang="en-GB" sz="2800" b="0" dirty="0" err="1">
                <a:latin typeface="+mn-lt"/>
              </a:rPr>
              <a:t>L’effetto</a:t>
            </a:r>
            <a:r>
              <a:rPr lang="en-GB" sz="2800" b="0" dirty="0">
                <a:latin typeface="+mn-lt"/>
              </a:rPr>
              <a:t> serra</a:t>
            </a:r>
          </a:p>
          <a:p>
            <a:pPr marL="514350" indent="-514350">
              <a:buAutoNum type="arabicPeriod"/>
            </a:pPr>
            <a:r>
              <a:rPr lang="en-GB" sz="2800" b="0" dirty="0">
                <a:latin typeface="+mn-lt"/>
              </a:rPr>
              <a:t>I gas serra e i </a:t>
            </a:r>
            <a:r>
              <a:rPr lang="en-GB" sz="2800" b="0" dirty="0" err="1">
                <a:latin typeface="+mn-lt"/>
              </a:rPr>
              <a:t>cambiamenti</a:t>
            </a:r>
            <a:r>
              <a:rPr lang="en-GB" sz="2800" b="0" dirty="0">
                <a:latin typeface="+mn-lt"/>
              </a:rPr>
              <a:t> </a:t>
            </a:r>
            <a:r>
              <a:rPr lang="en-GB" sz="2800" b="0" dirty="0" err="1">
                <a:latin typeface="+mn-lt"/>
              </a:rPr>
              <a:t>climatici</a:t>
            </a:r>
            <a:endParaRPr lang="en-GB" sz="2800" b="0" dirty="0">
              <a:latin typeface="+mn-lt"/>
            </a:endParaRPr>
          </a:p>
          <a:p>
            <a:pPr marL="514350" indent="-514350">
              <a:buAutoNum type="arabicPeriod"/>
            </a:pPr>
            <a:r>
              <a:rPr lang="en-GB" sz="2800" b="0" dirty="0" err="1">
                <a:latin typeface="+mn-lt"/>
              </a:rPr>
              <a:t>Quali</a:t>
            </a:r>
            <a:r>
              <a:rPr lang="en-GB" sz="2800" b="0" dirty="0">
                <a:latin typeface="+mn-lt"/>
              </a:rPr>
              <a:t> settori economici contribuiscono alla produzione dei gas serra e quindi ai cambiamenti climatici?</a:t>
            </a:r>
            <a:endParaRPr lang="it-IT" sz="2800" dirty="0">
              <a:latin typeface="+mn-lt"/>
            </a:endParaRPr>
          </a:p>
        </p:txBody>
      </p:sp>
    </p:spTree>
    <p:extLst>
      <p:ext uri="{BB962C8B-B14F-4D97-AF65-F5344CB8AC3E}">
        <p14:creationId xmlns:p14="http://schemas.microsoft.com/office/powerpoint/2010/main" val="1814923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E9D9E-D36A-BF4D-AD80-10D287393D01}"/>
              </a:ext>
            </a:extLst>
          </p:cNvPr>
          <p:cNvSpPr>
            <a:spLocks noGrp="1"/>
          </p:cNvSpPr>
          <p:nvPr>
            <p:ph type="ctrTitle"/>
          </p:nvPr>
        </p:nvSpPr>
        <p:spPr>
          <a:xfrm>
            <a:off x="-1" y="175336"/>
            <a:ext cx="5827363" cy="1356338"/>
          </a:xfrm>
        </p:spPr>
        <p:txBody>
          <a:bodyPr anchor="b">
            <a:noAutofit/>
          </a:bodyPr>
          <a:lstStyle/>
          <a:p>
            <a:r>
              <a:rPr lang="it-IT" sz="2750" dirty="0">
                <a:solidFill>
                  <a:schemeClr val="accent2"/>
                </a:solidFill>
                <a:effectLst/>
              </a:rPr>
              <a:t>Come fa l’Anidride Carbonica ad Influenzare la Temperatura Terrestre?</a:t>
            </a:r>
          </a:p>
        </p:txBody>
      </p:sp>
      <p:sp>
        <p:nvSpPr>
          <p:cNvPr id="3" name="Content Placeholder 2">
            <a:extLst>
              <a:ext uri="{FF2B5EF4-FFF2-40B4-BE49-F238E27FC236}">
                <a16:creationId xmlns:a16="http://schemas.microsoft.com/office/drawing/2014/main" id="{991353DE-FEF5-B846-A91C-983F8FF004D6}"/>
              </a:ext>
            </a:extLst>
          </p:cNvPr>
          <p:cNvSpPr>
            <a:spLocks noGrp="1"/>
          </p:cNvSpPr>
          <p:nvPr>
            <p:ph type="subTitle" idx="1"/>
          </p:nvPr>
        </p:nvSpPr>
        <p:spPr>
          <a:xfrm>
            <a:off x="0" y="1696952"/>
            <a:ext cx="5827362" cy="4472544"/>
          </a:xfrm>
        </p:spPr>
        <p:txBody>
          <a:bodyPr anchor="t">
            <a:noAutofit/>
          </a:bodyPr>
          <a:lstStyle/>
          <a:p>
            <a:pPr marL="0" indent="0">
              <a:lnSpc>
                <a:spcPct val="90000"/>
              </a:lnSpc>
              <a:buNone/>
            </a:pPr>
            <a:r>
              <a:rPr lang="it-IT" sz="2000" dirty="0"/>
              <a:t>Il nostro pianeta funziona come una gigantesca serra:</a:t>
            </a:r>
            <a:br>
              <a:rPr lang="it-IT" sz="2000" dirty="0"/>
            </a:br>
            <a:endParaRPr lang="it-IT" sz="2000" dirty="0"/>
          </a:p>
          <a:p>
            <a:pPr>
              <a:lnSpc>
                <a:spcPct val="90000"/>
              </a:lnSpc>
            </a:pPr>
            <a:r>
              <a:rPr lang="it-IT" sz="2000" b="0" dirty="0"/>
              <a:t>Una serra è una struttura con muri e tetto di vetro, fatta in modo che i raggi solari possano entrare. </a:t>
            </a:r>
            <a:br>
              <a:rPr lang="it-IT" sz="2000" b="0" dirty="0"/>
            </a:br>
            <a:endParaRPr lang="it-IT" sz="2000" b="0" dirty="0"/>
          </a:p>
          <a:p>
            <a:pPr>
              <a:lnSpc>
                <a:spcPct val="90000"/>
              </a:lnSpc>
            </a:pPr>
            <a:r>
              <a:rPr lang="it-IT" sz="2000" b="0" dirty="0"/>
              <a:t>Le serre sono usate per far crescere le piante, soprattutto quelle che hanno bisogno di molto calore, come pomodori o piante tropicali.</a:t>
            </a:r>
            <a:br>
              <a:rPr lang="it-IT" sz="2000" b="0" dirty="0"/>
            </a:br>
            <a:endParaRPr lang="it-IT" sz="2000" b="0" dirty="0"/>
          </a:p>
          <a:p>
            <a:pPr>
              <a:lnSpc>
                <a:spcPct val="90000"/>
              </a:lnSpc>
            </a:pPr>
            <a:r>
              <a:rPr lang="it-IT" sz="2000" b="0" dirty="0"/>
              <a:t>Di giorno, i raggi solari penetrano le pareti di vetro della serra e rimangono intrappolati dentro, riscaldando le piante e l’aria al suo interno. Grazie alle pareti di vetro, l’interno della serra è caldo anche di notte, quando non c’è il Sole.</a:t>
            </a:r>
          </a:p>
          <a:p>
            <a:pPr>
              <a:lnSpc>
                <a:spcPct val="90000"/>
              </a:lnSpc>
            </a:pPr>
            <a:endParaRPr lang="it-IT" sz="2000" b="0" dirty="0"/>
          </a:p>
        </p:txBody>
      </p:sp>
      <p:pic>
        <p:nvPicPr>
          <p:cNvPr id="5" name="Picture 4" descr="A picture containing game&#10;&#10;Description automatically generated">
            <a:extLst>
              <a:ext uri="{FF2B5EF4-FFF2-40B4-BE49-F238E27FC236}">
                <a16:creationId xmlns:a16="http://schemas.microsoft.com/office/drawing/2014/main" id="{891B7D06-660A-B240-BEC3-3B0AA51CFDFE}"/>
              </a:ext>
            </a:extLst>
          </p:cNvPr>
          <p:cNvPicPr>
            <a:picLocks noChangeAspect="1"/>
          </p:cNvPicPr>
          <p:nvPr/>
        </p:nvPicPr>
        <p:blipFill rotWithShape="1">
          <a:blip r:embed="rId3"/>
          <a:srcRect l="8729" r="930"/>
          <a:stretch/>
        </p:blipFill>
        <p:spPr>
          <a:xfrm>
            <a:off x="5659410" y="10058"/>
            <a:ext cx="6532590"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8" name="TextBox 7">
            <a:extLst>
              <a:ext uri="{FF2B5EF4-FFF2-40B4-BE49-F238E27FC236}">
                <a16:creationId xmlns:a16="http://schemas.microsoft.com/office/drawing/2014/main" id="{DE26B527-0E31-C742-9D50-E2A16B0B6738}"/>
              </a:ext>
            </a:extLst>
          </p:cNvPr>
          <p:cNvSpPr txBox="1"/>
          <p:nvPr/>
        </p:nvSpPr>
        <p:spPr>
          <a:xfrm>
            <a:off x="6259474" y="6586332"/>
            <a:ext cx="2777067" cy="261610"/>
          </a:xfrm>
          <a:prstGeom prst="rect">
            <a:avLst/>
          </a:prstGeom>
          <a:noFill/>
        </p:spPr>
        <p:txBody>
          <a:bodyPr wrap="square" rtlCol="0">
            <a:spAutoFit/>
          </a:bodyPr>
          <a:lstStyle/>
          <a:p>
            <a:r>
              <a:rPr lang="en-GB" sz="1050" i="1" dirty="0">
                <a:latin typeface="Eurostile" panose="020B0504020202050204" pitchFamily="34" charset="77"/>
              </a:rPr>
              <a:t>Credit: NASA/JPL-Caltech</a:t>
            </a:r>
            <a:endParaRPr lang="it-IT" sz="1050" dirty="0">
              <a:latin typeface="Eurostile" panose="020B0504020202050204" pitchFamily="34" charset="77"/>
            </a:endParaRPr>
          </a:p>
        </p:txBody>
      </p:sp>
    </p:spTree>
    <p:extLst>
      <p:ext uri="{BB962C8B-B14F-4D97-AF65-F5344CB8AC3E}">
        <p14:creationId xmlns:p14="http://schemas.microsoft.com/office/powerpoint/2010/main" val="3890961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D8BED-85C9-A047-86DE-4F2F90156C3B}"/>
              </a:ext>
            </a:extLst>
          </p:cNvPr>
          <p:cNvSpPr>
            <a:spLocks noGrp="1"/>
          </p:cNvSpPr>
          <p:nvPr>
            <p:ph type="ctrTitle"/>
          </p:nvPr>
        </p:nvSpPr>
        <p:spPr>
          <a:xfrm>
            <a:off x="121227" y="-123248"/>
            <a:ext cx="6629400" cy="881063"/>
          </a:xfrm>
        </p:spPr>
        <p:txBody>
          <a:bodyPr anchor="b">
            <a:normAutofit/>
          </a:bodyPr>
          <a:lstStyle/>
          <a:p>
            <a:r>
              <a:rPr lang="it-IT" sz="3200" dirty="0">
                <a:solidFill>
                  <a:schemeClr val="accent2"/>
                </a:solidFill>
                <a:effectLst/>
              </a:rPr>
              <a:t>L’Effetto Serra</a:t>
            </a:r>
          </a:p>
        </p:txBody>
      </p:sp>
      <p:sp>
        <p:nvSpPr>
          <p:cNvPr id="3" name="Content Placeholder 2">
            <a:extLst>
              <a:ext uri="{FF2B5EF4-FFF2-40B4-BE49-F238E27FC236}">
                <a16:creationId xmlns:a16="http://schemas.microsoft.com/office/drawing/2014/main" id="{D6BC3592-8557-DB46-8DED-26E90EF47DE4}"/>
              </a:ext>
            </a:extLst>
          </p:cNvPr>
          <p:cNvSpPr>
            <a:spLocks noGrp="1"/>
          </p:cNvSpPr>
          <p:nvPr>
            <p:ph type="subTitle" idx="1"/>
          </p:nvPr>
        </p:nvSpPr>
        <p:spPr>
          <a:xfrm>
            <a:off x="0" y="757815"/>
            <a:ext cx="5548745" cy="5563579"/>
          </a:xfrm>
        </p:spPr>
        <p:txBody>
          <a:bodyPr anchor="t">
            <a:normAutofit fontScale="92500" lnSpcReduction="10000"/>
          </a:bodyPr>
          <a:lstStyle/>
          <a:p>
            <a:pPr marL="0" indent="0">
              <a:buNone/>
            </a:pPr>
            <a:r>
              <a:rPr lang="it-IT" sz="2000" b="0" dirty="0"/>
              <a:t>Lo stesso meccanismo funziona per la Terra:</a:t>
            </a:r>
            <a:br>
              <a:rPr lang="it-IT" sz="2000" b="0" dirty="0"/>
            </a:br>
            <a:endParaRPr lang="it-IT" sz="2000" b="0" dirty="0"/>
          </a:p>
          <a:p>
            <a:r>
              <a:rPr lang="it-IT" sz="2000" b="0" dirty="0"/>
              <a:t>I gas nell’atmosfera, come l’anidride carbonica, </a:t>
            </a:r>
            <a:r>
              <a:rPr lang="it-IT" sz="2000" dirty="0"/>
              <a:t>intrappolano i raggi solari </a:t>
            </a:r>
            <a:r>
              <a:rPr lang="it-IT" sz="2000" b="0" dirty="0"/>
              <a:t>come le pareti di vetro di una serra. Questi gas sono quindi chiamati </a:t>
            </a:r>
            <a:r>
              <a:rPr lang="it-IT" sz="2000" dirty="0"/>
              <a:t>gas serra.</a:t>
            </a:r>
            <a:br>
              <a:rPr lang="it-IT" sz="2000" dirty="0"/>
            </a:br>
            <a:endParaRPr lang="it-IT" sz="2000" b="0" dirty="0"/>
          </a:p>
          <a:p>
            <a:r>
              <a:rPr lang="it-IT" sz="2000" b="0" dirty="0"/>
              <a:t>Di giorno, i raggi solari entrano nell’atmosfera, riscaldandola. Di notte, la superficie terrestre si raffredda, rilasciando parte del calore nello spazio. I gas serra intrappolano parte del calore, cosi da mantenere il nostro pianeta ad una temperatura stabile media di 14 gradi Celsius. </a:t>
            </a:r>
            <a:br>
              <a:rPr lang="it-IT" sz="2000" b="0" dirty="0"/>
            </a:br>
            <a:endParaRPr lang="it-IT" sz="2000" b="0" dirty="0"/>
          </a:p>
          <a:p>
            <a:r>
              <a:rPr lang="it-IT" sz="2000" b="0" dirty="0"/>
              <a:t>Senza effetto serra, la Terra sarebbe inadatta alla vita.</a:t>
            </a:r>
          </a:p>
          <a:p>
            <a:r>
              <a:rPr lang="en-GB" sz="2000" dirty="0" err="1"/>
              <a:t>Però</a:t>
            </a:r>
            <a:r>
              <a:rPr lang="en-GB" sz="2000" dirty="0"/>
              <a:t> </a:t>
            </a:r>
            <a:r>
              <a:rPr lang="en-GB" sz="2000" dirty="0" err="1"/>
              <a:t>l'eccessiva</a:t>
            </a:r>
            <a:r>
              <a:rPr lang="en-GB" sz="2000" dirty="0"/>
              <a:t> </a:t>
            </a:r>
            <a:r>
              <a:rPr lang="en-GB" sz="2000" dirty="0" err="1"/>
              <a:t>presenza</a:t>
            </a:r>
            <a:r>
              <a:rPr lang="en-GB" sz="2000" dirty="0"/>
              <a:t> di gas serra </a:t>
            </a:r>
            <a:r>
              <a:rPr lang="en-GB" sz="2000" dirty="0" err="1"/>
              <a:t>dovuta</a:t>
            </a:r>
            <a:r>
              <a:rPr lang="en-GB" sz="2000" dirty="0"/>
              <a:t> </a:t>
            </a:r>
            <a:r>
              <a:rPr lang="en-GB" sz="2000" dirty="0" err="1"/>
              <a:t>all’azione</a:t>
            </a:r>
            <a:r>
              <a:rPr lang="en-GB" sz="2000" dirty="0"/>
              <a:t> </a:t>
            </a:r>
            <a:r>
              <a:rPr lang="en-GB" sz="2000" dirty="0" err="1"/>
              <a:t>umana</a:t>
            </a:r>
            <a:r>
              <a:rPr lang="en-GB" sz="2000" dirty="0"/>
              <a:t> </a:t>
            </a:r>
            <a:r>
              <a:rPr lang="en-GB" sz="2000" dirty="0" err="1"/>
              <a:t>è</a:t>
            </a:r>
            <a:r>
              <a:rPr lang="en-GB" sz="2000" dirty="0"/>
              <a:t> una </a:t>
            </a:r>
            <a:r>
              <a:rPr lang="en-GB" sz="2000" dirty="0" err="1"/>
              <a:t>delle</a:t>
            </a:r>
            <a:r>
              <a:rPr lang="en-GB" sz="2000" dirty="0"/>
              <a:t> cause del continuo </a:t>
            </a:r>
            <a:r>
              <a:rPr lang="en-GB" sz="2000" dirty="0" err="1"/>
              <a:t>incremento</a:t>
            </a:r>
            <a:r>
              <a:rPr lang="en-GB" sz="2000" dirty="0"/>
              <a:t> </a:t>
            </a:r>
            <a:r>
              <a:rPr lang="en-GB" sz="2000" dirty="0" err="1"/>
              <a:t>della</a:t>
            </a:r>
            <a:r>
              <a:rPr lang="en-GB" sz="2000" dirty="0"/>
              <a:t> </a:t>
            </a:r>
            <a:r>
              <a:rPr lang="en-GB" sz="2000" dirty="0" err="1"/>
              <a:t>temperatura</a:t>
            </a:r>
            <a:r>
              <a:rPr lang="en-GB" sz="2000" dirty="0"/>
              <a:t> </a:t>
            </a:r>
            <a:r>
              <a:rPr lang="en-GB" sz="2000" dirty="0" err="1"/>
              <a:t>terrestre</a:t>
            </a:r>
            <a:r>
              <a:rPr lang="en-GB" sz="2000" dirty="0"/>
              <a:t> </a:t>
            </a:r>
            <a:r>
              <a:rPr lang="en-GB" sz="2000" dirty="0" err="1"/>
              <a:t>che</a:t>
            </a:r>
            <a:r>
              <a:rPr lang="en-GB" sz="2000" dirty="0"/>
              <a:t> </a:t>
            </a:r>
            <a:r>
              <a:rPr lang="en-GB" sz="2000" dirty="0" err="1"/>
              <a:t>si</a:t>
            </a:r>
            <a:r>
              <a:rPr lang="en-GB" sz="2000" dirty="0"/>
              <a:t> </a:t>
            </a:r>
            <a:r>
              <a:rPr lang="en-GB" sz="2000" dirty="0" err="1"/>
              <a:t>sta</a:t>
            </a:r>
            <a:r>
              <a:rPr lang="en-GB" sz="2000" dirty="0"/>
              <a:t> </a:t>
            </a:r>
            <a:r>
              <a:rPr lang="en-GB" sz="2000" dirty="0" err="1"/>
              <a:t>registrando</a:t>
            </a:r>
            <a:r>
              <a:rPr lang="en-GB" sz="2000" dirty="0"/>
              <a:t> </a:t>
            </a:r>
            <a:r>
              <a:rPr lang="en-GB" sz="2000" dirty="0" err="1"/>
              <a:t>nell'ultimo</a:t>
            </a:r>
            <a:r>
              <a:rPr lang="en-GB" sz="2000" dirty="0"/>
              <a:t> </a:t>
            </a:r>
            <a:r>
              <a:rPr lang="en-GB" sz="2000" dirty="0" err="1"/>
              <a:t>secolo</a:t>
            </a:r>
            <a:r>
              <a:rPr lang="en-GB" sz="2000" dirty="0"/>
              <a:t>.</a:t>
            </a:r>
            <a:endParaRPr lang="it-IT" sz="2000" dirty="0"/>
          </a:p>
        </p:txBody>
      </p:sp>
      <p:pic>
        <p:nvPicPr>
          <p:cNvPr id="5" name="Picture 4" descr="A close up of a sign&#10;&#10;Description automatically generated">
            <a:extLst>
              <a:ext uri="{FF2B5EF4-FFF2-40B4-BE49-F238E27FC236}">
                <a16:creationId xmlns:a16="http://schemas.microsoft.com/office/drawing/2014/main" id="{BA129015-A15E-B44B-9819-04A878897A3C}"/>
              </a:ext>
            </a:extLst>
          </p:cNvPr>
          <p:cNvPicPr>
            <a:picLocks noChangeAspect="1"/>
          </p:cNvPicPr>
          <p:nvPr/>
        </p:nvPicPr>
        <p:blipFill rotWithShape="1">
          <a:blip r:embed="rId3"/>
          <a:srcRect r="5978" b="378"/>
          <a:stretch/>
        </p:blipFill>
        <p:spPr>
          <a:xfrm>
            <a:off x="5719532" y="10"/>
            <a:ext cx="647246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4" name="TextBox 3">
            <a:extLst>
              <a:ext uri="{FF2B5EF4-FFF2-40B4-BE49-F238E27FC236}">
                <a16:creationId xmlns:a16="http://schemas.microsoft.com/office/drawing/2014/main" id="{06F5D88E-3058-7040-8AFD-037FC62A9FDC}"/>
              </a:ext>
            </a:extLst>
          </p:cNvPr>
          <p:cNvSpPr txBox="1"/>
          <p:nvPr/>
        </p:nvSpPr>
        <p:spPr>
          <a:xfrm>
            <a:off x="6178699" y="6596380"/>
            <a:ext cx="2777067" cy="261610"/>
          </a:xfrm>
          <a:prstGeom prst="rect">
            <a:avLst/>
          </a:prstGeom>
          <a:noFill/>
        </p:spPr>
        <p:txBody>
          <a:bodyPr wrap="square" rtlCol="0">
            <a:spAutoFit/>
          </a:bodyPr>
          <a:lstStyle/>
          <a:p>
            <a:r>
              <a:rPr lang="en-GB" sz="1050" i="1" dirty="0">
                <a:solidFill>
                  <a:schemeClr val="bg1"/>
                </a:solidFill>
                <a:latin typeface="Eurostile" panose="020B0504020202050204" pitchFamily="34" charset="77"/>
              </a:rPr>
              <a:t>Credit: NASA/JPL-Caltech</a:t>
            </a:r>
            <a:endParaRPr lang="it-IT" sz="1050" dirty="0">
              <a:solidFill>
                <a:schemeClr val="bg1"/>
              </a:solidFill>
              <a:latin typeface="Eurostile" panose="020B0504020202050204" pitchFamily="34" charset="77"/>
            </a:endParaRPr>
          </a:p>
        </p:txBody>
      </p:sp>
    </p:spTree>
    <p:extLst>
      <p:ext uri="{BB962C8B-B14F-4D97-AF65-F5344CB8AC3E}">
        <p14:creationId xmlns:p14="http://schemas.microsoft.com/office/powerpoint/2010/main" val="3548061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A15F9-B846-2A49-9907-56F411BB4102}"/>
              </a:ext>
            </a:extLst>
          </p:cNvPr>
          <p:cNvSpPr>
            <a:spLocks noGrp="1"/>
          </p:cNvSpPr>
          <p:nvPr>
            <p:ph type="ctrTitle"/>
          </p:nvPr>
        </p:nvSpPr>
        <p:spPr>
          <a:xfrm>
            <a:off x="340963" y="98279"/>
            <a:ext cx="5563892" cy="881063"/>
          </a:xfrm>
        </p:spPr>
        <p:txBody>
          <a:bodyPr>
            <a:normAutofit fontScale="90000"/>
          </a:bodyPr>
          <a:lstStyle/>
          <a:p>
            <a:pPr fontAlgn="base"/>
            <a:r>
              <a:rPr lang="en-GB" sz="3200" dirty="0">
                <a:solidFill>
                  <a:schemeClr val="accent2"/>
                </a:solidFill>
                <a:effectLst/>
              </a:rPr>
              <a:t>I Gas Serra e </a:t>
            </a:r>
            <a:r>
              <a:rPr lang="en-GB" sz="3200" dirty="0" err="1">
                <a:solidFill>
                  <a:schemeClr val="accent2"/>
                </a:solidFill>
                <a:effectLst/>
              </a:rPr>
              <a:t>i</a:t>
            </a:r>
            <a:r>
              <a:rPr lang="en-GB" sz="3200" dirty="0">
                <a:solidFill>
                  <a:schemeClr val="accent2"/>
                </a:solidFill>
                <a:effectLst/>
              </a:rPr>
              <a:t> </a:t>
            </a:r>
            <a:r>
              <a:rPr lang="en-GB" sz="3200" dirty="0" err="1">
                <a:solidFill>
                  <a:schemeClr val="accent2"/>
                </a:solidFill>
                <a:effectLst/>
              </a:rPr>
              <a:t>Cambiamenti</a:t>
            </a:r>
            <a:r>
              <a:rPr lang="en-GB" sz="3200" dirty="0">
                <a:solidFill>
                  <a:schemeClr val="accent2"/>
                </a:solidFill>
                <a:effectLst/>
              </a:rPr>
              <a:t> </a:t>
            </a:r>
            <a:r>
              <a:rPr lang="en-GB" sz="3200" dirty="0" err="1">
                <a:solidFill>
                  <a:schemeClr val="accent2"/>
                </a:solidFill>
                <a:effectLst/>
              </a:rPr>
              <a:t>Climatici</a:t>
            </a:r>
            <a:endParaRPr lang="it-IT" sz="3200" dirty="0">
              <a:solidFill>
                <a:schemeClr val="accent2"/>
              </a:solidFill>
              <a:effectLst/>
            </a:endParaRPr>
          </a:p>
        </p:txBody>
      </p:sp>
      <p:sp>
        <p:nvSpPr>
          <p:cNvPr id="3" name="Content Placeholder 2">
            <a:extLst>
              <a:ext uri="{FF2B5EF4-FFF2-40B4-BE49-F238E27FC236}">
                <a16:creationId xmlns:a16="http://schemas.microsoft.com/office/drawing/2014/main" id="{F2BB3E26-6022-C84A-A6B6-C06A36F484EB}"/>
              </a:ext>
            </a:extLst>
          </p:cNvPr>
          <p:cNvSpPr>
            <a:spLocks noGrp="1"/>
          </p:cNvSpPr>
          <p:nvPr>
            <p:ph type="subTitle" idx="1"/>
          </p:nvPr>
        </p:nvSpPr>
        <p:spPr>
          <a:xfrm>
            <a:off x="190501" y="1077611"/>
            <a:ext cx="7365907" cy="5293425"/>
          </a:xfrm>
        </p:spPr>
        <p:txBody>
          <a:bodyPr>
            <a:normAutofit lnSpcReduction="10000"/>
          </a:bodyPr>
          <a:lstStyle/>
          <a:p>
            <a:pPr marL="0" indent="0">
              <a:buNone/>
            </a:pPr>
            <a:r>
              <a:rPr lang="it-IT" sz="2000" dirty="0"/>
              <a:t>Oltre all’anidride carbonica, l’uomo sta aggiungendo altri tipi di gas serra all’atmosfera .</a:t>
            </a:r>
            <a:br>
              <a:rPr lang="it-IT" sz="2000" dirty="0"/>
            </a:br>
            <a:endParaRPr lang="it-IT" sz="2000" dirty="0"/>
          </a:p>
          <a:p>
            <a:pPr marL="0" indent="0">
              <a:buNone/>
            </a:pPr>
            <a:r>
              <a:rPr lang="it-IT" sz="2000" dirty="0"/>
              <a:t>L’effetto di un gas serra sui cambiamenti climatici dipende da tre fattori:</a:t>
            </a:r>
          </a:p>
          <a:p>
            <a:r>
              <a:rPr lang="it-IT" sz="2000" b="1" dirty="0"/>
              <a:t>In che quantità? </a:t>
            </a:r>
          </a:p>
          <a:p>
            <a:pPr marL="458788" lvl="1"/>
            <a:r>
              <a:rPr lang="it-IT" dirty="0"/>
              <a:t>Più un gas è presente nell’atmosfera, più forte sarà il suo effetto. </a:t>
            </a:r>
          </a:p>
          <a:p>
            <a:pPr lvl="1" algn="l"/>
            <a:r>
              <a:rPr lang="it-IT" dirty="0"/>
              <a:t>Il gas serra che produciamo in quantità maggiore è l’anidride carbonica. Infatti, è anche quello maggiormente responsabile del riscaldamento terrestre.</a:t>
            </a:r>
          </a:p>
          <a:p>
            <a:r>
              <a:rPr lang="it-IT" sz="2000" b="1" dirty="0"/>
              <a:t>Per quanto?</a:t>
            </a:r>
          </a:p>
          <a:p>
            <a:pPr lvl="1" algn="l"/>
            <a:r>
              <a:rPr lang="it-IT" dirty="0"/>
              <a:t>Alcuni gas rimangono nell’atmosfera solo per un breve periodo, mentre altri per migliaia di anni.</a:t>
            </a:r>
          </a:p>
          <a:p>
            <a:r>
              <a:rPr lang="it-IT" sz="2000" b="1" dirty="0"/>
              <a:t>Quanto potenti?</a:t>
            </a:r>
          </a:p>
          <a:p>
            <a:pPr lvl="1" algn="l"/>
            <a:r>
              <a:rPr lang="it-IT" dirty="0"/>
              <a:t>Alcuni gas serra intrappolano più calore di altri. Per esempio, per la stessa quantità, il metano intrappola 21 volte più calore dell’anidride carbonica.</a:t>
            </a:r>
          </a:p>
          <a:p>
            <a:endParaRPr lang="it-IT" sz="2000" dirty="0"/>
          </a:p>
        </p:txBody>
      </p:sp>
      <p:pic>
        <p:nvPicPr>
          <p:cNvPr id="5" name="Picture 4" descr="A view of a city&#10;&#10;Description automatically generated">
            <a:extLst>
              <a:ext uri="{FF2B5EF4-FFF2-40B4-BE49-F238E27FC236}">
                <a16:creationId xmlns:a16="http://schemas.microsoft.com/office/drawing/2014/main" id="{055D5CCD-BF26-4409-971B-C18D4BE01891}"/>
              </a:ext>
            </a:extLst>
          </p:cNvPr>
          <p:cNvPicPr>
            <a:picLocks noChangeAspect="1"/>
          </p:cNvPicPr>
          <p:nvPr/>
        </p:nvPicPr>
        <p:blipFill rotWithShape="1">
          <a:blip r:embed="rId3"/>
          <a:srcRect l="18278" r="31026"/>
          <a:stretch/>
        </p:blipFill>
        <p:spPr>
          <a:xfrm>
            <a:off x="7556408" y="10"/>
            <a:ext cx="4635591" cy="6857990"/>
          </a:xfrm>
          <a:prstGeom prst="rect">
            <a:avLst/>
          </a:prstGeom>
          <a:effectLst/>
        </p:spPr>
      </p:pic>
    </p:spTree>
    <p:extLst>
      <p:ext uri="{BB962C8B-B14F-4D97-AF65-F5344CB8AC3E}">
        <p14:creationId xmlns:p14="http://schemas.microsoft.com/office/powerpoint/2010/main" val="158591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430ABB-D669-4C9F-B87D-50483544FA5E}"/>
              </a:ext>
            </a:extLst>
          </p:cNvPr>
          <p:cNvSpPr>
            <a:spLocks noGrp="1"/>
          </p:cNvSpPr>
          <p:nvPr>
            <p:ph type="ctrTitle"/>
          </p:nvPr>
        </p:nvSpPr>
        <p:spPr/>
        <p:txBody>
          <a:bodyPr/>
          <a:lstStyle/>
          <a:p>
            <a:endParaRPr lang="it-IT"/>
          </a:p>
        </p:txBody>
      </p:sp>
      <p:sp>
        <p:nvSpPr>
          <p:cNvPr id="3" name="Sottotitolo 2">
            <a:extLst>
              <a:ext uri="{FF2B5EF4-FFF2-40B4-BE49-F238E27FC236}">
                <a16:creationId xmlns:a16="http://schemas.microsoft.com/office/drawing/2014/main" id="{7C1D411F-F1C0-43D4-9707-29877EC1463D}"/>
              </a:ext>
            </a:extLst>
          </p:cNvPr>
          <p:cNvSpPr>
            <a:spLocks noGrp="1"/>
          </p:cNvSpPr>
          <p:nvPr>
            <p:ph type="subTitle" idx="1"/>
          </p:nvPr>
        </p:nvSpPr>
        <p:spPr/>
        <p:txBody>
          <a:bodyPr/>
          <a:lstStyle/>
          <a:p>
            <a:endParaRPr lang="it-IT"/>
          </a:p>
        </p:txBody>
      </p:sp>
      <p:graphicFrame>
        <p:nvGraphicFramePr>
          <p:cNvPr id="4" name="Content Placeholder 3">
            <a:extLst>
              <a:ext uri="{FF2B5EF4-FFF2-40B4-BE49-F238E27FC236}">
                <a16:creationId xmlns:a16="http://schemas.microsoft.com/office/drawing/2014/main" id="{B1330E14-AB94-BF47-8ED0-2566A4A8D4BF}"/>
              </a:ext>
            </a:extLst>
          </p:cNvPr>
          <p:cNvGraphicFramePr>
            <a:graphicFrameLocks noGrp="1"/>
          </p:cNvGraphicFramePr>
          <p:nvPr>
            <p:ph idx="4294967295"/>
            <p:extLst>
              <p:ext uri="{D42A27DB-BD31-4B8C-83A1-F6EECF244321}">
                <p14:modId xmlns:p14="http://schemas.microsoft.com/office/powerpoint/2010/main" val="790363308"/>
              </p:ext>
            </p:extLst>
          </p:nvPr>
        </p:nvGraphicFramePr>
        <p:xfrm>
          <a:off x="0" y="0"/>
          <a:ext cx="12192000" cy="7290696"/>
        </p:xfrm>
        <a:graphic>
          <a:graphicData uri="http://schemas.openxmlformats.org/drawingml/2006/table">
            <a:tbl>
              <a:tblPr firstRow="1" bandRow="1">
                <a:tableStyleId>{21E4AEA4-8DFA-4A89-87EB-49C32662AFE0}</a:tableStyleId>
              </a:tblPr>
              <a:tblGrid>
                <a:gridCol w="1615440">
                  <a:extLst>
                    <a:ext uri="{9D8B030D-6E8A-4147-A177-3AD203B41FA5}">
                      <a16:colId xmlns:a16="http://schemas.microsoft.com/office/drawing/2014/main" val="2198827622"/>
                    </a:ext>
                  </a:extLst>
                </a:gridCol>
                <a:gridCol w="2610196">
                  <a:extLst>
                    <a:ext uri="{9D8B030D-6E8A-4147-A177-3AD203B41FA5}">
                      <a16:colId xmlns:a16="http://schemas.microsoft.com/office/drawing/2014/main" val="2732223699"/>
                    </a:ext>
                  </a:extLst>
                </a:gridCol>
                <a:gridCol w="4918364">
                  <a:extLst>
                    <a:ext uri="{9D8B030D-6E8A-4147-A177-3AD203B41FA5}">
                      <a16:colId xmlns:a16="http://schemas.microsoft.com/office/drawing/2014/main" val="523559586"/>
                    </a:ext>
                  </a:extLst>
                </a:gridCol>
                <a:gridCol w="3048000">
                  <a:extLst>
                    <a:ext uri="{9D8B030D-6E8A-4147-A177-3AD203B41FA5}">
                      <a16:colId xmlns:a16="http://schemas.microsoft.com/office/drawing/2014/main" val="3425795820"/>
                    </a:ext>
                  </a:extLst>
                </a:gridCol>
              </a:tblGrid>
              <a:tr h="420744">
                <a:tc>
                  <a:txBody>
                    <a:bodyPr/>
                    <a:lstStyle/>
                    <a:p>
                      <a:pPr algn="ctr"/>
                      <a:r>
                        <a:rPr lang="it-IT" dirty="0"/>
                        <a:t>Tabella 1/2</a:t>
                      </a:r>
                    </a:p>
                  </a:txBody>
                  <a:tcPr/>
                </a:tc>
                <a:tc>
                  <a:txBody>
                    <a:bodyPr/>
                    <a:lstStyle/>
                    <a:p>
                      <a:pPr algn="ctr"/>
                      <a:r>
                        <a:rPr lang="it-IT" dirty="0"/>
                        <a:t>Anidride Carbonica (64.3%)</a:t>
                      </a:r>
                    </a:p>
                  </a:txBody>
                  <a:tcPr/>
                </a:tc>
                <a:tc>
                  <a:txBody>
                    <a:bodyPr/>
                    <a:lstStyle/>
                    <a:p>
                      <a:pPr algn="ctr"/>
                      <a:r>
                        <a:rPr lang="it-IT" dirty="0"/>
                        <a:t>Metano (17%)</a:t>
                      </a:r>
                    </a:p>
                  </a:txBody>
                  <a:tcPr/>
                </a:tc>
                <a:tc>
                  <a:txBody>
                    <a:bodyPr/>
                    <a:lstStyle/>
                    <a:p>
                      <a:pPr algn="ctr"/>
                      <a:r>
                        <a:rPr lang="it-IT" dirty="0"/>
                        <a:t>Monossido di Diazoto (6%)</a:t>
                      </a:r>
                    </a:p>
                    <a:p>
                      <a:pPr algn="ctr"/>
                      <a:r>
                        <a:rPr lang="it-IT" sz="1600" dirty="0"/>
                        <a:t>(anche chiamato ossido nitroso)</a:t>
                      </a:r>
                    </a:p>
                  </a:txBody>
                  <a:tcPr/>
                </a:tc>
                <a:extLst>
                  <a:ext uri="{0D108BD9-81ED-4DB2-BD59-A6C34878D82A}">
                    <a16:rowId xmlns:a16="http://schemas.microsoft.com/office/drawing/2014/main" val="3297953409"/>
                  </a:ext>
                </a:extLst>
              </a:tr>
              <a:tr h="3891882">
                <a:tc>
                  <a:txBody>
                    <a:bodyPr/>
                    <a:lstStyle/>
                    <a:p>
                      <a:pPr marL="0" indent="0">
                        <a:buFont typeface="Arial" panose="020B0604020202020204" pitchFamily="34" charset="0"/>
                        <a:buNone/>
                      </a:pPr>
                      <a:r>
                        <a:rPr lang="it-IT" dirty="0"/>
                        <a:t>1) Origine</a:t>
                      </a:r>
                    </a:p>
                  </a:txBody>
                  <a:tcPr/>
                </a:tc>
                <a:tc>
                  <a:txBody>
                    <a:bodyPr/>
                    <a:lstStyle/>
                    <a:p>
                      <a:pPr marL="285750" indent="-285750">
                        <a:buFont typeface="Arial" panose="020B0604020202020204" pitchFamily="34" charset="0"/>
                        <a:buChar char="•"/>
                      </a:pPr>
                      <a:r>
                        <a:rPr lang="it-IT" dirty="0"/>
                        <a:t>Bruciare combustibili fossili per: produrre elettricità, riscaldare edifici, far andare i veicoli. </a:t>
                      </a:r>
                    </a:p>
                    <a:p>
                      <a:pPr marL="285750" indent="-285750">
                        <a:buFont typeface="Arial" panose="020B0604020202020204" pitchFamily="34" charset="0"/>
                        <a:buChar char="•"/>
                      </a:pPr>
                      <a:r>
                        <a:rPr lang="it-IT" dirty="0"/>
                        <a:t>Deforestazione.</a:t>
                      </a:r>
                    </a:p>
                    <a:p>
                      <a:pPr marL="285750" indent="-285750">
                        <a:buFont typeface="Arial" panose="020B0604020202020204" pitchFamily="34" charset="0"/>
                        <a:buChar char="•"/>
                      </a:pPr>
                      <a:r>
                        <a:rPr lang="it-IT" dirty="0"/>
                        <a:t>Certi processi industriali e manifatturieri.</a:t>
                      </a:r>
                    </a:p>
                  </a:txBody>
                  <a:tcPr/>
                </a:tc>
                <a:tc>
                  <a:txBody>
                    <a:bodyPr/>
                    <a:lstStyle/>
                    <a:p>
                      <a:pPr marL="285750" indent="-285750">
                        <a:buFont typeface="Arial" panose="020B0604020202020204" pitchFamily="34" charset="0"/>
                        <a:buChar char="•"/>
                      </a:pPr>
                      <a:r>
                        <a:rPr lang="it-IT" dirty="0"/>
                        <a:t>Allevamenti di bestiame: certi animali (e.g. mucche e pecore) producono metano tramite la digestione del cibo.  Anche il letame rilascia metano marcendo.</a:t>
                      </a:r>
                    </a:p>
                    <a:p>
                      <a:pPr marL="285750" indent="-285750">
                        <a:buFont typeface="Arial" panose="020B0604020202020204" pitchFamily="34" charset="0"/>
                        <a:buChar char="•"/>
                      </a:pPr>
                      <a:r>
                        <a:rPr lang="it-IT" dirty="0"/>
                        <a:t>Discariche: quando la spazzatura si decompone nel tempo, rilascia metano.</a:t>
                      </a:r>
                    </a:p>
                    <a:p>
                      <a:pPr marL="285750" indent="-285750">
                        <a:buFont typeface="Arial" panose="020B0604020202020204" pitchFamily="34" charset="0"/>
                        <a:buChar char="•"/>
                      </a:pPr>
                      <a:r>
                        <a:rPr lang="it-IT" dirty="0"/>
                        <a:t>Produzione e trasporto di gas naturale: il gas naturale è fatto principalmente di metano, il quale viene disperso se ci sono perdite durante questi processi.</a:t>
                      </a:r>
                    </a:p>
                    <a:p>
                      <a:pPr marL="285750" indent="-285750">
                        <a:buFont typeface="Arial" panose="020B0604020202020204" pitchFamily="34" charset="0"/>
                        <a:buChar char="•"/>
                      </a:pPr>
                      <a:r>
                        <a:rPr lang="it-IT" dirty="0"/>
                        <a:t>Estrazione del carbone: il metano può trovarsi sottoterra col carbone e viene rilasciato durante l’estrazione.</a:t>
                      </a:r>
                    </a:p>
                  </a:txBody>
                  <a:tcPr/>
                </a:tc>
                <a:tc>
                  <a:txBody>
                    <a:bodyPr/>
                    <a:lstStyle/>
                    <a:p>
                      <a:pPr marL="285750" indent="-285750">
                        <a:buFont typeface="Arial" panose="020B0604020202020204" pitchFamily="34" charset="0"/>
                        <a:buChar char="•"/>
                      </a:pPr>
                      <a:r>
                        <a:rPr lang="it-IT" dirty="0"/>
                        <a:t>Pratiche di coltivazione aggiungono nitrogeno al suolo, come un uso eccessivo di fertilizzante. Certi batteri trasformano questo nitrogeno in monossido di diazoto.</a:t>
                      </a:r>
                    </a:p>
                    <a:p>
                      <a:pPr marL="285750" indent="-285750">
                        <a:buFont typeface="Arial" panose="020B0604020202020204" pitchFamily="34" charset="0"/>
                        <a:buChar char="•"/>
                      </a:pPr>
                      <a:r>
                        <a:rPr lang="it-IT" dirty="0"/>
                        <a:t>Bruciare combustibili fossili</a:t>
                      </a:r>
                    </a:p>
                    <a:p>
                      <a:pPr marL="285750" indent="-285750">
                        <a:buFont typeface="Arial" panose="020B0604020202020204" pitchFamily="34" charset="0"/>
                        <a:buChar char="•"/>
                      </a:pPr>
                      <a:r>
                        <a:rPr lang="it-IT" dirty="0"/>
                        <a:t>Certi processi industriali e manifatturieri.</a:t>
                      </a:r>
                    </a:p>
                    <a:p>
                      <a:pPr marL="285750" indent="-285750">
                        <a:buFont typeface="Arial" panose="020B0604020202020204" pitchFamily="34" charset="0"/>
                        <a:buChar char="•"/>
                      </a:pPr>
                      <a:endParaRPr lang="it-IT" dirty="0"/>
                    </a:p>
                  </a:txBody>
                  <a:tcPr/>
                </a:tc>
                <a:extLst>
                  <a:ext uri="{0D108BD9-81ED-4DB2-BD59-A6C34878D82A}">
                    <a16:rowId xmlns:a16="http://schemas.microsoft.com/office/drawing/2014/main" val="3437953541"/>
                  </a:ext>
                </a:extLst>
              </a:tr>
              <a:tr h="1272687">
                <a:tc>
                  <a:txBody>
                    <a:bodyPr/>
                    <a:lstStyle/>
                    <a:p>
                      <a:r>
                        <a:rPr lang="it-IT" dirty="0"/>
                        <a:t>2) Per quanto tempo rimane nell’atmosfera</a:t>
                      </a:r>
                    </a:p>
                  </a:txBody>
                  <a:tcPr/>
                </a:tc>
                <a:tc>
                  <a:txBody>
                    <a:bodyPr/>
                    <a:lstStyle/>
                    <a:p>
                      <a:r>
                        <a:rPr lang="it-IT" dirty="0"/>
                        <a:t>Da 50 a migliaia di anni.</a:t>
                      </a:r>
                    </a:p>
                  </a:txBody>
                  <a:tcPr/>
                </a:tc>
                <a:tc>
                  <a:txBody>
                    <a:bodyPr/>
                    <a:lstStyle/>
                    <a:p>
                      <a:r>
                        <a:rPr lang="it-IT" dirty="0"/>
                        <a:t>Circa 12 anni.</a:t>
                      </a:r>
                    </a:p>
                  </a:txBody>
                  <a:tcPr/>
                </a:tc>
                <a:tc>
                  <a:txBody>
                    <a:bodyPr/>
                    <a:lstStyle/>
                    <a:p>
                      <a:r>
                        <a:rPr lang="it-IT" dirty="0"/>
                        <a:t>Circa 114 anni.</a:t>
                      </a:r>
                    </a:p>
                  </a:txBody>
                  <a:tcPr/>
                </a:tc>
                <a:extLst>
                  <a:ext uri="{0D108BD9-81ED-4DB2-BD59-A6C34878D82A}">
                    <a16:rowId xmlns:a16="http://schemas.microsoft.com/office/drawing/2014/main" val="794110941"/>
                  </a:ext>
                </a:extLst>
              </a:tr>
              <a:tr h="1272687">
                <a:tc>
                  <a:txBody>
                    <a:bodyPr/>
                    <a:lstStyle/>
                    <a:p>
                      <a:r>
                        <a:rPr lang="it-IT" dirty="0"/>
                        <a:t>3) Quanto calore trattiene</a:t>
                      </a:r>
                    </a:p>
                  </a:txBody>
                  <a:tcPr/>
                </a:tc>
                <a:tc>
                  <a:txBody>
                    <a:bodyPr/>
                    <a:lstStyle/>
                    <a:p>
                      <a:r>
                        <a:rPr lang="it-IT" dirty="0"/>
                        <a:t>Uno; l’anidride carbonica funge da unità di base.</a:t>
                      </a:r>
                    </a:p>
                  </a:txBody>
                  <a:tcPr/>
                </a:tc>
                <a:tc>
                  <a:txBody>
                    <a:bodyPr/>
                    <a:lstStyle/>
                    <a:p>
                      <a:r>
                        <a:rPr lang="it-IT" dirty="0"/>
                        <a:t>Circa 20 volte quanto l’anidride carbonica.</a:t>
                      </a:r>
                    </a:p>
                  </a:txBody>
                  <a:tcPr/>
                </a:tc>
                <a:tc>
                  <a:txBody>
                    <a:bodyPr/>
                    <a:lstStyle/>
                    <a:p>
                      <a:r>
                        <a:rPr lang="it-IT" dirty="0"/>
                        <a:t>Circa 298 volte quanto l’anidride carbonica.</a:t>
                      </a:r>
                    </a:p>
                  </a:txBody>
                  <a:tcPr/>
                </a:tc>
                <a:extLst>
                  <a:ext uri="{0D108BD9-81ED-4DB2-BD59-A6C34878D82A}">
                    <a16:rowId xmlns:a16="http://schemas.microsoft.com/office/drawing/2014/main" val="159956268"/>
                  </a:ext>
                </a:extLst>
              </a:tr>
            </a:tbl>
          </a:graphicData>
        </a:graphic>
      </p:graphicFrame>
      <p:sp>
        <p:nvSpPr>
          <p:cNvPr id="5" name="Oval 4">
            <a:extLst>
              <a:ext uri="{FF2B5EF4-FFF2-40B4-BE49-F238E27FC236}">
                <a16:creationId xmlns:a16="http://schemas.microsoft.com/office/drawing/2014/main" id="{0E7F6E61-E9B7-7C4E-BAFC-4B0BC1BD2807}"/>
              </a:ext>
            </a:extLst>
          </p:cNvPr>
          <p:cNvSpPr/>
          <p:nvPr/>
        </p:nvSpPr>
        <p:spPr>
          <a:xfrm>
            <a:off x="1744133" y="-201890"/>
            <a:ext cx="2286000" cy="1032934"/>
          </a:xfrm>
          <a:prstGeom prst="ellipse">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26CF5E8-0375-C449-8C2A-3433C3A82FBA}"/>
              </a:ext>
            </a:extLst>
          </p:cNvPr>
          <p:cNvSpPr/>
          <p:nvPr/>
        </p:nvSpPr>
        <p:spPr>
          <a:xfrm>
            <a:off x="5507566" y="-218332"/>
            <a:ext cx="2286000" cy="1032934"/>
          </a:xfrm>
          <a:prstGeom prst="ellipse">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05E4D8F-C8D0-054E-842D-DFD654F84E57}"/>
              </a:ext>
            </a:extLst>
          </p:cNvPr>
          <p:cNvSpPr/>
          <p:nvPr/>
        </p:nvSpPr>
        <p:spPr>
          <a:xfrm>
            <a:off x="9044516" y="-168023"/>
            <a:ext cx="3246967" cy="1049376"/>
          </a:xfrm>
          <a:prstGeom prst="ellipse">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A21D02E-0E0E-F14E-99F4-FD3AF7AA7EE6}"/>
              </a:ext>
            </a:extLst>
          </p:cNvPr>
          <p:cNvSpPr/>
          <p:nvPr/>
        </p:nvSpPr>
        <p:spPr>
          <a:xfrm>
            <a:off x="266700" y="577056"/>
            <a:ext cx="1003300" cy="94694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A8D73E-F7BC-2647-B397-86AC0DBD4B4A}"/>
              </a:ext>
            </a:extLst>
          </p:cNvPr>
          <p:cNvSpPr/>
          <p:nvPr/>
        </p:nvSpPr>
        <p:spPr>
          <a:xfrm>
            <a:off x="6350" y="4677242"/>
            <a:ext cx="1517650" cy="1165276"/>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ACA15F1-A3CB-5840-9C90-8A314EBF6367}"/>
              </a:ext>
            </a:extLst>
          </p:cNvPr>
          <p:cNvSpPr/>
          <p:nvPr/>
        </p:nvSpPr>
        <p:spPr>
          <a:xfrm>
            <a:off x="6350" y="6005324"/>
            <a:ext cx="1517650" cy="1165276"/>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418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1330E14-AB94-BF47-8ED0-2566A4A8D4BF}"/>
              </a:ext>
            </a:extLst>
          </p:cNvPr>
          <p:cNvGraphicFramePr>
            <a:graphicFrameLocks noGrp="1"/>
          </p:cNvGraphicFramePr>
          <p:nvPr>
            <p:ph idx="4294967295"/>
            <p:extLst>
              <p:ext uri="{D42A27DB-BD31-4B8C-83A1-F6EECF244321}">
                <p14:modId xmlns:p14="http://schemas.microsoft.com/office/powerpoint/2010/main" val="2849450450"/>
              </p:ext>
            </p:extLst>
          </p:nvPr>
        </p:nvGraphicFramePr>
        <p:xfrm>
          <a:off x="6350" y="0"/>
          <a:ext cx="12185650" cy="6858000"/>
        </p:xfrm>
        <a:graphic>
          <a:graphicData uri="http://schemas.openxmlformats.org/drawingml/2006/table">
            <a:tbl>
              <a:tblPr firstRow="1" bandRow="1">
                <a:tableStyleId>{21E4AEA4-8DFA-4A89-87EB-49C32662AFE0}</a:tableStyleId>
              </a:tblPr>
              <a:tblGrid>
                <a:gridCol w="4658514">
                  <a:extLst>
                    <a:ext uri="{9D8B030D-6E8A-4147-A177-3AD203B41FA5}">
                      <a16:colId xmlns:a16="http://schemas.microsoft.com/office/drawing/2014/main" val="2198827622"/>
                    </a:ext>
                  </a:extLst>
                </a:gridCol>
                <a:gridCol w="7527136">
                  <a:extLst>
                    <a:ext uri="{9D8B030D-6E8A-4147-A177-3AD203B41FA5}">
                      <a16:colId xmlns:a16="http://schemas.microsoft.com/office/drawing/2014/main" val="2732223699"/>
                    </a:ext>
                  </a:extLst>
                </a:gridCol>
              </a:tblGrid>
              <a:tr h="716430">
                <a:tc>
                  <a:txBody>
                    <a:bodyPr/>
                    <a:lstStyle/>
                    <a:p>
                      <a:pPr algn="ctr"/>
                      <a:r>
                        <a:rPr lang="it-IT" sz="2800" dirty="0"/>
                        <a:t>Tabella 1/2</a:t>
                      </a:r>
                    </a:p>
                  </a:txBody>
                  <a:tcPr/>
                </a:tc>
                <a:tc>
                  <a:txBody>
                    <a:bodyPr/>
                    <a:lstStyle/>
                    <a:p>
                      <a:pPr algn="ctr"/>
                      <a:r>
                        <a:rPr lang="it-IT" sz="2800" dirty="0"/>
                        <a:t>Anidride Carbonica (64.3%)</a:t>
                      </a:r>
                    </a:p>
                  </a:txBody>
                  <a:tcPr/>
                </a:tc>
                <a:extLst>
                  <a:ext uri="{0D108BD9-81ED-4DB2-BD59-A6C34878D82A}">
                    <a16:rowId xmlns:a16="http://schemas.microsoft.com/office/drawing/2014/main" val="3297953409"/>
                  </a:ext>
                </a:extLst>
              </a:tr>
              <a:tr h="2622228">
                <a:tc>
                  <a:txBody>
                    <a:bodyPr/>
                    <a:lstStyle/>
                    <a:p>
                      <a:pPr marL="0" indent="0">
                        <a:buFont typeface="Arial" panose="020B0604020202020204" pitchFamily="34" charset="0"/>
                        <a:buNone/>
                      </a:pPr>
                      <a:r>
                        <a:rPr lang="it-IT" sz="2800" dirty="0"/>
                        <a:t>1) Origine</a:t>
                      </a:r>
                    </a:p>
                  </a:txBody>
                  <a:tcPr/>
                </a:tc>
                <a:tc>
                  <a:txBody>
                    <a:bodyPr/>
                    <a:lstStyle/>
                    <a:p>
                      <a:pPr marL="285750" indent="-285750">
                        <a:buFont typeface="Arial" panose="020B0604020202020204" pitchFamily="34" charset="0"/>
                        <a:buChar char="•"/>
                      </a:pPr>
                      <a:r>
                        <a:rPr lang="it-IT" sz="2800" dirty="0"/>
                        <a:t>Bruciare combustibili fossili per: produrre elettricità, riscaldare edifici, far andare i veicoli. </a:t>
                      </a:r>
                    </a:p>
                    <a:p>
                      <a:pPr marL="285750" indent="-285750">
                        <a:buFont typeface="Arial" panose="020B0604020202020204" pitchFamily="34" charset="0"/>
                        <a:buChar char="•"/>
                      </a:pPr>
                      <a:r>
                        <a:rPr lang="it-IT" sz="2800" dirty="0"/>
                        <a:t>Deforestazione.</a:t>
                      </a:r>
                    </a:p>
                    <a:p>
                      <a:pPr marL="285750" indent="-285750">
                        <a:buFont typeface="Arial" panose="020B0604020202020204" pitchFamily="34" charset="0"/>
                        <a:buChar char="•"/>
                      </a:pPr>
                      <a:r>
                        <a:rPr lang="it-IT" sz="2800" dirty="0"/>
                        <a:t>Certi processi industriali e manifatturieri.</a:t>
                      </a:r>
                    </a:p>
                  </a:txBody>
                  <a:tcPr/>
                </a:tc>
                <a:extLst>
                  <a:ext uri="{0D108BD9-81ED-4DB2-BD59-A6C34878D82A}">
                    <a16:rowId xmlns:a16="http://schemas.microsoft.com/office/drawing/2014/main" val="3437953541"/>
                  </a:ext>
                </a:extLst>
              </a:tr>
              <a:tr h="1759671">
                <a:tc>
                  <a:txBody>
                    <a:bodyPr/>
                    <a:lstStyle/>
                    <a:p>
                      <a:r>
                        <a:rPr lang="it-IT" sz="2800" dirty="0"/>
                        <a:t>2) Per quanto tempo rimane nell’atmosfera</a:t>
                      </a:r>
                    </a:p>
                  </a:txBody>
                  <a:tcPr/>
                </a:tc>
                <a:tc>
                  <a:txBody>
                    <a:bodyPr/>
                    <a:lstStyle/>
                    <a:p>
                      <a:r>
                        <a:rPr lang="it-IT" sz="2800" dirty="0"/>
                        <a:t>Da 50 a migliaia di anni.</a:t>
                      </a:r>
                    </a:p>
                  </a:txBody>
                  <a:tcPr/>
                </a:tc>
                <a:extLst>
                  <a:ext uri="{0D108BD9-81ED-4DB2-BD59-A6C34878D82A}">
                    <a16:rowId xmlns:a16="http://schemas.microsoft.com/office/drawing/2014/main" val="794110941"/>
                  </a:ext>
                </a:extLst>
              </a:tr>
              <a:tr h="1759671">
                <a:tc>
                  <a:txBody>
                    <a:bodyPr/>
                    <a:lstStyle/>
                    <a:p>
                      <a:r>
                        <a:rPr lang="it-IT" sz="2800" dirty="0"/>
                        <a:t>3) Quanto calore trattiene</a:t>
                      </a:r>
                    </a:p>
                  </a:txBody>
                  <a:tcPr/>
                </a:tc>
                <a:tc>
                  <a:txBody>
                    <a:bodyPr/>
                    <a:lstStyle/>
                    <a:p>
                      <a:r>
                        <a:rPr lang="it-IT" sz="2800" dirty="0"/>
                        <a:t>Uno; l’anidride carbonica funge da unità di base.</a:t>
                      </a:r>
                    </a:p>
                  </a:txBody>
                  <a:tcPr/>
                </a:tc>
                <a:extLst>
                  <a:ext uri="{0D108BD9-81ED-4DB2-BD59-A6C34878D82A}">
                    <a16:rowId xmlns:a16="http://schemas.microsoft.com/office/drawing/2014/main" val="159956268"/>
                  </a:ext>
                </a:extLst>
              </a:tr>
            </a:tbl>
          </a:graphicData>
        </a:graphic>
      </p:graphicFrame>
    </p:spTree>
    <p:extLst>
      <p:ext uri="{BB962C8B-B14F-4D97-AF65-F5344CB8AC3E}">
        <p14:creationId xmlns:p14="http://schemas.microsoft.com/office/powerpoint/2010/main" val="3991924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1330E14-AB94-BF47-8ED0-2566A4A8D4BF}"/>
              </a:ext>
            </a:extLst>
          </p:cNvPr>
          <p:cNvGraphicFramePr>
            <a:graphicFrameLocks noGrp="1"/>
          </p:cNvGraphicFramePr>
          <p:nvPr>
            <p:ph idx="4294967295"/>
            <p:extLst>
              <p:ext uri="{D42A27DB-BD31-4B8C-83A1-F6EECF244321}">
                <p14:modId xmlns:p14="http://schemas.microsoft.com/office/powerpoint/2010/main" val="3138299480"/>
              </p:ext>
            </p:extLst>
          </p:nvPr>
        </p:nvGraphicFramePr>
        <p:xfrm>
          <a:off x="0" y="0"/>
          <a:ext cx="12192000" cy="7521087"/>
        </p:xfrm>
        <a:graphic>
          <a:graphicData uri="http://schemas.openxmlformats.org/drawingml/2006/table">
            <a:tbl>
              <a:tblPr firstRow="1" bandRow="1">
                <a:tableStyleId>{21E4AEA4-8DFA-4A89-87EB-49C32662AFE0}</a:tableStyleId>
              </a:tblPr>
              <a:tblGrid>
                <a:gridCol w="2835637">
                  <a:extLst>
                    <a:ext uri="{9D8B030D-6E8A-4147-A177-3AD203B41FA5}">
                      <a16:colId xmlns:a16="http://schemas.microsoft.com/office/drawing/2014/main" val="2198827622"/>
                    </a:ext>
                  </a:extLst>
                </a:gridCol>
                <a:gridCol w="9356363">
                  <a:extLst>
                    <a:ext uri="{9D8B030D-6E8A-4147-A177-3AD203B41FA5}">
                      <a16:colId xmlns:a16="http://schemas.microsoft.com/office/drawing/2014/main" val="523559586"/>
                    </a:ext>
                  </a:extLst>
                </a:gridCol>
              </a:tblGrid>
              <a:tr h="420744">
                <a:tc>
                  <a:txBody>
                    <a:bodyPr/>
                    <a:lstStyle/>
                    <a:p>
                      <a:pPr algn="ctr"/>
                      <a:r>
                        <a:rPr lang="it-IT" sz="2800" dirty="0"/>
                        <a:t>Tabella 1/2</a:t>
                      </a:r>
                    </a:p>
                  </a:txBody>
                  <a:tcPr/>
                </a:tc>
                <a:tc>
                  <a:txBody>
                    <a:bodyPr/>
                    <a:lstStyle/>
                    <a:p>
                      <a:pPr algn="ctr"/>
                      <a:r>
                        <a:rPr lang="it-IT" sz="2800" dirty="0"/>
                        <a:t>Metano (17%)</a:t>
                      </a:r>
                    </a:p>
                  </a:txBody>
                  <a:tcPr/>
                </a:tc>
                <a:extLst>
                  <a:ext uri="{0D108BD9-81ED-4DB2-BD59-A6C34878D82A}">
                    <a16:rowId xmlns:a16="http://schemas.microsoft.com/office/drawing/2014/main" val="3297953409"/>
                  </a:ext>
                </a:extLst>
              </a:tr>
              <a:tr h="3220720">
                <a:tc>
                  <a:txBody>
                    <a:bodyPr/>
                    <a:lstStyle/>
                    <a:p>
                      <a:pPr marL="0" indent="0">
                        <a:buFont typeface="Arial" panose="020B0604020202020204" pitchFamily="34" charset="0"/>
                        <a:buNone/>
                      </a:pPr>
                      <a:r>
                        <a:rPr lang="it-IT" sz="2800" dirty="0"/>
                        <a:t>1) Origine</a:t>
                      </a:r>
                    </a:p>
                  </a:txBody>
                  <a:tcPr/>
                </a:tc>
                <a:tc>
                  <a:txBody>
                    <a:bodyPr/>
                    <a:lstStyle/>
                    <a:p>
                      <a:pPr marL="285750" indent="-285750">
                        <a:buFont typeface="Arial" panose="020B0604020202020204" pitchFamily="34" charset="0"/>
                        <a:buChar char="•"/>
                      </a:pPr>
                      <a:r>
                        <a:rPr lang="it-IT" sz="2800" dirty="0"/>
                        <a:t>Allevamenti di bestiame: certi animali (e.g. mucche e pecore) producono metano tramite la digestione del cibo.  Anche il letame rilascia metano marcendo.</a:t>
                      </a:r>
                    </a:p>
                    <a:p>
                      <a:pPr marL="285750" indent="-285750">
                        <a:buFont typeface="Arial" panose="020B0604020202020204" pitchFamily="34" charset="0"/>
                        <a:buChar char="•"/>
                      </a:pPr>
                      <a:r>
                        <a:rPr lang="it-IT" sz="2800" dirty="0"/>
                        <a:t>Discariche: quando la spazzatura si decompone nel tempo, rilascia metano.</a:t>
                      </a:r>
                    </a:p>
                    <a:p>
                      <a:pPr marL="285750" indent="-285750">
                        <a:buFont typeface="Arial" panose="020B0604020202020204" pitchFamily="34" charset="0"/>
                        <a:buChar char="•"/>
                      </a:pPr>
                      <a:r>
                        <a:rPr lang="it-IT" sz="2800" dirty="0"/>
                        <a:t>Produzione e trasporto di gas naturale: il gas naturale è fatto principalmente di metano, il quale viene disperso se ci sono perdite durante questi processi.</a:t>
                      </a:r>
                    </a:p>
                    <a:p>
                      <a:pPr marL="285750" indent="-285750">
                        <a:buFont typeface="Arial" panose="020B0604020202020204" pitchFamily="34" charset="0"/>
                        <a:buChar char="•"/>
                      </a:pPr>
                      <a:r>
                        <a:rPr lang="it-IT" sz="2800" dirty="0"/>
                        <a:t>Estrazione del carbone: il metano può trovarsi sottoterra col carbone e viene rilasciato durante l’estrazione.</a:t>
                      </a:r>
                    </a:p>
                  </a:txBody>
                  <a:tcPr/>
                </a:tc>
                <a:extLst>
                  <a:ext uri="{0D108BD9-81ED-4DB2-BD59-A6C34878D82A}">
                    <a16:rowId xmlns:a16="http://schemas.microsoft.com/office/drawing/2014/main" val="3437953541"/>
                  </a:ext>
                </a:extLst>
              </a:tr>
              <a:tr h="1016000">
                <a:tc>
                  <a:txBody>
                    <a:bodyPr/>
                    <a:lstStyle/>
                    <a:p>
                      <a:r>
                        <a:rPr lang="it-IT" sz="2800" dirty="0"/>
                        <a:t>2) Per quanto tempo rimane nell’atmosfera</a:t>
                      </a:r>
                    </a:p>
                  </a:txBody>
                  <a:tcPr/>
                </a:tc>
                <a:tc>
                  <a:txBody>
                    <a:bodyPr/>
                    <a:lstStyle/>
                    <a:p>
                      <a:r>
                        <a:rPr lang="it-IT" sz="2800" dirty="0"/>
                        <a:t>Circa 12 anni.</a:t>
                      </a:r>
                    </a:p>
                  </a:txBody>
                  <a:tcPr/>
                </a:tc>
                <a:extLst>
                  <a:ext uri="{0D108BD9-81ED-4DB2-BD59-A6C34878D82A}">
                    <a16:rowId xmlns:a16="http://schemas.microsoft.com/office/drawing/2014/main" val="794110941"/>
                  </a:ext>
                </a:extLst>
              </a:tr>
              <a:tr h="1272687">
                <a:tc>
                  <a:txBody>
                    <a:bodyPr/>
                    <a:lstStyle/>
                    <a:p>
                      <a:r>
                        <a:rPr lang="it-IT" sz="2800" dirty="0"/>
                        <a:t>3) Quanto calore trattiene</a:t>
                      </a:r>
                    </a:p>
                  </a:txBody>
                  <a:tcPr/>
                </a:tc>
                <a:tc>
                  <a:txBody>
                    <a:bodyPr/>
                    <a:lstStyle/>
                    <a:p>
                      <a:r>
                        <a:rPr lang="it-IT" sz="2800" dirty="0"/>
                        <a:t>Circa 20 volte quanto l’anidride carbonica.</a:t>
                      </a:r>
                    </a:p>
                  </a:txBody>
                  <a:tcPr/>
                </a:tc>
                <a:extLst>
                  <a:ext uri="{0D108BD9-81ED-4DB2-BD59-A6C34878D82A}">
                    <a16:rowId xmlns:a16="http://schemas.microsoft.com/office/drawing/2014/main" val="159956268"/>
                  </a:ext>
                </a:extLst>
              </a:tr>
            </a:tbl>
          </a:graphicData>
        </a:graphic>
      </p:graphicFrame>
    </p:spTree>
    <p:extLst>
      <p:ext uri="{BB962C8B-B14F-4D97-AF65-F5344CB8AC3E}">
        <p14:creationId xmlns:p14="http://schemas.microsoft.com/office/powerpoint/2010/main" val="2372362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1330E14-AB94-BF47-8ED0-2566A4A8D4BF}"/>
              </a:ext>
            </a:extLst>
          </p:cNvPr>
          <p:cNvGraphicFramePr>
            <a:graphicFrameLocks noGrp="1"/>
          </p:cNvGraphicFramePr>
          <p:nvPr>
            <p:ph idx="4294967295"/>
            <p:extLst>
              <p:ext uri="{D42A27DB-BD31-4B8C-83A1-F6EECF244321}">
                <p14:modId xmlns:p14="http://schemas.microsoft.com/office/powerpoint/2010/main" val="1196551658"/>
              </p:ext>
            </p:extLst>
          </p:nvPr>
        </p:nvGraphicFramePr>
        <p:xfrm>
          <a:off x="0" y="0"/>
          <a:ext cx="12192000" cy="6858001"/>
        </p:xfrm>
        <a:graphic>
          <a:graphicData uri="http://schemas.openxmlformats.org/drawingml/2006/table">
            <a:tbl>
              <a:tblPr firstRow="1" bandRow="1">
                <a:tableStyleId>{21E4AEA4-8DFA-4A89-87EB-49C32662AFE0}</a:tableStyleId>
              </a:tblPr>
              <a:tblGrid>
                <a:gridCol w="4223373">
                  <a:extLst>
                    <a:ext uri="{9D8B030D-6E8A-4147-A177-3AD203B41FA5}">
                      <a16:colId xmlns:a16="http://schemas.microsoft.com/office/drawing/2014/main" val="2198827622"/>
                    </a:ext>
                  </a:extLst>
                </a:gridCol>
                <a:gridCol w="7968627">
                  <a:extLst>
                    <a:ext uri="{9D8B030D-6E8A-4147-A177-3AD203B41FA5}">
                      <a16:colId xmlns:a16="http://schemas.microsoft.com/office/drawing/2014/main" val="3425795820"/>
                    </a:ext>
                  </a:extLst>
                </a:gridCol>
              </a:tblGrid>
              <a:tr h="994510">
                <a:tc>
                  <a:txBody>
                    <a:bodyPr/>
                    <a:lstStyle/>
                    <a:p>
                      <a:pPr algn="ctr"/>
                      <a:r>
                        <a:rPr lang="it-IT" sz="2800" dirty="0"/>
                        <a:t>Tabella 1/2</a:t>
                      </a:r>
                    </a:p>
                  </a:txBody>
                  <a:tcPr/>
                </a:tc>
                <a:tc>
                  <a:txBody>
                    <a:bodyPr/>
                    <a:lstStyle/>
                    <a:p>
                      <a:pPr algn="ctr"/>
                      <a:r>
                        <a:rPr lang="it-IT" sz="2800" dirty="0"/>
                        <a:t>Monossido di Diazoto (6%)</a:t>
                      </a:r>
                    </a:p>
                    <a:p>
                      <a:pPr algn="ctr"/>
                      <a:r>
                        <a:rPr lang="it-IT" sz="2800" dirty="0"/>
                        <a:t>(anche chiamato ossido nitroso)</a:t>
                      </a:r>
                    </a:p>
                  </a:txBody>
                  <a:tcPr/>
                </a:tc>
                <a:extLst>
                  <a:ext uri="{0D108BD9-81ED-4DB2-BD59-A6C34878D82A}">
                    <a16:rowId xmlns:a16="http://schemas.microsoft.com/office/drawing/2014/main" val="3297953409"/>
                  </a:ext>
                </a:extLst>
              </a:tr>
              <a:tr h="3256219">
                <a:tc>
                  <a:txBody>
                    <a:bodyPr/>
                    <a:lstStyle/>
                    <a:p>
                      <a:pPr marL="0" indent="0">
                        <a:buFont typeface="Arial" panose="020B0604020202020204" pitchFamily="34" charset="0"/>
                        <a:buNone/>
                      </a:pPr>
                      <a:r>
                        <a:rPr lang="it-IT" sz="2800" dirty="0"/>
                        <a:t>1) Origine</a:t>
                      </a:r>
                    </a:p>
                  </a:txBody>
                  <a:tcPr/>
                </a:tc>
                <a:tc>
                  <a:txBody>
                    <a:bodyPr/>
                    <a:lstStyle/>
                    <a:p>
                      <a:pPr marL="285750" indent="-285750">
                        <a:buFont typeface="Arial" panose="020B0604020202020204" pitchFamily="34" charset="0"/>
                        <a:buChar char="•"/>
                      </a:pPr>
                      <a:r>
                        <a:rPr lang="it-IT" sz="2800" dirty="0"/>
                        <a:t>Pratiche di coltivazione aggiungono nitrogeno al suolo, come un uso eccessivo di fertilizzante. Certi batteri trasformano questo nitrogeno in monossido di diazoto.</a:t>
                      </a:r>
                    </a:p>
                    <a:p>
                      <a:pPr marL="285750" indent="-285750">
                        <a:buFont typeface="Arial" panose="020B0604020202020204" pitchFamily="34" charset="0"/>
                        <a:buChar char="•"/>
                      </a:pPr>
                      <a:r>
                        <a:rPr lang="it-IT" sz="2800" dirty="0"/>
                        <a:t>Bruciare combustibili fossili.</a:t>
                      </a:r>
                    </a:p>
                    <a:p>
                      <a:pPr marL="285750" indent="-285750">
                        <a:buFont typeface="Arial" panose="020B0604020202020204" pitchFamily="34" charset="0"/>
                        <a:buChar char="•"/>
                      </a:pPr>
                      <a:r>
                        <a:rPr lang="it-IT" sz="2800" dirty="0"/>
                        <a:t>Certi processi industriali e manifatturieri.</a:t>
                      </a:r>
                    </a:p>
                    <a:p>
                      <a:pPr marL="285750" indent="-285750">
                        <a:buFont typeface="Arial" panose="020B0604020202020204" pitchFamily="34" charset="0"/>
                        <a:buChar char="•"/>
                      </a:pPr>
                      <a:endParaRPr lang="it-IT" sz="2800" dirty="0"/>
                    </a:p>
                  </a:txBody>
                  <a:tcPr/>
                </a:tc>
                <a:extLst>
                  <a:ext uri="{0D108BD9-81ED-4DB2-BD59-A6C34878D82A}">
                    <a16:rowId xmlns:a16="http://schemas.microsoft.com/office/drawing/2014/main" val="3437953541"/>
                  </a:ext>
                </a:extLst>
              </a:tr>
              <a:tr h="1303636">
                <a:tc>
                  <a:txBody>
                    <a:bodyPr/>
                    <a:lstStyle/>
                    <a:p>
                      <a:r>
                        <a:rPr lang="it-IT" sz="2800" dirty="0"/>
                        <a:t>2) Per quanto tempo rimane nell’atmosfera</a:t>
                      </a:r>
                    </a:p>
                  </a:txBody>
                  <a:tcPr/>
                </a:tc>
                <a:tc>
                  <a:txBody>
                    <a:bodyPr/>
                    <a:lstStyle/>
                    <a:p>
                      <a:r>
                        <a:rPr lang="it-IT" sz="2800" dirty="0"/>
                        <a:t>Circa 114 anni.</a:t>
                      </a:r>
                    </a:p>
                  </a:txBody>
                  <a:tcPr/>
                </a:tc>
                <a:extLst>
                  <a:ext uri="{0D108BD9-81ED-4DB2-BD59-A6C34878D82A}">
                    <a16:rowId xmlns:a16="http://schemas.microsoft.com/office/drawing/2014/main" val="794110941"/>
                  </a:ext>
                </a:extLst>
              </a:tr>
              <a:tr h="1303636">
                <a:tc>
                  <a:txBody>
                    <a:bodyPr/>
                    <a:lstStyle/>
                    <a:p>
                      <a:r>
                        <a:rPr lang="it-IT" sz="2800" dirty="0"/>
                        <a:t>3) Quanto calore trattiene</a:t>
                      </a:r>
                    </a:p>
                  </a:txBody>
                  <a:tcPr/>
                </a:tc>
                <a:tc>
                  <a:txBody>
                    <a:bodyPr/>
                    <a:lstStyle/>
                    <a:p>
                      <a:r>
                        <a:rPr lang="it-IT" sz="2800" dirty="0"/>
                        <a:t>Circa 298 volte quanto l’anidride carbonica.</a:t>
                      </a:r>
                    </a:p>
                  </a:txBody>
                  <a:tcPr/>
                </a:tc>
                <a:extLst>
                  <a:ext uri="{0D108BD9-81ED-4DB2-BD59-A6C34878D82A}">
                    <a16:rowId xmlns:a16="http://schemas.microsoft.com/office/drawing/2014/main" val="159956268"/>
                  </a:ext>
                </a:extLst>
              </a:tr>
            </a:tbl>
          </a:graphicData>
        </a:graphic>
      </p:graphicFrame>
    </p:spTree>
    <p:extLst>
      <p:ext uri="{BB962C8B-B14F-4D97-AF65-F5344CB8AC3E}">
        <p14:creationId xmlns:p14="http://schemas.microsoft.com/office/powerpoint/2010/main" val="3156342057"/>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Personalizzato 2">
      <a:majorFont>
        <a:latin typeface="Futura"/>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5465</TotalTime>
  <Words>8369</Words>
  <Application>Microsoft Office PowerPoint</Application>
  <PresentationFormat>Widescreen</PresentationFormat>
  <Paragraphs>430</Paragraphs>
  <Slides>16</Slides>
  <Notes>16</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16</vt:i4>
      </vt:variant>
    </vt:vector>
  </HeadingPairs>
  <TitlesOfParts>
    <vt:vector size="24" baseType="lpstr">
      <vt:lpstr>Arial</vt:lpstr>
      <vt:lpstr>Calibri</vt:lpstr>
      <vt:lpstr>Comic Sans MS</vt:lpstr>
      <vt:lpstr>Eurostile</vt:lpstr>
      <vt:lpstr>Futura</vt:lpstr>
      <vt:lpstr>Gill Sans MT</vt:lpstr>
      <vt:lpstr>Wingdings</vt:lpstr>
      <vt:lpstr>Office Theme</vt:lpstr>
      <vt:lpstr>Presentazione standard di PowerPoint</vt:lpstr>
      <vt:lpstr>Modulo I – Parte 4: Argomenti</vt:lpstr>
      <vt:lpstr>Come fa l’Anidride Carbonica ad Influenzare la Temperatura Terrestre?</vt:lpstr>
      <vt:lpstr>L’Effetto Serra</vt:lpstr>
      <vt:lpstr>I Gas Serra e i Cambiamenti Climatici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Totale di Emissioni Causate dall’Azione Umana  per Gruppo di Gas Serra</vt:lpstr>
      <vt:lpstr>Presentazione standard di PowerPoint</vt:lpstr>
      <vt:lpstr>Produzione di Gas Serra per Settore Economico </vt:lpstr>
      <vt:lpstr>Produzione di Gas Serra, Crescita della Popolazione e Crescita Economica</vt:lpstr>
      <vt:lpstr>Bibliografia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Marcella Veronesi</dc:creator>
  <cp:lastModifiedBy>argoli</cp:lastModifiedBy>
  <cp:revision>197</cp:revision>
  <dcterms:created xsi:type="dcterms:W3CDTF">2020-08-19T13:23:01Z</dcterms:created>
  <dcterms:modified xsi:type="dcterms:W3CDTF">2021-10-29T05:52:11Z</dcterms:modified>
</cp:coreProperties>
</file>