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23"/>
  </p:notesMasterIdLst>
  <p:handoutMasterIdLst>
    <p:handoutMasterId r:id="rId24"/>
  </p:handoutMasterIdLst>
  <p:sldIdLst>
    <p:sldId id="364" r:id="rId2"/>
    <p:sldId id="339" r:id="rId3"/>
    <p:sldId id="351" r:id="rId4"/>
    <p:sldId id="261" r:id="rId5"/>
    <p:sldId id="306" r:id="rId6"/>
    <p:sldId id="305" r:id="rId7"/>
    <p:sldId id="343" r:id="rId8"/>
    <p:sldId id="264" r:id="rId9"/>
    <p:sldId id="330" r:id="rId10"/>
    <p:sldId id="326" r:id="rId11"/>
    <p:sldId id="266" r:id="rId12"/>
    <p:sldId id="267" r:id="rId13"/>
    <p:sldId id="276" r:id="rId14"/>
    <p:sldId id="270" r:id="rId15"/>
    <p:sldId id="269" r:id="rId16"/>
    <p:sldId id="271" r:id="rId17"/>
    <p:sldId id="273" r:id="rId18"/>
    <p:sldId id="274" r:id="rId19"/>
    <p:sldId id="275" r:id="rId20"/>
    <p:sldId id="279" r:id="rId21"/>
    <p:sldId id="307" r:id="rId22"/>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rlani, Lorenzo" initials="FL" lastIdx="1" clrIdx="0">
    <p:extLst>
      <p:ext uri="{19B8F6BF-5375-455C-9EA6-DF929625EA0E}">
        <p15:presenceInfo xmlns:p15="http://schemas.microsoft.com/office/powerpoint/2012/main" userId="S::lorenzo.furlani@student.unisg.ch::2fc00eda-65ed-49b2-9fb1-de1aa75454e3" providerId="AD"/>
      </p:ext>
    </p:extLst>
  </p:cmAuthor>
  <p:cmAuthor id="2" name="Pam" initials="P" lastIdx="56" clrIdx="1">
    <p:extLst>
      <p:ext uri="{19B8F6BF-5375-455C-9EA6-DF929625EA0E}">
        <p15:presenceInfo xmlns:p15="http://schemas.microsoft.com/office/powerpoint/2012/main" userId="P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D9"/>
    <a:srgbClr val="FAEC31"/>
    <a:srgbClr val="FFFFFF"/>
    <a:srgbClr val="FFFAEF"/>
    <a:srgbClr val="FEF2DA"/>
    <a:srgbClr val="EC4036"/>
    <a:srgbClr val="24D9E2"/>
    <a:srgbClr val="0070C0"/>
    <a:srgbClr val="92B5E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61765" autoAdjust="0"/>
  </p:normalViewPr>
  <p:slideViewPr>
    <p:cSldViewPr snapToGrid="0" snapToObjects="1">
      <p:cViewPr varScale="1">
        <p:scale>
          <a:sx n="53" d="100"/>
          <a:sy n="53" d="100"/>
        </p:scale>
        <p:origin x="2040" y="58"/>
      </p:cViewPr>
      <p:guideLst/>
    </p:cSldViewPr>
  </p:slideViewPr>
  <p:outlineViewPr>
    <p:cViewPr>
      <p:scale>
        <a:sx n="20" d="100"/>
        <a:sy n="20" d="100"/>
      </p:scale>
      <p:origin x="0" y="-6096"/>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054F46-6CF4-C24C-82F1-036195F325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a:extLst>
              <a:ext uri="{FF2B5EF4-FFF2-40B4-BE49-F238E27FC236}">
                <a16:creationId xmlns:a16="http://schemas.microsoft.com/office/drawing/2014/main" id="{81B05B41-DF1A-034C-BAD4-5705DFDA6D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5679AE-C9D1-BF46-8D93-539ADB4319C8}" type="datetimeFigureOut">
              <a:rPr lang="en-CH" smtClean="0"/>
              <a:t>10/29/2021</a:t>
            </a:fld>
            <a:endParaRPr lang="en-CH"/>
          </a:p>
        </p:txBody>
      </p:sp>
      <p:sp>
        <p:nvSpPr>
          <p:cNvPr id="4" name="Footer Placeholder 3">
            <a:extLst>
              <a:ext uri="{FF2B5EF4-FFF2-40B4-BE49-F238E27FC236}">
                <a16:creationId xmlns:a16="http://schemas.microsoft.com/office/drawing/2014/main" id="{2EF75A52-4582-AA42-AE4E-0820B2457A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5" name="Slide Number Placeholder 4">
            <a:extLst>
              <a:ext uri="{FF2B5EF4-FFF2-40B4-BE49-F238E27FC236}">
                <a16:creationId xmlns:a16="http://schemas.microsoft.com/office/drawing/2014/main" id="{48B588BC-E07E-BD4A-9CE8-23ACB4267E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41049D-2A94-B34A-B696-3C24E1CFCCC5}" type="slidenum">
              <a:rPr lang="en-CH" smtClean="0"/>
              <a:t>‹N›</a:t>
            </a:fld>
            <a:endParaRPr lang="en-CH"/>
          </a:p>
        </p:txBody>
      </p:sp>
    </p:spTree>
    <p:extLst>
      <p:ext uri="{BB962C8B-B14F-4D97-AF65-F5344CB8AC3E}">
        <p14:creationId xmlns:p14="http://schemas.microsoft.com/office/powerpoint/2010/main" val="3288542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3DFA1-B423-214F-87EC-4F0CDFCB2169}" type="datetimeFigureOut">
              <a:rPr lang="en-CH" smtClean="0"/>
              <a:t>10/29/2021</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46567-3369-0C4A-A16B-491FA808C044}" type="slidenum">
              <a:rPr lang="en-CH" smtClean="0"/>
              <a:t>‹N›</a:t>
            </a:fld>
            <a:endParaRPr lang="en-CH"/>
          </a:p>
        </p:txBody>
      </p:sp>
    </p:spTree>
    <p:extLst>
      <p:ext uri="{BB962C8B-B14F-4D97-AF65-F5344CB8AC3E}">
        <p14:creationId xmlns:p14="http://schemas.microsoft.com/office/powerpoint/2010/main" val="427251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Questa </a:t>
            </a:r>
            <a:r>
              <a:rPr lang="en-US" dirty="0" err="1"/>
              <a:t>è</a:t>
            </a:r>
            <a:r>
              <a:rPr lang="en-US" dirty="0"/>
              <a:t> la terza </a:t>
            </a:r>
            <a:r>
              <a:rPr lang="en-US" dirty="0" err="1"/>
              <a:t>parte</a:t>
            </a:r>
            <a:r>
              <a:rPr lang="en-US" dirty="0"/>
              <a:t> del primo modulo </a:t>
            </a:r>
            <a:r>
              <a:rPr lang="en-US" dirty="0" err="1"/>
              <a:t>sulla</a:t>
            </a:r>
            <a:r>
              <a:rPr lang="en-US" dirty="0"/>
              <a:t> </a:t>
            </a:r>
            <a:r>
              <a:rPr lang="en-US" dirty="0" err="1"/>
              <a:t>scienza</a:t>
            </a:r>
            <a:r>
              <a:rPr lang="en-US" dirty="0"/>
              <a:t> </a:t>
            </a:r>
            <a:r>
              <a:rPr lang="en-US" dirty="0" err="1"/>
              <a:t>dei</a:t>
            </a:r>
            <a:r>
              <a:rPr lang="en-US" dirty="0"/>
              <a:t> </a:t>
            </a:r>
            <a:r>
              <a:rPr lang="en-US" dirty="0" err="1"/>
              <a:t>cambiamenti</a:t>
            </a:r>
            <a:r>
              <a:rPr lang="en-US" dirty="0"/>
              <a:t> </a:t>
            </a:r>
            <a:r>
              <a:rPr lang="en-US" dirty="0" err="1"/>
              <a:t>climatici</a:t>
            </a:r>
            <a:r>
              <a:rPr lang="en-US" dirty="0"/>
              <a:t>.</a:t>
            </a:r>
          </a:p>
        </p:txBody>
      </p:sp>
      <p:sp>
        <p:nvSpPr>
          <p:cNvPr id="4" name="Slide Number Placeholder 3"/>
          <p:cNvSpPr>
            <a:spLocks noGrp="1"/>
          </p:cNvSpPr>
          <p:nvPr>
            <p:ph type="sldNum" sz="quarter" idx="5"/>
          </p:nvPr>
        </p:nvSpPr>
        <p:spPr/>
        <p:txBody>
          <a:bodyPr/>
          <a:lstStyle/>
          <a:p>
            <a:fld id="{E4346567-3369-0C4A-A16B-491FA808C044}" type="slidenum">
              <a:rPr lang="en-CH" smtClean="0"/>
              <a:t>1</a:t>
            </a:fld>
            <a:endParaRPr lang="en-CH"/>
          </a:p>
        </p:txBody>
      </p:sp>
    </p:spTree>
    <p:extLst>
      <p:ext uri="{BB962C8B-B14F-4D97-AF65-F5344CB8AC3E}">
        <p14:creationId xmlns:p14="http://schemas.microsoft.com/office/powerpoint/2010/main" val="2673676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Ora analizzeremo i livelli di anidride carbonica nell’atmosfera da 800’000 anni fa ad oggi. Per centinaia di migliaia di anni la concentrazione di anidride carbonica nell’aria non ha superato le 300 parti per milione, rappresentata nel grafico dalla linea orizzontale tratteggiata. L’asse orizzontale del grafico rappresenta il numero di anni antecedenti ad oggi, l'asse verticale rappresenta il livello di anidride carbonica in parti per milione. È interessante notare come per ben 800'000 anni non si sia mai andati al di sopra della linea tratteggiata ossia non si è superato il limite delle 300 parti per milione (ppm) di anidride carbonica nell’atmosfera. </a:t>
            </a: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Durante le ere glaciali i livelli di anidride carbonica furono di circa 200 parti per milione, mentre durante i periodi più caldi, chiamati interglaciali, salirono sino a raggiungere le 280 parti per milione (come si può osservare nel grafico). Nel 2013, i livelli di anidride carbonica</a:t>
            </a:r>
            <a:r>
              <a:rPr lang="it-IT" sz="1200" kern="1200" baseline="-250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sorpassarono il limite delle 400 parti per milione per la prima volta dall’inizio della storia registrata.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Come vedremo in seguito, questa ascesa esponenziale di anidride carbonica mostra una relazione costante con la quantità di combustibili fossili bruciata. Questo è dovuto al fatto che circa il 60% delle emissioni di combustibili fossili rimangono nell’aria.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Fonte:</a:t>
            </a:r>
          </a:p>
          <a:p>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Graphic</a:t>
            </a:r>
            <a:r>
              <a:rPr lang="it-IT" sz="1200" i="1" kern="1200" dirty="0">
                <a:solidFill>
                  <a:schemeClr val="tx1"/>
                </a:solidFill>
                <a:effectLst/>
                <a:latin typeface="+mn-lt"/>
                <a:ea typeface="+mn-ea"/>
                <a:cs typeface="+mn-cs"/>
              </a:rPr>
              <a:t>: The </a:t>
            </a:r>
            <a:r>
              <a:rPr lang="it-IT" sz="1200" i="1" kern="1200" dirty="0" err="1">
                <a:solidFill>
                  <a:schemeClr val="tx1"/>
                </a:solidFill>
                <a:effectLst/>
                <a:latin typeface="+mn-lt"/>
                <a:ea typeface="+mn-ea"/>
                <a:cs typeface="+mn-cs"/>
              </a:rPr>
              <a:t>relentless</a:t>
            </a:r>
            <a:r>
              <a:rPr lang="it-IT" sz="1200" i="1" kern="1200" dirty="0">
                <a:solidFill>
                  <a:schemeClr val="tx1"/>
                </a:solidFill>
                <a:effectLst/>
                <a:latin typeface="+mn-lt"/>
                <a:ea typeface="+mn-ea"/>
                <a:cs typeface="+mn-cs"/>
              </a:rPr>
              <a:t> rise of carbon </a:t>
            </a:r>
            <a:r>
              <a:rPr lang="it-IT" sz="1200" i="1" kern="1200" dirty="0" err="1">
                <a:solidFill>
                  <a:schemeClr val="tx1"/>
                </a:solidFill>
                <a:effectLst/>
                <a:latin typeface="+mn-lt"/>
                <a:ea typeface="+mn-ea"/>
                <a:cs typeface="+mn-cs"/>
              </a:rPr>
              <a:t>dioxide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NASA: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https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climate.nasa.gov</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evidence</a:t>
            </a:r>
            <a:r>
              <a:rPr lang="it-IT" sz="1200" kern="1200" dirty="0">
                <a:solidFill>
                  <a:schemeClr val="tx1"/>
                </a:solidFill>
                <a:effectLst/>
                <a:latin typeface="+mn-lt"/>
                <a:ea typeface="+mn-ea"/>
                <a:cs typeface="+mn-cs"/>
              </a:rPr>
              <a:t>/#footnote_4</a:t>
            </a:r>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10</a:t>
            </a:fld>
            <a:endParaRPr lang="en-CH"/>
          </a:p>
        </p:txBody>
      </p:sp>
    </p:spTree>
    <p:extLst>
      <p:ext uri="{BB962C8B-B14F-4D97-AF65-F5344CB8AC3E}">
        <p14:creationId xmlns:p14="http://schemas.microsoft.com/office/powerpoint/2010/main" val="146902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Sino ad ora abbiamo visto che la temperatura e l’anidride carbonica sono in aumento. Ma cosa causa questo aumento? Quali sono le cause dei cambiamenti climatici?</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Le risposte possibili sono molte, ma iniziamo con l’esaminare le cause naturali. </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Le principali possibili cause naturali sono il Sole, l’orbita della Terra e i vulcani.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Ruled</a:t>
                </a:r>
                <a:r>
                  <a:rPr lang="it-IT" sz="1200" i="1" kern="1200" dirty="0">
                    <a:solidFill>
                      <a:schemeClr val="tx1"/>
                    </a:solidFill>
                    <a:effectLst/>
                    <a:latin typeface="+mn-lt"/>
                    <a:ea typeface="+mn-ea"/>
                    <a:cs typeface="+mn-cs"/>
                  </a:rPr>
                  <a:t> Out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https://archive.epa.gov/climatechange/kids/scientists/ruled-out.html</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Molte sono le possibili cause per le quali i livelli di </a:t>
                </a:r>
                <a:r>
                  <a:rPr lang="en-CH" sz="1200" i="0" kern="1200">
                    <a:solidFill>
                      <a:schemeClr val="tx1"/>
                    </a:solidFill>
                    <a:effectLst/>
                    <a:latin typeface="+mn-lt"/>
                    <a:ea typeface="+mn-ea"/>
                    <a:cs typeface="+mn-cs"/>
                  </a:rPr>
                  <a:t>〖</a:t>
                </a:r>
                <a:r>
                  <a:rPr lang="it-IT" sz="1200" i="0" kern="1200">
                    <a:solidFill>
                      <a:schemeClr val="tx1"/>
                    </a:solidFill>
                    <a:effectLst/>
                    <a:latin typeface="+mn-lt"/>
                    <a:ea typeface="+mn-ea"/>
                    <a:cs typeface="+mn-cs"/>
                  </a:rPr>
                  <a:t>𝐶𝑂</a:t>
                </a:r>
                <a:r>
                  <a:rPr lang="en-CH" sz="1200" i="0" kern="1200">
                    <a:solidFill>
                      <a:schemeClr val="tx1"/>
                    </a:solidFill>
                    <a:effectLst/>
                    <a:latin typeface="+mn-lt"/>
                    <a:ea typeface="+mn-ea"/>
                    <a:cs typeface="+mn-cs"/>
                  </a:rPr>
                  <a:t>〗_</a:t>
                </a:r>
                <a:r>
                  <a:rPr lang="it-IT" sz="1200" i="0" kern="1200">
                    <a:solidFill>
                      <a:schemeClr val="tx1"/>
                    </a:solidFill>
                    <a:effectLst/>
                    <a:latin typeface="+mn-lt"/>
                    <a:ea typeface="+mn-ea"/>
                    <a:cs typeface="+mn-cs"/>
                  </a:rPr>
                  <a:t>2</a:t>
                </a:r>
                <a:r>
                  <a:rPr lang="it-IT" sz="1200" kern="1200" dirty="0">
                    <a:solidFill>
                      <a:schemeClr val="tx1"/>
                    </a:solidFill>
                    <a:effectLst/>
                    <a:latin typeface="+mn-lt"/>
                    <a:ea typeface="+mn-ea"/>
                    <a:cs typeface="+mn-cs"/>
                  </a:rPr>
                  <a:t> sono in aumento. Considereremo adesso le cause naturali.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Possibili cause naturali di aumento di </a:t>
                </a:r>
                <a:r>
                  <a:rPr lang="en-CH" sz="1200" i="0" kern="1200">
                    <a:solidFill>
                      <a:schemeClr val="tx1"/>
                    </a:solidFill>
                    <a:effectLst/>
                    <a:latin typeface="+mn-lt"/>
                    <a:ea typeface="+mn-ea"/>
                    <a:cs typeface="+mn-cs"/>
                  </a:rPr>
                  <a:t>〖</a:t>
                </a:r>
                <a:r>
                  <a:rPr lang="it-IT" sz="1200" i="0" kern="1200">
                    <a:solidFill>
                      <a:schemeClr val="tx1"/>
                    </a:solidFill>
                    <a:effectLst/>
                    <a:latin typeface="+mn-lt"/>
                    <a:ea typeface="+mn-ea"/>
                    <a:cs typeface="+mn-cs"/>
                  </a:rPr>
                  <a:t>𝐶𝑂</a:t>
                </a:r>
                <a:r>
                  <a:rPr lang="en-CH" sz="1200" i="0" kern="1200">
                    <a:solidFill>
                      <a:schemeClr val="tx1"/>
                    </a:solidFill>
                    <a:effectLst/>
                    <a:latin typeface="+mn-lt"/>
                    <a:ea typeface="+mn-ea"/>
                    <a:cs typeface="+mn-cs"/>
                  </a:rPr>
                  <a:t>〗_</a:t>
                </a:r>
                <a:r>
                  <a:rPr lang="it-IT" sz="1200" i="0" kern="1200">
                    <a:solidFill>
                      <a:schemeClr val="tx1"/>
                    </a:solidFill>
                    <a:effectLst/>
                    <a:latin typeface="+mn-lt"/>
                    <a:ea typeface="+mn-ea"/>
                    <a:cs typeface="+mn-cs"/>
                  </a:rPr>
                  <a:t>2</a:t>
                </a:r>
                <a:r>
                  <a:rPr lang="it-IT" sz="1200" kern="1200" dirty="0">
                    <a:solidFill>
                      <a:schemeClr val="tx1"/>
                    </a:solidFill>
                    <a:effectLst/>
                    <a:latin typeface="+mn-lt"/>
                    <a:ea typeface="+mn-ea"/>
                    <a:cs typeface="+mn-cs"/>
                  </a:rPr>
                  <a:t>: il Sole, la rotazione della Terra e i vulcani. Puoi determinare se il Sole, la rotazione delle Terra, o i vulcani sono la causa dell’aumento dei livelli di temperatura e anidride carbonica osservati dagli scienziati?</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Introduzione alle possibili cause </a:t>
                </a:r>
                <a:r>
                  <a:rPr lang="it-IT" sz="1200" b="1" kern="1200" dirty="0">
                    <a:solidFill>
                      <a:schemeClr val="tx1"/>
                    </a:solidFill>
                    <a:effectLst/>
                    <a:latin typeface="+mn-lt"/>
                    <a:ea typeface="+mn-ea"/>
                    <a:cs typeface="+mn-cs"/>
                  </a:rPr>
                  <a:t>naturali</a:t>
                </a:r>
                <a:r>
                  <a:rPr lang="it-IT" sz="1200" kern="1200" dirty="0">
                    <a:solidFill>
                      <a:schemeClr val="tx1"/>
                    </a:solidFill>
                    <a:effectLst/>
                    <a:latin typeface="+mn-lt"/>
                    <a:ea typeface="+mn-ea"/>
                    <a:cs typeface="+mn-cs"/>
                  </a:rPr>
                  <a:t> per le quali la temperatura globale e i livelli di anidride carbonica sono in aumento. </a:t>
                </a:r>
                <a:endParaRPr lang="en-CH" sz="1200" kern="1200" dirty="0">
                  <a:solidFill>
                    <a:schemeClr val="tx1"/>
                  </a:solidFill>
                  <a:effectLst/>
                  <a:latin typeface="+mn-lt"/>
                  <a:ea typeface="+mn-ea"/>
                  <a:cs typeface="+mn-cs"/>
                </a:endParaRPr>
              </a:p>
              <a:p>
                <a:endParaRPr lang="en-CH" dirty="0"/>
              </a:p>
            </p:txBody>
          </p:sp>
        </mc:Fallback>
      </mc:AlternateContent>
      <p:sp>
        <p:nvSpPr>
          <p:cNvPr id="4" name="Slide Number Placeholder 3"/>
          <p:cNvSpPr>
            <a:spLocks noGrp="1"/>
          </p:cNvSpPr>
          <p:nvPr>
            <p:ph type="sldNum" sz="quarter" idx="5"/>
          </p:nvPr>
        </p:nvSpPr>
        <p:spPr/>
        <p:txBody>
          <a:bodyPr/>
          <a:lstStyle/>
          <a:p>
            <a:fld id="{E4346567-3369-0C4A-A16B-491FA808C044}" type="slidenum">
              <a:rPr lang="en-CH" smtClean="0"/>
              <a:t>11</a:t>
            </a:fld>
            <a:endParaRPr lang="en-CH"/>
          </a:p>
        </p:txBody>
      </p:sp>
    </p:spTree>
    <p:extLst>
      <p:ext uri="{BB962C8B-B14F-4D97-AF65-F5344CB8AC3E}">
        <p14:creationId xmlns:p14="http://schemas.microsoft.com/office/powerpoint/2010/main" val="3991466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kern="1200" dirty="0">
                <a:solidFill>
                  <a:schemeClr val="accent2"/>
                </a:solidFill>
                <a:latin typeface="+mn-lt"/>
                <a:ea typeface="+mn-ea"/>
                <a:cs typeface="+mn-cs"/>
              </a:rPr>
              <a:t>Può il Sole essere la causa dei cambiamenti climatici odierni e quindi dell’aumento di temperatura osservato?</a:t>
            </a:r>
            <a:endParaRPr lang="en-CH" sz="1200" b="1" kern="1200" dirty="0">
              <a:solidFill>
                <a:schemeClr val="accent2"/>
              </a:solidFill>
              <a:latin typeface="+mn-lt"/>
              <a:ea typeface="+mn-ea"/>
              <a:cs typeface="+mn-cs"/>
            </a:endParaRPr>
          </a:p>
          <a:p>
            <a:r>
              <a:rPr lang="it-IT" sz="1200" kern="1200" dirty="0">
                <a:solidFill>
                  <a:schemeClr val="tx1"/>
                </a:solidFill>
                <a:effectLst/>
                <a:latin typeface="+mn-lt"/>
                <a:ea typeface="+mn-ea"/>
                <a:cs typeface="+mn-cs"/>
              </a:rPr>
              <a:t>Come fa il Sole a influenzare il clima terrestre?</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 raggi provenienti dal Sole arrivano sul nostro pianeta penetrando l’atmosfera e riscaldano la superficie terrestre. Senza il Sole, la Terra sarebbe inadatta alla vita e sarebbe solo una sfera ricoperta di ghiaccio come molti altri pianeti. Gran parte del calore della Terra proviene da esso. Gli scienziati hanno osservato che dal 1970 il Sole si è leggermente raffreddato.</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È stato studiato che la variabilità di energia proveniente dal Sole (sotto forma di raggi) ha avuto un ruolo nei cambiamenti climatici passati. Per esempio, si crede che una diminuzione di attività solare accompagnata da un aumento di attività vulcanica abbia dato inizio alla Piccola Era Glaciale avvenuta approssimativamente tra il 1650 e il 1850, quando la Groenlandia si raffreddò considerabilmente e i ghiacciai alpini avanzarono.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Le ere glaciali hanno quindi avuto impatti sull’uomo anche in tempi recenti. Un esempio di questi cicli può essere il Santuario di Notre-Dame de la </a:t>
            </a:r>
            <a:r>
              <a:rPr lang="it-IT" sz="1200" kern="1200" dirty="0" err="1">
                <a:solidFill>
                  <a:schemeClr val="tx1"/>
                </a:solidFill>
                <a:effectLst/>
                <a:latin typeface="+mn-lt"/>
                <a:ea typeface="+mn-ea"/>
                <a:cs typeface="+mn-cs"/>
              </a:rPr>
              <a:t>Guérison</a:t>
            </a:r>
            <a:r>
              <a:rPr lang="it-IT" sz="1200" kern="1200" dirty="0">
                <a:solidFill>
                  <a:schemeClr val="tx1"/>
                </a:solidFill>
                <a:effectLst/>
                <a:latin typeface="+mn-lt"/>
                <a:ea typeface="+mn-ea"/>
                <a:cs typeface="+mn-cs"/>
              </a:rPr>
              <a:t> in Val d’Aosta, ai piedi del Monte Bianco. La chiesetta fu costruita nel Medioevo, quando il vicino Ghiacciaio della </a:t>
            </a:r>
            <a:r>
              <a:rPr lang="it-IT" sz="1200" kern="1200" dirty="0" err="1">
                <a:solidFill>
                  <a:schemeClr val="tx1"/>
                </a:solidFill>
                <a:effectLst/>
                <a:latin typeface="+mn-lt"/>
                <a:ea typeface="+mn-ea"/>
                <a:cs typeface="+mn-cs"/>
              </a:rPr>
              <a:t>Brenva</a:t>
            </a:r>
            <a:r>
              <a:rPr lang="it-IT" sz="1200" kern="1200" dirty="0">
                <a:solidFill>
                  <a:schemeClr val="tx1"/>
                </a:solidFill>
                <a:effectLst/>
                <a:latin typeface="+mn-lt"/>
                <a:ea typeface="+mn-ea"/>
                <a:cs typeface="+mn-cs"/>
              </a:rPr>
              <a:t> era in ritirata. Durante la Piccola Era Glaciale, il ghiacciaio si estese a tal punto da abbattere la piccola costruzione nel 1816, conservando solo la statua della Madonna. Il santuario fu ricostruito nel 1868, quando il ghiacciaio era in via di ritiro. Oggigiorno, il Ghiacciaio della </a:t>
            </a:r>
            <a:r>
              <a:rPr lang="it-IT" sz="1200" kern="1200" dirty="0" err="1">
                <a:solidFill>
                  <a:schemeClr val="tx1"/>
                </a:solidFill>
                <a:effectLst/>
                <a:latin typeface="+mn-lt"/>
                <a:ea typeface="+mn-ea"/>
                <a:cs typeface="+mn-cs"/>
              </a:rPr>
              <a:t>Brenva</a:t>
            </a:r>
            <a:r>
              <a:rPr lang="it-IT" sz="1200" kern="1200" dirty="0">
                <a:solidFill>
                  <a:schemeClr val="tx1"/>
                </a:solidFill>
                <a:effectLst/>
                <a:latin typeface="+mn-lt"/>
                <a:ea typeface="+mn-ea"/>
                <a:cs typeface="+mn-cs"/>
              </a:rPr>
              <a:t> è ben lontano dalla chiesetta a causa del suo alto tasso di fusione e ritiro causato dalle alte temperature. </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Avendo osservato questi fatti, credete che il Sole possa essere la </a:t>
            </a:r>
            <a:r>
              <a:rPr lang="it-IT" sz="1200" b="0" kern="1200" dirty="0">
                <a:solidFill>
                  <a:schemeClr val="tx1"/>
                </a:solidFill>
                <a:effectLst/>
                <a:latin typeface="+mn-lt"/>
                <a:ea typeface="+mn-ea"/>
                <a:cs typeface="+mn-cs"/>
              </a:rPr>
              <a:t>causa </a:t>
            </a:r>
            <a:r>
              <a:rPr lang="it-IT" sz="1200" b="0" kern="1200" dirty="0">
                <a:solidFill>
                  <a:schemeClr val="accent2"/>
                </a:solidFill>
                <a:latin typeface="+mn-lt"/>
                <a:ea typeface="+mn-ea"/>
                <a:cs typeface="+mn-cs"/>
              </a:rPr>
              <a:t>dei cambiamenti climatici odierni </a:t>
            </a:r>
            <a:r>
              <a:rPr lang="it-IT" sz="1200" b="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Ruled</a:t>
            </a:r>
            <a:r>
              <a:rPr lang="it-IT" sz="1200" i="1" kern="1200" dirty="0">
                <a:solidFill>
                  <a:schemeClr val="tx1"/>
                </a:solidFill>
                <a:effectLst/>
                <a:latin typeface="+mn-lt"/>
                <a:ea typeface="+mn-ea"/>
                <a:cs typeface="+mn-cs"/>
              </a:rPr>
              <a:t> Out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https://archive.epa.gov/climatechange/kids/scientists/ruled-out.html</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Causes</a:t>
            </a:r>
            <a:r>
              <a:rPr lang="it-IT" sz="1200" i="1" kern="1200" dirty="0">
                <a:solidFill>
                  <a:schemeClr val="tx1"/>
                </a:solidFill>
                <a:effectLst/>
                <a:latin typeface="+mn-lt"/>
                <a:ea typeface="+mn-ea"/>
                <a:cs typeface="+mn-cs"/>
              </a:rPr>
              <a:t> of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https://climate.nasa.gov/causes/</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12</a:t>
            </a:fld>
            <a:endParaRPr lang="en-CH"/>
          </a:p>
        </p:txBody>
      </p:sp>
    </p:spTree>
    <p:extLst>
      <p:ext uri="{BB962C8B-B14F-4D97-AF65-F5344CB8AC3E}">
        <p14:creationId xmlns:p14="http://schemas.microsoft.com/office/powerpoint/2010/main" val="46781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kern="1200" dirty="0">
                <a:solidFill>
                  <a:schemeClr val="tx1"/>
                </a:solidFill>
                <a:effectLst/>
                <a:latin typeface="+mn-lt"/>
                <a:ea typeface="+mn-ea"/>
                <a:cs typeface="+mn-cs"/>
              </a:rPr>
              <a:t>Questa figura pone a confronto la temperatura e l’attività solare. La linea rossa rappresenta la temperatura globale terrestre, mentre la linea gialla misura l’energia solare ricevuta dalla Terra per metro quadro dal 1880. Come mostrato dalla linea gialla, possiamo notare che l’energia solare che la Terra riceve è instabile e non mostra nessuna tendenza precisa dal 1950. Nonostante questo, la linea rossa mostra un incremento costante della temperatura globale nello stesso periodo. </a:t>
            </a:r>
          </a:p>
          <a:p>
            <a:endParaRPr lang="en-CH" sz="1200" b="1" kern="1200" dirty="0">
              <a:solidFill>
                <a:schemeClr val="tx1"/>
              </a:solidFill>
              <a:effectLst/>
              <a:latin typeface="+mn-lt"/>
              <a:ea typeface="+mn-ea"/>
              <a:cs typeface="+mn-cs"/>
            </a:endParaRPr>
          </a:p>
          <a:p>
            <a:r>
              <a:rPr lang="it-IT" sz="1200" b="0" kern="1200" dirty="0">
                <a:solidFill>
                  <a:schemeClr val="tx1"/>
                </a:solidFill>
                <a:effectLst/>
                <a:latin typeface="+mn-lt"/>
                <a:ea typeface="+mn-ea"/>
                <a:cs typeface="+mn-cs"/>
              </a:rPr>
              <a:t>Se guardate con attenzione, potete notare che alcune linee sono più strette e leggere mentre altre sono più ampie e marcate. Le linee più strette e leggere del grafico mostrano i livelli annuali mentre quelle più ampie e marcate mostrano i cambiamenti medi ogni 11 anni. Le medie ogni 11 anni vengono computate per rendere più chiari i cambiamenti decennali e secolari. Se guardate le linee gialle, potete notare che la quantità di energia solare ricevuta dalla Terra ha seguito i cicli naturali del Sole senza aumenti netti dal 1950 circa. Invece, se guardate le linee rosse potete vedere che nello stesso periodo la temperatura terrestre è salita in modo costante e marcato. </a:t>
            </a:r>
          </a:p>
          <a:p>
            <a:endParaRPr lang="it-IT" sz="1200" b="0" kern="1200" dirty="0">
              <a:solidFill>
                <a:schemeClr val="tx1"/>
              </a:solidFill>
              <a:effectLst/>
              <a:latin typeface="+mn-lt"/>
              <a:ea typeface="+mn-ea"/>
              <a:cs typeface="+mn-cs"/>
            </a:endParaRPr>
          </a:p>
          <a:p>
            <a:r>
              <a:rPr lang="it-IT" sz="1200" b="0" kern="1200" dirty="0">
                <a:solidFill>
                  <a:schemeClr val="tx1"/>
                </a:solidFill>
                <a:effectLst/>
                <a:latin typeface="+mn-lt"/>
                <a:ea typeface="+mn-ea"/>
                <a:cs typeface="+mn-cs"/>
              </a:rPr>
              <a:t>Fonti:</a:t>
            </a:r>
          </a:p>
          <a:p>
            <a:endParaRPr lang="it-IT" sz="1200" b="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Causes</a:t>
            </a:r>
            <a:r>
              <a:rPr lang="it-IT" sz="1200" i="1" kern="1200" dirty="0">
                <a:solidFill>
                  <a:schemeClr val="tx1"/>
                </a:solidFill>
                <a:effectLst/>
                <a:latin typeface="+mn-lt"/>
                <a:ea typeface="+mn-ea"/>
                <a:cs typeface="+mn-cs"/>
              </a:rPr>
              <a:t> of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https://climate.nasa.gov/causes/</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NOAA.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Global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Indicators</a:t>
            </a:r>
            <a:r>
              <a:rPr lang="it-IT" sz="1200" i="1" kern="1200" dirty="0">
                <a:solidFill>
                  <a:schemeClr val="tx1"/>
                </a:solidFill>
                <a:effectLst/>
                <a:latin typeface="+mn-lt"/>
                <a:ea typeface="+mn-ea"/>
                <a:cs typeface="+mn-cs"/>
              </a:rPr>
              <a:t>: Warming </a:t>
            </a:r>
            <a:r>
              <a:rPr lang="it-IT" sz="1200" i="1"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Tratto da National Centre for </a:t>
            </a:r>
            <a:r>
              <a:rPr lang="it-IT" sz="1200" kern="1200" dirty="0" err="1">
                <a:solidFill>
                  <a:schemeClr val="tx1"/>
                </a:solidFill>
                <a:effectLst/>
                <a:latin typeface="+mn-lt"/>
                <a:ea typeface="+mn-ea"/>
                <a:cs typeface="+mn-cs"/>
              </a:rPr>
              <a:t>Environmental</a:t>
            </a:r>
            <a:r>
              <a:rPr lang="it-IT" sz="1200" kern="1200" dirty="0">
                <a:solidFill>
                  <a:schemeClr val="tx1"/>
                </a:solidFill>
                <a:effectLst/>
                <a:latin typeface="+mn-lt"/>
                <a:ea typeface="+mn-ea"/>
                <a:cs typeface="+mn-cs"/>
              </a:rPr>
              <a:t> Information: https://www.ncdc.noaa.gov/monitoring-references/faq/indicators.php</a:t>
            </a:r>
            <a:endParaRPr lang="en-CH" sz="1200" kern="1200" dirty="0">
              <a:solidFill>
                <a:schemeClr val="tx1"/>
              </a:solidFill>
              <a:effectLst/>
              <a:latin typeface="+mn-lt"/>
              <a:ea typeface="+mn-ea"/>
              <a:cs typeface="+mn-cs"/>
            </a:endParaRPr>
          </a:p>
          <a:p>
            <a:endParaRPr lang="en-CH" sz="1200" b="1" kern="1200" dirty="0">
              <a:solidFill>
                <a:schemeClr val="tx1"/>
              </a:solidFill>
              <a:effectLst/>
              <a:latin typeface="+mn-lt"/>
              <a:ea typeface="+mn-ea"/>
              <a:cs typeface="+mn-cs"/>
            </a:endParaRPr>
          </a:p>
          <a:p>
            <a:endParaRPr lang="en-CH" sz="1200" b="1"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13</a:t>
            </a:fld>
            <a:endParaRPr lang="en-CH"/>
          </a:p>
        </p:txBody>
      </p:sp>
    </p:spTree>
    <p:extLst>
      <p:ext uri="{BB962C8B-B14F-4D97-AF65-F5344CB8AC3E}">
        <p14:creationId xmlns:p14="http://schemas.microsoft.com/office/powerpoint/2010/main" val="1516324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Secondo voi il Sole può quindi essere la causa dei cambiamenti climatici odierni?</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 non può esserlo. Se il Sole fosse la causa dei cambiamenti climatici, la temperatura terrestre si starebbe abbassando, non alzando! Inoltre, se il Sole fosse responsabile dell’aumento di temperatura, questa avverrebbe in tutti gli strati dell’atmosfera. Invece gli scienziati hanno osservato un raffreddamento negli strati superiori dell’atmosfera e un riscaldamento negli strati inferiori e sulla superficie terrestre. </a:t>
            </a: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Causes</a:t>
            </a:r>
            <a:r>
              <a:rPr lang="it-IT" sz="1200" i="1" kern="1200" dirty="0">
                <a:solidFill>
                  <a:schemeClr val="tx1"/>
                </a:solidFill>
                <a:effectLst/>
                <a:latin typeface="+mn-lt"/>
                <a:ea typeface="+mn-ea"/>
                <a:cs typeface="+mn-cs"/>
              </a:rPr>
              <a:t> of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https://climate.nasa.gov/causes/</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NOAA.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Global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Indicators</a:t>
            </a:r>
            <a:r>
              <a:rPr lang="it-IT" sz="1200" i="1" kern="1200" dirty="0">
                <a:solidFill>
                  <a:schemeClr val="tx1"/>
                </a:solidFill>
                <a:effectLst/>
                <a:latin typeface="+mn-lt"/>
                <a:ea typeface="+mn-ea"/>
                <a:cs typeface="+mn-cs"/>
              </a:rPr>
              <a:t>: Warming </a:t>
            </a:r>
            <a:r>
              <a:rPr lang="it-IT" sz="1200" i="1"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Tratto da National Centre for </a:t>
            </a:r>
            <a:r>
              <a:rPr lang="it-IT" sz="1200" kern="1200" dirty="0" err="1">
                <a:solidFill>
                  <a:schemeClr val="tx1"/>
                </a:solidFill>
                <a:effectLst/>
                <a:latin typeface="+mn-lt"/>
                <a:ea typeface="+mn-ea"/>
                <a:cs typeface="+mn-cs"/>
              </a:rPr>
              <a:t>Environmental</a:t>
            </a:r>
            <a:r>
              <a:rPr lang="it-IT" sz="1200" kern="1200" dirty="0">
                <a:solidFill>
                  <a:schemeClr val="tx1"/>
                </a:solidFill>
                <a:effectLst/>
                <a:latin typeface="+mn-lt"/>
                <a:ea typeface="+mn-ea"/>
                <a:cs typeface="+mn-cs"/>
              </a:rPr>
              <a:t> Information: https://www.ncdc.noaa.gov/monitoring-references/faq/indicators.php</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14</a:t>
            </a:fld>
            <a:endParaRPr lang="en-CH"/>
          </a:p>
        </p:txBody>
      </p:sp>
    </p:spTree>
    <p:extLst>
      <p:ext uri="{BB962C8B-B14F-4D97-AF65-F5344CB8AC3E}">
        <p14:creationId xmlns:p14="http://schemas.microsoft.com/office/powerpoint/2010/main" val="2829665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dirty="0">
                <a:solidFill>
                  <a:schemeClr val="accent2"/>
                </a:solidFill>
                <a:effectLst/>
              </a:rPr>
              <a:t>Può l’orbita</a:t>
            </a:r>
            <a:r>
              <a:rPr lang="en-CH" sz="1200">
                <a:solidFill>
                  <a:schemeClr val="accent2"/>
                </a:solidFill>
                <a:effectLst/>
              </a:rPr>
              <a:t> </a:t>
            </a:r>
            <a:r>
              <a:rPr lang="en-CH" sz="1200" dirty="0">
                <a:solidFill>
                  <a:schemeClr val="accent2"/>
                </a:solidFill>
                <a:effectLst/>
              </a:rPr>
              <a:t>della Terra </a:t>
            </a:r>
            <a:r>
              <a:rPr lang="it-IT" sz="1200" dirty="0">
                <a:solidFill>
                  <a:schemeClr val="accent2"/>
                </a:solidFill>
                <a:effectLst/>
              </a:rPr>
              <a:t>essere la causa dei cambiamenti climatici? Per rispondere a questa domanda, dobbiamo prima chiederci c</a:t>
            </a:r>
            <a:r>
              <a:rPr lang="it-IT" sz="1200" kern="1200" dirty="0">
                <a:solidFill>
                  <a:schemeClr val="tx1"/>
                </a:solidFill>
                <a:effectLst/>
                <a:latin typeface="+mn-lt"/>
                <a:ea typeface="+mn-ea"/>
                <a:cs typeface="+mn-cs"/>
              </a:rPr>
              <a:t>ome fa l’orbita della Terra a influenzare il clima terrestre. Il modo in cui la Terra ruota attorno al suo asse e il modo in cui gira attorno al Sole possono influenzare la quantità di energia solare che raggiunge il nostro pianeta. Variazioni dell’orbita terrestre possono provocare il mutamento del clima. Tuttavia, queste trasformazioni avvengono molto lentamente, nell’arco di centinaia di migliaia di anni. </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Può quindi l’orbita della Terra essere la causa dei cambiamenti climatici odierni?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IPCC. (2018). </a:t>
            </a:r>
            <a:r>
              <a:rPr lang="it-IT" sz="1200" i="1" kern="1200" dirty="0">
                <a:solidFill>
                  <a:schemeClr val="tx1"/>
                </a:solidFill>
                <a:effectLst/>
                <a:latin typeface="+mn-lt"/>
                <a:ea typeface="+mn-ea"/>
                <a:cs typeface="+mn-cs"/>
              </a:rPr>
              <a:t>Global Warming of 1.5 ºC: </a:t>
            </a:r>
            <a:r>
              <a:rPr lang="it-IT" sz="1200" i="1" kern="1200" dirty="0" err="1">
                <a:solidFill>
                  <a:schemeClr val="tx1"/>
                </a:solidFill>
                <a:effectLst/>
                <a:latin typeface="+mn-lt"/>
                <a:ea typeface="+mn-ea"/>
                <a:cs typeface="+mn-cs"/>
              </a:rPr>
              <a:t>Summary</a:t>
            </a:r>
            <a:r>
              <a:rPr lang="it-IT" sz="1200" i="1" kern="1200" dirty="0">
                <a:solidFill>
                  <a:schemeClr val="tx1"/>
                </a:solidFill>
                <a:effectLst/>
                <a:latin typeface="+mn-lt"/>
                <a:ea typeface="+mn-ea"/>
                <a:cs typeface="+mn-cs"/>
              </a:rPr>
              <a:t> for Policymakers</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Intergovernmental</a:t>
            </a:r>
            <a:r>
              <a:rPr lang="it-IT" sz="1200" kern="1200" dirty="0">
                <a:solidFill>
                  <a:schemeClr val="tx1"/>
                </a:solidFill>
                <a:effectLst/>
                <a:latin typeface="+mn-lt"/>
                <a:ea typeface="+mn-ea"/>
                <a:cs typeface="+mn-cs"/>
              </a:rPr>
              <a:t> Panel on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https://www.ipcc.ch/sr15/chapter/spm/</a:t>
            </a:r>
          </a:p>
          <a:p>
            <a:endParaRPr lang="en-CH"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MeteoSwiss</a:t>
            </a:r>
            <a:r>
              <a:rPr lang="it-IT" sz="1200" kern="1200" dirty="0">
                <a:solidFill>
                  <a:schemeClr val="tx1"/>
                </a:solidFill>
                <a:effectLst/>
                <a:latin typeface="+mn-lt"/>
                <a:ea typeface="+mn-ea"/>
                <a:cs typeface="+mn-cs"/>
              </a:rPr>
              <a:t>. (2018, Gennaio 11). </a:t>
            </a:r>
            <a:r>
              <a:rPr lang="it-IT" sz="1200" i="1" kern="1200" dirty="0">
                <a:solidFill>
                  <a:schemeClr val="tx1"/>
                </a:solidFill>
                <a:effectLst/>
                <a:latin typeface="+mn-lt"/>
                <a:ea typeface="+mn-ea"/>
                <a:cs typeface="+mn-cs"/>
              </a:rPr>
              <a:t>I cambiamenti climatici globali</a:t>
            </a:r>
            <a:r>
              <a:rPr lang="it-IT" sz="1200" kern="1200" dirty="0">
                <a:solidFill>
                  <a:schemeClr val="tx1"/>
                </a:solidFill>
                <a:effectLst/>
                <a:latin typeface="+mn-lt"/>
                <a:ea typeface="+mn-ea"/>
                <a:cs typeface="+mn-cs"/>
              </a:rPr>
              <a:t>. Tratto da Ufficio federale di meteorologia e climatologia </a:t>
            </a:r>
            <a:r>
              <a:rPr lang="it-IT" sz="1200" kern="1200" dirty="0" err="1">
                <a:solidFill>
                  <a:schemeClr val="tx1"/>
                </a:solidFill>
                <a:effectLst/>
                <a:latin typeface="+mn-lt"/>
                <a:ea typeface="+mn-ea"/>
                <a:cs typeface="+mn-cs"/>
              </a:rPr>
              <a:t>MeteoSvizzera</a:t>
            </a:r>
            <a:r>
              <a:rPr lang="it-IT" sz="1200" kern="1200" dirty="0">
                <a:solidFill>
                  <a:schemeClr val="tx1"/>
                </a:solidFill>
                <a:effectLst/>
                <a:latin typeface="+mn-lt"/>
                <a:ea typeface="+mn-ea"/>
                <a:cs typeface="+mn-cs"/>
              </a:rPr>
              <a:t>: https://www.meteosvizzera.admin.ch/home/clima/il-clima-nel-mondo-intero/i-cambiamenti-climatici-globali.html</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Ruled</a:t>
            </a:r>
            <a:r>
              <a:rPr lang="it-IT" sz="1200" i="1" kern="1200" dirty="0">
                <a:solidFill>
                  <a:schemeClr val="tx1"/>
                </a:solidFill>
                <a:effectLst/>
                <a:latin typeface="+mn-lt"/>
                <a:ea typeface="+mn-ea"/>
                <a:cs typeface="+mn-cs"/>
              </a:rPr>
              <a:t> Out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https://archive.epa.gov/climatechange/kids/scientists/ruled-out.html</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15</a:t>
            </a:fld>
            <a:endParaRPr lang="en-CH"/>
          </a:p>
        </p:txBody>
      </p:sp>
    </p:spTree>
    <p:extLst>
      <p:ext uri="{BB962C8B-B14F-4D97-AF65-F5344CB8AC3E}">
        <p14:creationId xmlns:p14="http://schemas.microsoft.com/office/powerpoint/2010/main" val="1835559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Secondo voi l’orbita della Terra può quindi essere la causa dell’attuale cambiamento climatico?</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 non può esserlo. I cicli dell’orbita terrestre avvengono così lentamente da non poter essere responsabili per il rapido riscaldamento che stiamo assistendo oggigiorno. Inoltre, l’attuale posizione dell’orbita terrestre dovrebbe risultare in temperature più basse, mentre esattamente l’opposto sta accadendo: la temperatura media della Terra sta aumentando. L’orbita della Terra NON è quindi responsabile per l’odierno cambiamento climatico.</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IPCC. (2018). </a:t>
            </a:r>
            <a:r>
              <a:rPr lang="it-IT" sz="1200" i="1" kern="1200" dirty="0">
                <a:solidFill>
                  <a:schemeClr val="tx1"/>
                </a:solidFill>
                <a:effectLst/>
                <a:latin typeface="+mn-lt"/>
                <a:ea typeface="+mn-ea"/>
                <a:cs typeface="+mn-cs"/>
              </a:rPr>
              <a:t>Global Warming of 1.5 ºC: </a:t>
            </a:r>
            <a:r>
              <a:rPr lang="it-IT" sz="1200" i="1" kern="1200" dirty="0" err="1">
                <a:solidFill>
                  <a:schemeClr val="tx1"/>
                </a:solidFill>
                <a:effectLst/>
                <a:latin typeface="+mn-lt"/>
                <a:ea typeface="+mn-ea"/>
                <a:cs typeface="+mn-cs"/>
              </a:rPr>
              <a:t>Summary</a:t>
            </a:r>
            <a:r>
              <a:rPr lang="it-IT" sz="1200" i="1" kern="1200" dirty="0">
                <a:solidFill>
                  <a:schemeClr val="tx1"/>
                </a:solidFill>
                <a:effectLst/>
                <a:latin typeface="+mn-lt"/>
                <a:ea typeface="+mn-ea"/>
                <a:cs typeface="+mn-cs"/>
              </a:rPr>
              <a:t> for Policymakers</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Intergovernmental</a:t>
            </a:r>
            <a:r>
              <a:rPr lang="it-IT" sz="1200" kern="1200" dirty="0">
                <a:solidFill>
                  <a:schemeClr val="tx1"/>
                </a:solidFill>
                <a:effectLst/>
                <a:latin typeface="+mn-lt"/>
                <a:ea typeface="+mn-ea"/>
                <a:cs typeface="+mn-cs"/>
              </a:rPr>
              <a:t> Panel on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https://www.ipcc.ch/sr15/chapter/spm/</a:t>
            </a:r>
          </a:p>
          <a:p>
            <a:endParaRPr lang="en-CH"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MeteoSwiss</a:t>
            </a:r>
            <a:r>
              <a:rPr lang="it-IT" sz="1200" kern="1200" dirty="0">
                <a:solidFill>
                  <a:schemeClr val="tx1"/>
                </a:solidFill>
                <a:effectLst/>
                <a:latin typeface="+mn-lt"/>
                <a:ea typeface="+mn-ea"/>
                <a:cs typeface="+mn-cs"/>
              </a:rPr>
              <a:t>. (2018, Gennaio 11). </a:t>
            </a:r>
            <a:r>
              <a:rPr lang="it-IT" sz="1200" i="1" kern="1200" dirty="0">
                <a:solidFill>
                  <a:schemeClr val="tx1"/>
                </a:solidFill>
                <a:effectLst/>
                <a:latin typeface="+mn-lt"/>
                <a:ea typeface="+mn-ea"/>
                <a:cs typeface="+mn-cs"/>
              </a:rPr>
              <a:t>I cambiamenti climatici globali</a:t>
            </a:r>
            <a:r>
              <a:rPr lang="it-IT" sz="1200" kern="1200" dirty="0">
                <a:solidFill>
                  <a:schemeClr val="tx1"/>
                </a:solidFill>
                <a:effectLst/>
                <a:latin typeface="+mn-lt"/>
                <a:ea typeface="+mn-ea"/>
                <a:cs typeface="+mn-cs"/>
              </a:rPr>
              <a:t>. Tratto da Ufficio federale di meteorologia e climatologia </a:t>
            </a:r>
            <a:r>
              <a:rPr lang="it-IT" sz="1200" kern="1200" dirty="0" err="1">
                <a:solidFill>
                  <a:schemeClr val="tx1"/>
                </a:solidFill>
                <a:effectLst/>
                <a:latin typeface="+mn-lt"/>
                <a:ea typeface="+mn-ea"/>
                <a:cs typeface="+mn-cs"/>
              </a:rPr>
              <a:t>MeteoSvizzera</a:t>
            </a:r>
            <a:r>
              <a:rPr lang="it-IT" sz="1200" kern="1200" dirty="0">
                <a:solidFill>
                  <a:schemeClr val="tx1"/>
                </a:solidFill>
                <a:effectLst/>
                <a:latin typeface="+mn-lt"/>
                <a:ea typeface="+mn-ea"/>
                <a:cs typeface="+mn-cs"/>
              </a:rPr>
              <a:t>: https://www.meteosvizzera.admin.ch/home/clima/il-clima-nel-mondo-intero/i-cambiamenti-climatici-globali.html</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Ruled</a:t>
            </a:r>
            <a:r>
              <a:rPr lang="it-IT" sz="1200" i="1" kern="1200" dirty="0">
                <a:solidFill>
                  <a:schemeClr val="tx1"/>
                </a:solidFill>
                <a:effectLst/>
                <a:latin typeface="+mn-lt"/>
                <a:ea typeface="+mn-ea"/>
                <a:cs typeface="+mn-cs"/>
              </a:rPr>
              <a:t> Out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https://archive.epa.gov/climatechange/kids/scientists/ruled-out.html</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16</a:t>
            </a:fld>
            <a:endParaRPr lang="en-CH"/>
          </a:p>
        </p:txBody>
      </p:sp>
    </p:spTree>
    <p:extLst>
      <p:ext uri="{BB962C8B-B14F-4D97-AF65-F5344CB8AC3E}">
        <p14:creationId xmlns:p14="http://schemas.microsoft.com/office/powerpoint/2010/main" val="2088187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dirty="0">
                <a:solidFill>
                  <a:schemeClr val="accent2"/>
                </a:solidFill>
                <a:effectLst/>
              </a:rPr>
              <a:t>Possono i vulcani essere la causa dei cambiamenti climatici odierni? Per rispondere a questa domanda dobbiamo chiederci c</a:t>
            </a:r>
            <a:r>
              <a:rPr lang="it-IT" sz="1200" kern="1200" dirty="0">
                <a:solidFill>
                  <a:schemeClr val="tx1"/>
                </a:solidFill>
                <a:effectLst/>
                <a:latin typeface="+mn-lt"/>
                <a:ea typeface="+mn-ea"/>
                <a:cs typeface="+mn-cs"/>
              </a:rPr>
              <a:t>ome fanno i vulcani a influenzare il clima terrestre? Quando i vulcani eruttano, introducono una piccola quantità di gas serra nell’atmosfera. Rilasciano anche pulviscolo, ceneri e altre particelle chiamate aerosol. Gli aerosol costituiscono dei nuclei di aggregazione per le molecole di vapore acqueo e quindi contribuiscono alla formazione delle nubi. </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Alcune esplosioni vulcaniche sono talmente forti da lanciare questi aerosol così in alto nell’atmosfera da impedire a parte dei raggi del Sole di raggiungere la superficie terrestre. Questo fenomeno è noto come oscuramento globale. </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Possono quindi i vulcani essere la causa dei cambiamenti climatici?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IPCC. (2018). </a:t>
            </a:r>
            <a:r>
              <a:rPr lang="it-IT" sz="1200" i="1" kern="1200" dirty="0">
                <a:solidFill>
                  <a:schemeClr val="tx1"/>
                </a:solidFill>
                <a:effectLst/>
                <a:latin typeface="+mn-lt"/>
                <a:ea typeface="+mn-ea"/>
                <a:cs typeface="+mn-cs"/>
              </a:rPr>
              <a:t>Global Warming of 1.5 ºC: </a:t>
            </a:r>
            <a:r>
              <a:rPr lang="it-IT" sz="1200" i="1" kern="1200" dirty="0" err="1">
                <a:solidFill>
                  <a:schemeClr val="tx1"/>
                </a:solidFill>
                <a:effectLst/>
                <a:latin typeface="+mn-lt"/>
                <a:ea typeface="+mn-ea"/>
                <a:cs typeface="+mn-cs"/>
              </a:rPr>
              <a:t>Summary</a:t>
            </a:r>
            <a:r>
              <a:rPr lang="it-IT" sz="1200" i="1" kern="1200" dirty="0">
                <a:solidFill>
                  <a:schemeClr val="tx1"/>
                </a:solidFill>
                <a:effectLst/>
                <a:latin typeface="+mn-lt"/>
                <a:ea typeface="+mn-ea"/>
                <a:cs typeface="+mn-cs"/>
              </a:rPr>
              <a:t> for Policymakers</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Intergovernmental</a:t>
            </a:r>
            <a:r>
              <a:rPr lang="it-IT" sz="1200" kern="1200" dirty="0">
                <a:solidFill>
                  <a:schemeClr val="tx1"/>
                </a:solidFill>
                <a:effectLst/>
                <a:latin typeface="+mn-lt"/>
                <a:ea typeface="+mn-ea"/>
                <a:cs typeface="+mn-cs"/>
              </a:rPr>
              <a:t> Panel on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https://www.ipcc.ch/sr15/chapter/spm/</a:t>
            </a:r>
          </a:p>
          <a:p>
            <a:endParaRPr lang="en-CH"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MeteoSwiss</a:t>
            </a:r>
            <a:r>
              <a:rPr lang="it-IT" sz="1200" kern="1200" dirty="0">
                <a:solidFill>
                  <a:schemeClr val="tx1"/>
                </a:solidFill>
                <a:effectLst/>
                <a:latin typeface="+mn-lt"/>
                <a:ea typeface="+mn-ea"/>
                <a:cs typeface="+mn-cs"/>
              </a:rPr>
              <a:t>. (2018, Gennaio 11). </a:t>
            </a:r>
            <a:r>
              <a:rPr lang="it-IT" sz="1200" i="1" kern="1200" dirty="0">
                <a:solidFill>
                  <a:schemeClr val="tx1"/>
                </a:solidFill>
                <a:effectLst/>
                <a:latin typeface="+mn-lt"/>
                <a:ea typeface="+mn-ea"/>
                <a:cs typeface="+mn-cs"/>
              </a:rPr>
              <a:t>I cambiamenti climatici globali</a:t>
            </a:r>
            <a:r>
              <a:rPr lang="it-IT" sz="1200" kern="1200" dirty="0">
                <a:solidFill>
                  <a:schemeClr val="tx1"/>
                </a:solidFill>
                <a:effectLst/>
                <a:latin typeface="+mn-lt"/>
                <a:ea typeface="+mn-ea"/>
                <a:cs typeface="+mn-cs"/>
              </a:rPr>
              <a:t>. Tratto da Ufficio federale di meteorologia e climatologia </a:t>
            </a:r>
            <a:r>
              <a:rPr lang="it-IT" sz="1200" kern="1200" dirty="0" err="1">
                <a:solidFill>
                  <a:schemeClr val="tx1"/>
                </a:solidFill>
                <a:effectLst/>
                <a:latin typeface="+mn-lt"/>
                <a:ea typeface="+mn-ea"/>
                <a:cs typeface="+mn-cs"/>
              </a:rPr>
              <a:t>MeteoSvizzera</a:t>
            </a:r>
            <a:r>
              <a:rPr lang="it-IT" sz="1200" kern="1200" dirty="0">
                <a:solidFill>
                  <a:schemeClr val="tx1"/>
                </a:solidFill>
                <a:effectLst/>
                <a:latin typeface="+mn-lt"/>
                <a:ea typeface="+mn-ea"/>
                <a:cs typeface="+mn-cs"/>
              </a:rPr>
              <a:t>: https://www.meteosvizzera.admin.ch/home/clima/il-clima-nel-mondo-intero/i-cambiamenti-climatici-globali.html</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Ruled</a:t>
            </a:r>
            <a:r>
              <a:rPr lang="it-IT" sz="1200" i="1" kern="1200" dirty="0">
                <a:solidFill>
                  <a:schemeClr val="tx1"/>
                </a:solidFill>
                <a:effectLst/>
                <a:latin typeface="+mn-lt"/>
                <a:ea typeface="+mn-ea"/>
                <a:cs typeface="+mn-cs"/>
              </a:rPr>
              <a:t> Out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https://archive.epa.gov/climatechange/kids/scientists/ruled-out.html</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17</a:t>
            </a:fld>
            <a:endParaRPr lang="en-CH"/>
          </a:p>
        </p:txBody>
      </p:sp>
    </p:spTree>
    <p:extLst>
      <p:ext uri="{BB962C8B-B14F-4D97-AF65-F5344CB8AC3E}">
        <p14:creationId xmlns:p14="http://schemas.microsoft.com/office/powerpoint/2010/main" val="1785265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Secondo voi i vulcani possono quindi essere la causa degli attuali cambiamenti climatici?</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 non possono esserlo. Sebbene i vulcani introducano anidride carbonica (il principale gas serra) nell’atmosfera, l’uomo ne produce almeno 100 volte di più. La quantità di anidride carbonica proveniente dai vulcani non è aumentata e non è sufficiente per causare l’attuale riscaldamento globale. </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realtà, il modo principale in cui i vulcani possono mutare il clima della Terra è causando un breve effetto raffreddante. Durante una eruzione di grandi dimensioni i vulcani emettono aerosol. Queste particelle possono restare in aria per anni, dove bloccano la luce solare e così facendo raffreddano leggermente il pianeta. Questo fenomeno è avvenuto ripetutamente negli ultimi 40 anni – l’ultima volta nel 1991 con l’eruzione del Monte </a:t>
            </a:r>
            <a:r>
              <a:rPr lang="it-IT" sz="1200" kern="1200" dirty="0" err="1">
                <a:solidFill>
                  <a:schemeClr val="tx1"/>
                </a:solidFill>
                <a:effectLst/>
                <a:latin typeface="+mn-lt"/>
                <a:ea typeface="+mn-ea"/>
                <a:cs typeface="+mn-cs"/>
              </a:rPr>
              <a:t>Pinatubo</a:t>
            </a:r>
            <a:r>
              <a:rPr lang="it-IT" sz="1200" kern="1200" dirty="0">
                <a:solidFill>
                  <a:schemeClr val="tx1"/>
                </a:solidFill>
                <a:effectLst/>
                <a:latin typeface="+mn-lt"/>
                <a:ea typeface="+mn-ea"/>
                <a:cs typeface="+mn-cs"/>
              </a:rPr>
              <a:t> nelle Filippine.</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IPCC. (2018). </a:t>
            </a:r>
            <a:r>
              <a:rPr lang="it-IT" sz="1200" i="1" kern="1200" dirty="0">
                <a:solidFill>
                  <a:schemeClr val="tx1"/>
                </a:solidFill>
                <a:effectLst/>
                <a:latin typeface="+mn-lt"/>
                <a:ea typeface="+mn-ea"/>
                <a:cs typeface="+mn-cs"/>
              </a:rPr>
              <a:t>Global Warming of 1.5 ºC: </a:t>
            </a:r>
            <a:r>
              <a:rPr lang="it-IT" sz="1200" i="1" kern="1200" dirty="0" err="1">
                <a:solidFill>
                  <a:schemeClr val="tx1"/>
                </a:solidFill>
                <a:effectLst/>
                <a:latin typeface="+mn-lt"/>
                <a:ea typeface="+mn-ea"/>
                <a:cs typeface="+mn-cs"/>
              </a:rPr>
              <a:t>Summary</a:t>
            </a:r>
            <a:r>
              <a:rPr lang="it-IT" sz="1200" i="1" kern="1200" dirty="0">
                <a:solidFill>
                  <a:schemeClr val="tx1"/>
                </a:solidFill>
                <a:effectLst/>
                <a:latin typeface="+mn-lt"/>
                <a:ea typeface="+mn-ea"/>
                <a:cs typeface="+mn-cs"/>
              </a:rPr>
              <a:t> for Policymakers</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Intergovernmental</a:t>
            </a:r>
            <a:r>
              <a:rPr lang="it-IT" sz="1200" kern="1200" dirty="0">
                <a:solidFill>
                  <a:schemeClr val="tx1"/>
                </a:solidFill>
                <a:effectLst/>
                <a:latin typeface="+mn-lt"/>
                <a:ea typeface="+mn-ea"/>
                <a:cs typeface="+mn-cs"/>
              </a:rPr>
              <a:t> Panel on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https://www.ipcc.ch/sr15/chapter/spm/</a:t>
            </a:r>
          </a:p>
          <a:p>
            <a:endParaRPr lang="en-CH"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MeteoSwiss</a:t>
            </a:r>
            <a:r>
              <a:rPr lang="it-IT" sz="1200" kern="1200" dirty="0">
                <a:solidFill>
                  <a:schemeClr val="tx1"/>
                </a:solidFill>
                <a:effectLst/>
                <a:latin typeface="+mn-lt"/>
                <a:ea typeface="+mn-ea"/>
                <a:cs typeface="+mn-cs"/>
              </a:rPr>
              <a:t>. (2018, Gennaio 11). </a:t>
            </a:r>
            <a:r>
              <a:rPr lang="it-IT" sz="1200" i="1" kern="1200" dirty="0">
                <a:solidFill>
                  <a:schemeClr val="tx1"/>
                </a:solidFill>
                <a:effectLst/>
                <a:latin typeface="+mn-lt"/>
                <a:ea typeface="+mn-ea"/>
                <a:cs typeface="+mn-cs"/>
              </a:rPr>
              <a:t>I cambiamenti climatici globali</a:t>
            </a:r>
            <a:r>
              <a:rPr lang="it-IT" sz="1200" kern="1200" dirty="0">
                <a:solidFill>
                  <a:schemeClr val="tx1"/>
                </a:solidFill>
                <a:effectLst/>
                <a:latin typeface="+mn-lt"/>
                <a:ea typeface="+mn-ea"/>
                <a:cs typeface="+mn-cs"/>
              </a:rPr>
              <a:t>. Tratto da Ufficio federale di meteorologia e climatologia </a:t>
            </a:r>
            <a:r>
              <a:rPr lang="it-IT" sz="1200" kern="1200" dirty="0" err="1">
                <a:solidFill>
                  <a:schemeClr val="tx1"/>
                </a:solidFill>
                <a:effectLst/>
                <a:latin typeface="+mn-lt"/>
                <a:ea typeface="+mn-ea"/>
                <a:cs typeface="+mn-cs"/>
              </a:rPr>
              <a:t>MeteoSvizzera</a:t>
            </a:r>
            <a:r>
              <a:rPr lang="it-IT" sz="1200" kern="1200" dirty="0">
                <a:solidFill>
                  <a:schemeClr val="tx1"/>
                </a:solidFill>
                <a:effectLst/>
                <a:latin typeface="+mn-lt"/>
                <a:ea typeface="+mn-ea"/>
                <a:cs typeface="+mn-cs"/>
              </a:rPr>
              <a:t>: https://www.meteosvizzera.admin.ch/home/clima/il-clima-nel-mondo-intero/i-cambiamenti-climatici-globali.html</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Ruled</a:t>
            </a:r>
            <a:r>
              <a:rPr lang="it-IT" sz="1200" i="1" kern="1200" dirty="0">
                <a:solidFill>
                  <a:schemeClr val="tx1"/>
                </a:solidFill>
                <a:effectLst/>
                <a:latin typeface="+mn-lt"/>
                <a:ea typeface="+mn-ea"/>
                <a:cs typeface="+mn-cs"/>
              </a:rPr>
              <a:t> Out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https://archive.epa.gov/climatechange/kids/scientists/ruled-out.html</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18</a:t>
            </a:fld>
            <a:endParaRPr lang="en-CH"/>
          </a:p>
        </p:txBody>
      </p:sp>
    </p:spTree>
    <p:extLst>
      <p:ext uri="{BB962C8B-B14F-4D97-AF65-F5344CB8AC3E}">
        <p14:creationId xmlns:p14="http://schemas.microsoft.com/office/powerpoint/2010/main" val="780042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Abbiamo visto che il Sole, l’orbita della Terra e i vulcani non sono la causa dei cambiamenti climatici odierni. </a:t>
                </a:r>
                <a:r>
                  <a:rPr lang="it-IT" sz="1200" b="1" dirty="0"/>
                  <a:t>Ma allora che cosa causa i cambiamenti climatici?</a:t>
                </a:r>
                <a:r>
                  <a:rPr lang="it-IT" sz="1200" b="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Da dove proviene quindi l’incremento di anidride carbonica nell’atmosfera terrestre?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Riprendiamo una frase delle diapositive precedenti: «L’anidride carbonica è il principale prodotto della combustione delle sostanze organiche».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Ma chi altro brucia sostanze organiche? </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 partire dall’inizio del 1800, durante la rivoluzione industriale, l’uomo iniziò a bruciare grandi quantità di combustibili fossili per soddisfare il crescente fabbisogno energetico. Carbone, petrolio e gas naturali sono tutti considerati combustibili fossili perché, come abbiamo visto, sono formati dai resti fossilizzati di piante e animali che vissero milioni di anni fa. Data la loro origine, i combustibili fossili contengono un’alta quantità di carbonio. </a:t>
                </a:r>
                <a:r>
                  <a:rPr lang="it-IT" sz="1200" b="0" dirty="0">
                    <a:solidFill>
                      <a:srgbClr val="FF0000"/>
                    </a:solidFill>
                  </a:rPr>
                  <a:t>Quando li si brucia, il carbonio contenuto viene parzialmente liberato nell’atmosfera in forma di anidride carbonica</a:t>
                </a:r>
                <a:r>
                  <a:rPr lang="it-IT" sz="1200" b="0" dirty="0"/>
                  <a:t>.</a:t>
                </a:r>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Causes</a:t>
                </a:r>
                <a:r>
                  <a:rPr lang="it-IT" sz="1200" i="1" kern="1200" dirty="0">
                    <a:solidFill>
                      <a:schemeClr val="tx1"/>
                    </a:solidFill>
                    <a:effectLst/>
                    <a:latin typeface="+mn-lt"/>
                    <a:ea typeface="+mn-ea"/>
                    <a:cs typeface="+mn-cs"/>
                  </a:rPr>
                  <a:t> of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https://climate.nasa.gov/causes/</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NOAA.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Global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Indicators</a:t>
                </a:r>
                <a:r>
                  <a:rPr lang="it-IT" sz="1200" i="1" kern="1200" dirty="0">
                    <a:solidFill>
                      <a:schemeClr val="tx1"/>
                    </a:solidFill>
                    <a:effectLst/>
                    <a:latin typeface="+mn-lt"/>
                    <a:ea typeface="+mn-ea"/>
                    <a:cs typeface="+mn-cs"/>
                  </a:rPr>
                  <a:t>: Human </a:t>
                </a:r>
                <a:r>
                  <a:rPr lang="it-IT" sz="1200" i="1" kern="1200" dirty="0" err="1">
                    <a:solidFill>
                      <a:schemeClr val="tx1"/>
                    </a:solidFill>
                    <a:effectLst/>
                    <a:latin typeface="+mn-lt"/>
                    <a:ea typeface="+mn-ea"/>
                    <a:cs typeface="+mn-cs"/>
                  </a:rPr>
                  <a:t>Influence</a:t>
                </a:r>
                <a:r>
                  <a:rPr lang="it-IT" sz="1200" kern="1200" dirty="0">
                    <a:solidFill>
                      <a:schemeClr val="tx1"/>
                    </a:solidFill>
                    <a:effectLst/>
                    <a:latin typeface="+mn-lt"/>
                    <a:ea typeface="+mn-ea"/>
                    <a:cs typeface="+mn-cs"/>
                  </a:rPr>
                  <a:t>. Tratto da National Centre for </a:t>
                </a:r>
                <a:r>
                  <a:rPr lang="it-IT" sz="1200" kern="1200" dirty="0" err="1">
                    <a:solidFill>
                      <a:schemeClr val="tx1"/>
                    </a:solidFill>
                    <a:effectLst/>
                    <a:latin typeface="+mn-lt"/>
                    <a:ea typeface="+mn-ea"/>
                    <a:cs typeface="+mn-cs"/>
                  </a:rPr>
                  <a:t>Environmental</a:t>
                </a:r>
                <a:r>
                  <a:rPr lang="it-IT" sz="1200" kern="1200" dirty="0">
                    <a:solidFill>
                      <a:schemeClr val="tx1"/>
                    </a:solidFill>
                    <a:effectLst/>
                    <a:latin typeface="+mn-lt"/>
                    <a:ea typeface="+mn-ea"/>
                    <a:cs typeface="+mn-cs"/>
                  </a:rPr>
                  <a:t> Information: https://www.ncdc.noaa.gov/monitoring-references/faq/indicators.php#human-influence</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IPCC. (2018). </a:t>
                </a:r>
                <a:r>
                  <a:rPr lang="it-IT" sz="1200" i="1" kern="1200" dirty="0">
                    <a:solidFill>
                      <a:schemeClr val="tx1"/>
                    </a:solidFill>
                    <a:effectLst/>
                    <a:latin typeface="+mn-lt"/>
                    <a:ea typeface="+mn-ea"/>
                    <a:cs typeface="+mn-cs"/>
                  </a:rPr>
                  <a:t>Global Warming of 1.5 ºC: </a:t>
                </a:r>
                <a:r>
                  <a:rPr lang="it-IT" sz="1200" i="1" kern="1200" dirty="0" err="1">
                    <a:solidFill>
                      <a:schemeClr val="tx1"/>
                    </a:solidFill>
                    <a:effectLst/>
                    <a:latin typeface="+mn-lt"/>
                    <a:ea typeface="+mn-ea"/>
                    <a:cs typeface="+mn-cs"/>
                  </a:rPr>
                  <a:t>Summary</a:t>
                </a:r>
                <a:r>
                  <a:rPr lang="it-IT" sz="1200" i="1" kern="1200" dirty="0">
                    <a:solidFill>
                      <a:schemeClr val="tx1"/>
                    </a:solidFill>
                    <a:effectLst/>
                    <a:latin typeface="+mn-lt"/>
                    <a:ea typeface="+mn-ea"/>
                    <a:cs typeface="+mn-cs"/>
                  </a:rPr>
                  <a:t> for Policymakers</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Intergovernmental</a:t>
                </a:r>
                <a:r>
                  <a:rPr lang="it-IT" sz="1200" kern="1200" dirty="0">
                    <a:solidFill>
                      <a:schemeClr val="tx1"/>
                    </a:solidFill>
                    <a:effectLst/>
                    <a:latin typeface="+mn-lt"/>
                    <a:ea typeface="+mn-ea"/>
                    <a:cs typeface="+mn-cs"/>
                  </a:rPr>
                  <a:t> Panel on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https://www.ipcc.ch/sr15/chapter/spm/</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Testo:</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Abbiamo visto che Sole, rotazione terrestre e vulcani NON sono la causa dell’innalzamento del livello di anidride carbonica. Da dove proviene quindi l’incremento di </a:t>
                </a:r>
                <a:r>
                  <a:rPr lang="en-CH" sz="1200" i="0" kern="1200">
                    <a:solidFill>
                      <a:schemeClr val="tx1"/>
                    </a:solidFill>
                    <a:effectLst/>
                    <a:latin typeface="+mn-lt"/>
                    <a:ea typeface="+mn-ea"/>
                    <a:cs typeface="+mn-cs"/>
                  </a:rPr>
                  <a:t>〖</a:t>
                </a:r>
                <a:r>
                  <a:rPr lang="it-IT" sz="1200" i="0" kern="1200">
                    <a:solidFill>
                      <a:schemeClr val="tx1"/>
                    </a:solidFill>
                    <a:effectLst/>
                    <a:latin typeface="+mn-lt"/>
                    <a:ea typeface="+mn-ea"/>
                    <a:cs typeface="+mn-cs"/>
                  </a:rPr>
                  <a:t>𝐶𝑂</a:t>
                </a:r>
                <a:r>
                  <a:rPr lang="en-CH" sz="1200" i="0" kern="1200">
                    <a:solidFill>
                      <a:schemeClr val="tx1"/>
                    </a:solidFill>
                    <a:effectLst/>
                    <a:latin typeface="+mn-lt"/>
                    <a:ea typeface="+mn-ea"/>
                    <a:cs typeface="+mn-cs"/>
                  </a:rPr>
                  <a:t>〗_</a:t>
                </a:r>
                <a:r>
                  <a:rPr lang="it-IT" sz="1200" i="0" kern="1200">
                    <a:solidFill>
                      <a:schemeClr val="tx1"/>
                    </a:solidFill>
                    <a:effectLst/>
                    <a:latin typeface="+mn-lt"/>
                    <a:ea typeface="+mn-ea"/>
                    <a:cs typeface="+mn-cs"/>
                  </a:rPr>
                  <a:t>2</a:t>
                </a:r>
                <a:r>
                  <a:rPr lang="it-IT" sz="1200" kern="1200" dirty="0">
                    <a:solidFill>
                      <a:schemeClr val="tx1"/>
                    </a:solidFill>
                    <a:effectLst/>
                    <a:latin typeface="+mn-lt"/>
                    <a:ea typeface="+mn-ea"/>
                    <a:cs typeface="+mn-cs"/>
                  </a:rPr>
                  <a:t> nell’atmosfera terrestre?</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Diapositiva 10: «L’anidride carbonica è il principale prodotto della combustione delle sostanze organiche».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Chi altro brucia sostanze organiche? A partire da inizio 1800, durante la rivoluzione industriale, le persone iniziarono a bruciare molti combustibili fossili per soddisfare il crescente fabbisogno energetico. Carbone, olio e gas naturali sono tutti considerati combustibili fossili perché sono formati dai resti fossilizzati di piante e animali che vissero milioni di anni fa. Data la loro origine, i combustibili fossili contengono un’alta quantità di carbone che viene parzialmente liberata nell’atmosfera in forma di anidride carbonica quando bruciata.</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ampio corpo di prove supporta la conclusione che l'attività umana è il motore principale del recente riscaldamento. Questa evidenza si è accumulata per diversi decenni grazie a centinaia di studi.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 prima linea di evidenza è la nostra comprensione fisica di base di come i gas serra intrappolano il calore, come il sistema climatico risponde all'aumento dei gas serra e come altri fattori umani e naturali influenzino il clima.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 seconda linea di evidenza proviene da stime indirette dei cambiamenti climatici negli ultimi 1.000 a 2.000 anni. Queste stime sono spesso ottenute da esseri viventi e dai loro resti (come anelli di alberi e coralli) che forniscono un archivio naturale delle variazioni climatiche. Questi indicatori mostrano che il recente aumento della temperatura  negli ultimi 1.000 anni è chiaramente anomalo.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 terza linea di evidenza si basa sul confronto del clima reale con i modelli computerizzati di come ci aspettiamo che il clima si comporti sotto determinate influenze umane. Ad esempio, quando i modelli climatici sono gestiti con aumenti storici dei gas a effetto serra, mostrano un riscaldamento graduale della Terra e della superficie dell'oceano, un aumento del contenuto di calore dell'oceano, un aumento del livello del mare globale e un generale ritiro del ghiaccio marino e della copertura nevosa. Questi e altri aspetti del cambiamento climatico modellato sono in accordo con le osservazioni.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Informazioni aggiuntive possono essere trovate sullo script.</a:t>
                </a:r>
                <a:endParaRPr lang="en-CH" sz="1200" kern="1200" dirty="0">
                  <a:solidFill>
                    <a:schemeClr val="tx1"/>
                  </a:solidFill>
                  <a:effectLst/>
                  <a:latin typeface="+mn-lt"/>
                  <a:ea typeface="+mn-ea"/>
                  <a:cs typeface="+mn-cs"/>
                </a:endParaRPr>
              </a:p>
              <a:p>
                <a:endParaRPr lang="en-CH" dirty="0"/>
              </a:p>
            </p:txBody>
          </p:sp>
        </mc:Fallback>
      </mc:AlternateContent>
      <p:sp>
        <p:nvSpPr>
          <p:cNvPr id="4" name="Slide Number Placeholder 3"/>
          <p:cNvSpPr>
            <a:spLocks noGrp="1"/>
          </p:cNvSpPr>
          <p:nvPr>
            <p:ph type="sldNum" sz="quarter" idx="5"/>
          </p:nvPr>
        </p:nvSpPr>
        <p:spPr/>
        <p:txBody>
          <a:bodyPr/>
          <a:lstStyle/>
          <a:p>
            <a:fld id="{E4346567-3369-0C4A-A16B-491FA808C044}" type="slidenum">
              <a:rPr lang="en-CH" smtClean="0"/>
              <a:t>19</a:t>
            </a:fld>
            <a:endParaRPr lang="en-CH"/>
          </a:p>
        </p:txBody>
      </p:sp>
    </p:spTree>
    <p:extLst>
      <p:ext uri="{BB962C8B-B14F-4D97-AF65-F5344CB8AC3E}">
        <p14:creationId xmlns:p14="http://schemas.microsoft.com/office/powerpoint/2010/main" val="706531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0" dirty="0">
                <a:latin typeface="+mn-lt"/>
              </a:rPr>
              <a:t>Nella terza </a:t>
            </a:r>
            <a:r>
              <a:rPr lang="en-GB" b="0" dirty="0" err="1">
                <a:latin typeface="+mn-lt"/>
              </a:rPr>
              <a:t>parte</a:t>
            </a:r>
            <a:r>
              <a:rPr lang="en-GB" b="0" dirty="0">
                <a:latin typeface="+mn-lt"/>
              </a:rPr>
              <a:t> </a:t>
            </a:r>
            <a:r>
              <a:rPr lang="en-GB" b="0" dirty="0" err="1">
                <a:latin typeface="+mn-lt"/>
              </a:rPr>
              <a:t>tratteremo</a:t>
            </a:r>
            <a:r>
              <a:rPr lang="en-GB" b="0" dirty="0">
                <a:latin typeface="+mn-lt"/>
              </a:rPr>
              <a:t> </a:t>
            </a:r>
            <a:r>
              <a:rPr lang="en-GB" b="0" dirty="0" err="1">
                <a:latin typeface="+mn-lt"/>
              </a:rPr>
              <a:t>l’aumento</a:t>
            </a:r>
            <a:r>
              <a:rPr lang="en-GB" b="0" dirty="0">
                <a:latin typeface="+mn-lt"/>
              </a:rPr>
              <a:t> </a:t>
            </a:r>
            <a:r>
              <a:rPr lang="en-GB" b="0" dirty="0" err="1">
                <a:latin typeface="+mn-lt"/>
              </a:rPr>
              <a:t>dei</a:t>
            </a:r>
            <a:r>
              <a:rPr lang="en-GB" b="0" dirty="0">
                <a:latin typeface="+mn-lt"/>
              </a:rPr>
              <a:t> </a:t>
            </a:r>
            <a:r>
              <a:rPr lang="en-GB" b="0" dirty="0" err="1">
                <a:latin typeface="+mn-lt"/>
              </a:rPr>
              <a:t>livelli</a:t>
            </a:r>
            <a:r>
              <a:rPr lang="en-GB" b="0" dirty="0">
                <a:latin typeface="+mn-lt"/>
              </a:rPr>
              <a:t> di </a:t>
            </a:r>
            <a:r>
              <a:rPr lang="en-GB" b="0" dirty="0" err="1">
                <a:latin typeface="+mn-lt"/>
              </a:rPr>
              <a:t>anidride</a:t>
            </a:r>
            <a:r>
              <a:rPr lang="en-GB" b="0" dirty="0">
                <a:latin typeface="+mn-lt"/>
              </a:rPr>
              <a:t> </a:t>
            </a:r>
            <a:r>
              <a:rPr lang="en-GB" b="0" dirty="0" err="1">
                <a:latin typeface="+mn-lt"/>
              </a:rPr>
              <a:t>carbonica</a:t>
            </a:r>
            <a:r>
              <a:rPr lang="en-GB" b="0" dirty="0">
                <a:latin typeface="+mn-lt"/>
              </a:rPr>
              <a:t> </a:t>
            </a:r>
            <a:r>
              <a:rPr lang="en-GB" b="0" dirty="0" err="1">
                <a:latin typeface="+mn-lt"/>
              </a:rPr>
              <a:t>nel</a:t>
            </a:r>
            <a:r>
              <a:rPr lang="en-GB" b="0" dirty="0">
                <a:latin typeface="+mn-lt"/>
              </a:rPr>
              <a:t> tempo, in </a:t>
            </a:r>
            <a:r>
              <a:rPr lang="en-GB" b="0" dirty="0" err="1">
                <a:latin typeface="+mn-lt"/>
              </a:rPr>
              <a:t>particolare</a:t>
            </a:r>
            <a:r>
              <a:rPr lang="en-GB" b="0" dirty="0">
                <a:latin typeface="+mn-lt"/>
              </a:rPr>
              <a:t> </a:t>
            </a:r>
            <a:r>
              <a:rPr lang="en-GB" b="0" dirty="0" err="1">
                <a:latin typeface="+mn-lt"/>
              </a:rPr>
              <a:t>vedremo</a:t>
            </a:r>
            <a:r>
              <a:rPr lang="en-GB" b="0" dirty="0">
                <a:latin typeface="+mn-lt"/>
              </a:rPr>
              <a:t> la </a:t>
            </a:r>
            <a:r>
              <a:rPr lang="en-GB" b="0" dirty="0" err="1">
                <a:latin typeface="+mn-lt"/>
              </a:rPr>
              <a:t>curva</a:t>
            </a:r>
            <a:r>
              <a:rPr lang="en-GB" b="0" dirty="0">
                <a:latin typeface="+mn-lt"/>
              </a:rPr>
              <a:t> di Keeling, </a:t>
            </a:r>
            <a:r>
              <a:rPr lang="en-GB" b="0" dirty="0" err="1">
                <a:latin typeface="+mn-lt"/>
              </a:rPr>
              <a:t>i</a:t>
            </a:r>
            <a:r>
              <a:rPr lang="en-GB" b="0" dirty="0">
                <a:latin typeface="+mn-lt"/>
              </a:rPr>
              <a:t> </a:t>
            </a:r>
            <a:r>
              <a:rPr lang="en-GB" b="0" dirty="0" err="1">
                <a:latin typeface="+mn-lt"/>
              </a:rPr>
              <a:t>livelli</a:t>
            </a:r>
            <a:r>
              <a:rPr lang="en-GB" b="0" dirty="0">
                <a:latin typeface="+mn-lt"/>
              </a:rPr>
              <a:t> di </a:t>
            </a:r>
            <a:r>
              <a:rPr lang="en-GB" b="0" dirty="0" err="1">
                <a:latin typeface="+mn-lt"/>
              </a:rPr>
              <a:t>anidride</a:t>
            </a:r>
            <a:r>
              <a:rPr lang="en-GB" b="0" dirty="0">
                <a:latin typeface="+mn-lt"/>
              </a:rPr>
              <a:t> </a:t>
            </a:r>
            <a:r>
              <a:rPr lang="en-GB" b="0" dirty="0" err="1">
                <a:latin typeface="+mn-lt"/>
              </a:rPr>
              <a:t>carbonica</a:t>
            </a:r>
            <a:r>
              <a:rPr lang="en-GB" b="0" dirty="0">
                <a:latin typeface="+mn-lt"/>
              </a:rPr>
              <a:t> </a:t>
            </a:r>
            <a:r>
              <a:rPr lang="en-GB" b="0" dirty="0" err="1">
                <a:latin typeface="+mn-lt"/>
              </a:rPr>
              <a:t>nell’atmosfera</a:t>
            </a:r>
            <a:r>
              <a:rPr lang="en-GB" b="0" dirty="0">
                <a:latin typeface="+mn-lt"/>
              </a:rPr>
              <a:t> da 800,000 anni fa ad </a:t>
            </a:r>
            <a:r>
              <a:rPr lang="en-GB" b="0" dirty="0" err="1">
                <a:latin typeface="+mn-lt"/>
              </a:rPr>
              <a:t>oggi</a:t>
            </a:r>
            <a:r>
              <a:rPr lang="en-GB" b="0" dirty="0">
                <a:latin typeface="+mn-lt"/>
              </a:rPr>
              <a:t>, e </a:t>
            </a:r>
            <a:r>
              <a:rPr lang="en-GB" b="0" dirty="0" err="1">
                <a:latin typeface="+mn-lt"/>
              </a:rPr>
              <a:t>risponderemo</a:t>
            </a:r>
            <a:r>
              <a:rPr lang="en-GB" b="0" dirty="0">
                <a:latin typeface="+mn-lt"/>
              </a:rPr>
              <a:t> alle </a:t>
            </a:r>
            <a:r>
              <a:rPr lang="en-GB" b="0" dirty="0" err="1">
                <a:latin typeface="+mn-lt"/>
              </a:rPr>
              <a:t>domande</a:t>
            </a:r>
            <a:r>
              <a:rPr lang="en-GB" b="0" dirty="0">
                <a:latin typeface="+mn-lt"/>
              </a:rPr>
              <a:t> come </a:t>
            </a:r>
            <a:r>
              <a:rPr lang="en-GB" b="0" dirty="0" err="1">
                <a:latin typeface="+mn-lt"/>
              </a:rPr>
              <a:t>facciamo</a:t>
            </a:r>
            <a:r>
              <a:rPr lang="en-GB" b="0" dirty="0">
                <a:latin typeface="+mn-lt"/>
              </a:rPr>
              <a:t> a </a:t>
            </a:r>
            <a:r>
              <a:rPr lang="en-GB" b="0" dirty="0" err="1">
                <a:latin typeface="+mn-lt"/>
              </a:rPr>
              <a:t>sapere</a:t>
            </a:r>
            <a:r>
              <a:rPr lang="en-GB" b="0" dirty="0">
                <a:latin typeface="+mn-lt"/>
              </a:rPr>
              <a:t> </a:t>
            </a:r>
            <a:r>
              <a:rPr lang="en-GB" b="0" dirty="0" err="1">
                <a:latin typeface="+mn-lt"/>
              </a:rPr>
              <a:t>che</a:t>
            </a:r>
            <a:r>
              <a:rPr lang="en-GB" b="0" dirty="0">
                <a:latin typeface="+mn-lt"/>
              </a:rPr>
              <a:t> </a:t>
            </a:r>
            <a:r>
              <a:rPr lang="en-GB" b="0" dirty="0" err="1">
                <a:latin typeface="+mn-lt"/>
              </a:rPr>
              <a:t>i</a:t>
            </a:r>
            <a:r>
              <a:rPr lang="en-GB" b="0" dirty="0">
                <a:latin typeface="+mn-lt"/>
              </a:rPr>
              <a:t> </a:t>
            </a:r>
            <a:r>
              <a:rPr lang="en-GB" b="0" dirty="0" err="1">
                <a:latin typeface="+mn-lt"/>
              </a:rPr>
              <a:t>livelli</a:t>
            </a:r>
            <a:r>
              <a:rPr lang="en-GB" b="0" dirty="0">
                <a:latin typeface="+mn-lt"/>
              </a:rPr>
              <a:t> di </a:t>
            </a:r>
            <a:r>
              <a:rPr lang="en-GB" b="0" dirty="0" err="1">
                <a:latin typeface="+mn-lt"/>
              </a:rPr>
              <a:t>anidride</a:t>
            </a:r>
            <a:r>
              <a:rPr lang="en-GB" b="0" dirty="0">
                <a:latin typeface="+mn-lt"/>
              </a:rPr>
              <a:t> </a:t>
            </a:r>
            <a:r>
              <a:rPr lang="en-GB" b="0" dirty="0" err="1">
                <a:latin typeface="+mn-lt"/>
              </a:rPr>
              <a:t>carbonica</a:t>
            </a:r>
            <a:r>
              <a:rPr lang="en-GB" b="0" dirty="0">
                <a:latin typeface="+mn-lt"/>
              </a:rPr>
              <a:t> </a:t>
            </a:r>
            <a:r>
              <a:rPr lang="en-GB" b="0" dirty="0" err="1">
                <a:latin typeface="+mn-lt"/>
              </a:rPr>
              <a:t>sono</a:t>
            </a:r>
            <a:r>
              <a:rPr lang="en-GB" b="0" dirty="0">
                <a:latin typeface="+mn-lt"/>
              </a:rPr>
              <a:t> </a:t>
            </a:r>
            <a:r>
              <a:rPr lang="en-GB" b="0" dirty="0" err="1">
                <a:latin typeface="+mn-lt"/>
              </a:rPr>
              <a:t>aumentati</a:t>
            </a:r>
            <a:r>
              <a:rPr lang="en-GB" b="0" dirty="0">
                <a:latin typeface="+mn-lt"/>
              </a:rPr>
              <a:t> e </a:t>
            </a:r>
            <a:r>
              <a:rPr lang="en-GB" b="0" dirty="0" err="1">
                <a:latin typeface="+mn-lt"/>
              </a:rPr>
              <a:t>quali</a:t>
            </a:r>
            <a:r>
              <a:rPr lang="en-GB" b="0" dirty="0">
                <a:latin typeface="+mn-lt"/>
              </a:rPr>
              <a:t> </a:t>
            </a:r>
            <a:r>
              <a:rPr lang="en-GB" b="0" dirty="0" err="1">
                <a:latin typeface="+mn-lt"/>
              </a:rPr>
              <a:t>sono</a:t>
            </a:r>
            <a:r>
              <a:rPr lang="en-GB" b="0" dirty="0">
                <a:latin typeface="+mn-lt"/>
              </a:rPr>
              <a:t> le </a:t>
            </a:r>
            <a:r>
              <a:rPr lang="en-GB" b="0" dirty="0" err="1">
                <a:latin typeface="+mn-lt"/>
              </a:rPr>
              <a:t>potenziali</a:t>
            </a:r>
            <a:r>
              <a:rPr lang="en-GB" b="0" dirty="0">
                <a:latin typeface="+mn-lt"/>
              </a:rPr>
              <a:t> cause </a:t>
            </a:r>
            <a:r>
              <a:rPr lang="en-GB" b="0" dirty="0" err="1">
                <a:latin typeface="+mn-lt"/>
              </a:rPr>
              <a:t>dei</a:t>
            </a:r>
            <a:r>
              <a:rPr lang="en-GB" b="0" dirty="0">
                <a:latin typeface="+mn-lt"/>
              </a:rPr>
              <a:t> </a:t>
            </a:r>
            <a:r>
              <a:rPr lang="en-GB" b="0" dirty="0" err="1">
                <a:latin typeface="+mn-lt"/>
              </a:rPr>
              <a:t>cambiamenti</a:t>
            </a:r>
            <a:r>
              <a:rPr lang="en-GB" b="0" dirty="0">
                <a:latin typeface="+mn-lt"/>
              </a:rPr>
              <a:t> </a:t>
            </a:r>
            <a:r>
              <a:rPr lang="en-GB" b="0" dirty="0" err="1">
                <a:latin typeface="+mn-lt"/>
              </a:rPr>
              <a:t>climatici</a:t>
            </a:r>
            <a:r>
              <a:rPr lang="en-GB" b="0" dirty="0">
                <a:latin typeface="+mn-lt"/>
              </a:rPr>
              <a:t>? </a:t>
            </a:r>
            <a:r>
              <a:rPr lang="en-GB" b="0" dirty="0" err="1">
                <a:latin typeface="+mn-lt"/>
              </a:rPr>
              <a:t>Possono</a:t>
            </a:r>
            <a:r>
              <a:rPr lang="en-GB" b="0" dirty="0">
                <a:latin typeface="+mn-lt"/>
              </a:rPr>
              <a:t> </a:t>
            </a:r>
            <a:r>
              <a:rPr lang="en-GB" b="0" dirty="0" err="1">
                <a:latin typeface="+mn-lt"/>
              </a:rPr>
              <a:t>esserne</a:t>
            </a:r>
            <a:r>
              <a:rPr lang="en-GB" b="0" dirty="0">
                <a:latin typeface="+mn-lt"/>
              </a:rPr>
              <a:t> la causa il Sole, </a:t>
            </a:r>
            <a:r>
              <a:rPr lang="en-GB" b="0" dirty="0" err="1">
                <a:latin typeface="+mn-lt"/>
              </a:rPr>
              <a:t>l’orbita</a:t>
            </a:r>
            <a:r>
              <a:rPr lang="en-GB" b="0" dirty="0">
                <a:latin typeface="+mn-lt"/>
              </a:rPr>
              <a:t> </a:t>
            </a:r>
            <a:r>
              <a:rPr lang="en-GB" b="0" dirty="0" err="1">
                <a:latin typeface="+mn-lt"/>
              </a:rPr>
              <a:t>terrestre</a:t>
            </a:r>
            <a:r>
              <a:rPr lang="en-GB" b="0" dirty="0">
                <a:latin typeface="+mn-lt"/>
              </a:rPr>
              <a:t> o </a:t>
            </a:r>
            <a:r>
              <a:rPr lang="en-GB" b="0" dirty="0" err="1">
                <a:latin typeface="+mn-lt"/>
              </a:rPr>
              <a:t>i</a:t>
            </a:r>
            <a:r>
              <a:rPr lang="en-GB" b="0" dirty="0">
                <a:latin typeface="+mn-lt"/>
              </a:rPr>
              <a:t> </a:t>
            </a:r>
            <a:r>
              <a:rPr lang="en-GB" b="0" dirty="0" err="1">
                <a:latin typeface="+mn-lt"/>
              </a:rPr>
              <a:t>vulcani</a:t>
            </a:r>
            <a:r>
              <a:rPr lang="en-GB" b="0" dirty="0">
                <a:latin typeface="+mn-lt"/>
              </a:rPr>
              <a:t>?</a:t>
            </a:r>
          </a:p>
          <a:p>
            <a:pPr marL="0" indent="0">
              <a:buFont typeface="+mj-lt"/>
              <a:buNone/>
            </a:pPr>
            <a:endParaRPr lang="it-IT" b="0" dirty="0">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2</a:t>
            </a:fld>
            <a:endParaRPr lang="en-CH"/>
          </a:p>
        </p:txBody>
      </p:sp>
    </p:spTree>
    <p:extLst>
      <p:ext uri="{BB962C8B-B14F-4D97-AF65-F5344CB8AC3E}">
        <p14:creationId xmlns:p14="http://schemas.microsoft.com/office/powerpoint/2010/main" val="610351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Gli scienziati spiegano quindi l’improvviso aumento nei livelli di anidride carbonica con un aumento dell’azione umana nello stesso periodo. Per capire la relazione tra azione umana e anidride carbonica, guardiamo i  due grafici a sinistra. Il grafico superiore mostra i livelli di anidride carbonica nell’atmosfera dall’anno 1750 fino a oggi. Possiamo notare un netto e costante aumento di anidride carbonica dal 1850 in poi. </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Il grafico inferiore mostra invece quanta anidride carbonica è stata immessa nell’atmosfera da parte dell’uomo a partire dal 1750. Possiamo vedere come anche le emissioni umane inizino ad essere significative dal 1850 circa, cioè dall’inizio della rivoluzione industriale, e che da li in poi aumentano esponenzialmente. Gli ultimi anni sono quelli dove la curva del grafico è più ripida, il che indica un aumento di emissioni notevole per un così breve periodo di tempo.</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Causes</a:t>
            </a:r>
            <a:r>
              <a:rPr lang="it-IT" sz="1200" i="1" kern="1200" dirty="0">
                <a:solidFill>
                  <a:schemeClr val="tx1"/>
                </a:solidFill>
                <a:effectLst/>
                <a:latin typeface="+mn-lt"/>
                <a:ea typeface="+mn-ea"/>
                <a:cs typeface="+mn-cs"/>
              </a:rPr>
              <a:t> of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https://climate.nasa.gov/causes/</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NOAA.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Global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Indicators</a:t>
            </a:r>
            <a:r>
              <a:rPr lang="it-IT" sz="1200" i="1" kern="1200" dirty="0">
                <a:solidFill>
                  <a:schemeClr val="tx1"/>
                </a:solidFill>
                <a:effectLst/>
                <a:latin typeface="+mn-lt"/>
                <a:ea typeface="+mn-ea"/>
                <a:cs typeface="+mn-cs"/>
              </a:rPr>
              <a:t>: Human </a:t>
            </a:r>
            <a:r>
              <a:rPr lang="it-IT" sz="1200" i="1" kern="1200" dirty="0" err="1">
                <a:solidFill>
                  <a:schemeClr val="tx1"/>
                </a:solidFill>
                <a:effectLst/>
                <a:latin typeface="+mn-lt"/>
                <a:ea typeface="+mn-ea"/>
                <a:cs typeface="+mn-cs"/>
              </a:rPr>
              <a:t>Influence</a:t>
            </a:r>
            <a:r>
              <a:rPr lang="it-IT" sz="1200" kern="1200" dirty="0">
                <a:solidFill>
                  <a:schemeClr val="tx1"/>
                </a:solidFill>
                <a:effectLst/>
                <a:latin typeface="+mn-lt"/>
                <a:ea typeface="+mn-ea"/>
                <a:cs typeface="+mn-cs"/>
              </a:rPr>
              <a:t>. Tratto da National Centre for </a:t>
            </a:r>
            <a:r>
              <a:rPr lang="it-IT" sz="1200" kern="1200" dirty="0" err="1">
                <a:solidFill>
                  <a:schemeClr val="tx1"/>
                </a:solidFill>
                <a:effectLst/>
                <a:latin typeface="+mn-lt"/>
                <a:ea typeface="+mn-ea"/>
                <a:cs typeface="+mn-cs"/>
              </a:rPr>
              <a:t>Environmental</a:t>
            </a:r>
            <a:r>
              <a:rPr lang="it-IT" sz="1200" kern="1200" dirty="0">
                <a:solidFill>
                  <a:schemeClr val="tx1"/>
                </a:solidFill>
                <a:effectLst/>
                <a:latin typeface="+mn-lt"/>
                <a:ea typeface="+mn-ea"/>
                <a:cs typeface="+mn-cs"/>
              </a:rPr>
              <a:t> Information: https://www.ncdc.noaa.gov/monitoring-references/faq/indicators.php#human-influence</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MeteoSwiss</a:t>
            </a:r>
            <a:r>
              <a:rPr lang="it-IT" sz="1200" kern="1200" dirty="0">
                <a:solidFill>
                  <a:schemeClr val="tx1"/>
                </a:solidFill>
                <a:effectLst/>
                <a:latin typeface="+mn-lt"/>
                <a:ea typeface="+mn-ea"/>
                <a:cs typeface="+mn-cs"/>
              </a:rPr>
              <a:t>. (2018, Gennaio 11). </a:t>
            </a:r>
            <a:r>
              <a:rPr lang="it-IT" sz="1200" i="1" kern="1200" dirty="0">
                <a:solidFill>
                  <a:schemeClr val="tx1"/>
                </a:solidFill>
                <a:effectLst/>
                <a:latin typeface="+mn-lt"/>
                <a:ea typeface="+mn-ea"/>
                <a:cs typeface="+mn-cs"/>
              </a:rPr>
              <a:t>I cambiamenti climatici globali</a:t>
            </a:r>
            <a:r>
              <a:rPr lang="it-IT" sz="1200" kern="1200" dirty="0">
                <a:solidFill>
                  <a:schemeClr val="tx1"/>
                </a:solidFill>
                <a:effectLst/>
                <a:latin typeface="+mn-lt"/>
                <a:ea typeface="+mn-ea"/>
                <a:cs typeface="+mn-cs"/>
              </a:rPr>
              <a:t>. Tratto da Ufficio federale di meteorologia e climatologia </a:t>
            </a:r>
            <a:r>
              <a:rPr lang="it-IT" sz="1200" kern="1200" dirty="0" err="1">
                <a:solidFill>
                  <a:schemeClr val="tx1"/>
                </a:solidFill>
                <a:effectLst/>
                <a:latin typeface="+mn-lt"/>
                <a:ea typeface="+mn-ea"/>
                <a:cs typeface="+mn-cs"/>
              </a:rPr>
              <a:t>MeteoSvizzera</a:t>
            </a:r>
            <a:r>
              <a:rPr lang="it-IT" sz="1200" kern="1200" dirty="0">
                <a:solidFill>
                  <a:schemeClr val="tx1"/>
                </a:solidFill>
                <a:effectLst/>
                <a:latin typeface="+mn-lt"/>
                <a:ea typeface="+mn-ea"/>
                <a:cs typeface="+mn-cs"/>
              </a:rPr>
              <a:t>: https://www.meteosvizzera.admin.ch/home/clima/il-clima-nel-mondo-intero/i-cambiamenti-climatici-globali.html</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20</a:t>
            </a:fld>
            <a:endParaRPr lang="en-CH"/>
          </a:p>
        </p:txBody>
      </p:sp>
    </p:spTree>
    <p:extLst>
      <p:ext uri="{BB962C8B-B14F-4D97-AF65-F5344CB8AC3E}">
        <p14:creationId xmlns:p14="http://schemas.microsoft.com/office/powerpoint/2010/main" val="692227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Comparando questi e molti altri dati, gli scienziati sono arrivati alla conclusione che è l’azione umana ad aver alimentato l’innalzamento dei livelli di anidride carbonica e a causare il rispettivo innalzamento della temperatura della Terra. In altre parole, l’aumento di temperatura è stato causato da un incremento nelle emissioni di anidride carbonica e altri gas serra ad opera d’uomo.</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Causes</a:t>
            </a:r>
            <a:r>
              <a:rPr lang="it-IT" sz="1200" i="1" kern="1200" dirty="0">
                <a:solidFill>
                  <a:schemeClr val="tx1"/>
                </a:solidFill>
                <a:effectLst/>
                <a:latin typeface="+mn-lt"/>
                <a:ea typeface="+mn-ea"/>
                <a:cs typeface="+mn-cs"/>
              </a:rPr>
              <a:t> of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https://climate.nasa.gov/causes/</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NOAA.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Global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Indicators</a:t>
            </a:r>
            <a:r>
              <a:rPr lang="it-IT" sz="1200" i="1" kern="1200" dirty="0">
                <a:solidFill>
                  <a:schemeClr val="tx1"/>
                </a:solidFill>
                <a:effectLst/>
                <a:latin typeface="+mn-lt"/>
                <a:ea typeface="+mn-ea"/>
                <a:cs typeface="+mn-cs"/>
              </a:rPr>
              <a:t>: Human </a:t>
            </a:r>
            <a:r>
              <a:rPr lang="it-IT" sz="1200" i="1" kern="1200" dirty="0" err="1">
                <a:solidFill>
                  <a:schemeClr val="tx1"/>
                </a:solidFill>
                <a:effectLst/>
                <a:latin typeface="+mn-lt"/>
                <a:ea typeface="+mn-ea"/>
                <a:cs typeface="+mn-cs"/>
              </a:rPr>
              <a:t>Influence</a:t>
            </a:r>
            <a:r>
              <a:rPr lang="it-IT" sz="1200" kern="1200" dirty="0">
                <a:solidFill>
                  <a:schemeClr val="tx1"/>
                </a:solidFill>
                <a:effectLst/>
                <a:latin typeface="+mn-lt"/>
                <a:ea typeface="+mn-ea"/>
                <a:cs typeface="+mn-cs"/>
              </a:rPr>
              <a:t>. Tratto da National Centre for </a:t>
            </a:r>
            <a:r>
              <a:rPr lang="it-IT" sz="1200" kern="1200" dirty="0" err="1">
                <a:solidFill>
                  <a:schemeClr val="tx1"/>
                </a:solidFill>
                <a:effectLst/>
                <a:latin typeface="+mn-lt"/>
                <a:ea typeface="+mn-ea"/>
                <a:cs typeface="+mn-cs"/>
              </a:rPr>
              <a:t>Environmental</a:t>
            </a:r>
            <a:r>
              <a:rPr lang="it-IT" sz="1200" kern="1200" dirty="0">
                <a:solidFill>
                  <a:schemeClr val="tx1"/>
                </a:solidFill>
                <a:effectLst/>
                <a:latin typeface="+mn-lt"/>
                <a:ea typeface="+mn-ea"/>
                <a:cs typeface="+mn-cs"/>
              </a:rPr>
              <a:t> Information: https://www.ncdc.noaa.gov/monitoring-references/faq/indicators.php#human-influence</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MeteoSwiss</a:t>
            </a:r>
            <a:r>
              <a:rPr lang="it-IT" sz="1200" kern="1200" dirty="0">
                <a:solidFill>
                  <a:schemeClr val="tx1"/>
                </a:solidFill>
                <a:effectLst/>
                <a:latin typeface="+mn-lt"/>
                <a:ea typeface="+mn-ea"/>
                <a:cs typeface="+mn-cs"/>
              </a:rPr>
              <a:t>. (2018, Gennaio 11). </a:t>
            </a:r>
            <a:r>
              <a:rPr lang="it-IT" sz="1200" i="1" kern="1200" dirty="0">
                <a:solidFill>
                  <a:schemeClr val="tx1"/>
                </a:solidFill>
                <a:effectLst/>
                <a:latin typeface="+mn-lt"/>
                <a:ea typeface="+mn-ea"/>
                <a:cs typeface="+mn-cs"/>
              </a:rPr>
              <a:t>I cambiamenti climatici globali</a:t>
            </a:r>
            <a:r>
              <a:rPr lang="it-IT" sz="1200" kern="1200" dirty="0">
                <a:solidFill>
                  <a:schemeClr val="tx1"/>
                </a:solidFill>
                <a:effectLst/>
                <a:latin typeface="+mn-lt"/>
                <a:ea typeface="+mn-ea"/>
                <a:cs typeface="+mn-cs"/>
              </a:rPr>
              <a:t>. Tratto da Ufficio federale di meteorologia e climatologia </a:t>
            </a:r>
            <a:r>
              <a:rPr lang="it-IT" sz="1200" kern="1200" dirty="0" err="1">
                <a:solidFill>
                  <a:schemeClr val="tx1"/>
                </a:solidFill>
                <a:effectLst/>
                <a:latin typeface="+mn-lt"/>
                <a:ea typeface="+mn-ea"/>
                <a:cs typeface="+mn-cs"/>
              </a:rPr>
              <a:t>MeteoSvizzera</a:t>
            </a:r>
            <a:r>
              <a:rPr lang="it-IT" sz="1200" kern="1200" dirty="0">
                <a:solidFill>
                  <a:schemeClr val="tx1"/>
                </a:solidFill>
                <a:effectLst/>
                <a:latin typeface="+mn-lt"/>
                <a:ea typeface="+mn-ea"/>
                <a:cs typeface="+mn-cs"/>
              </a:rPr>
              <a:t>: https://www.meteosvizzera.admin.ch/home/clima/il-clima-nel-mondo-intero/i-cambiamenti-climatici-globali.html</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r>
              <a:rPr lang="en-CH" sz="1200" kern="1200" dirty="0">
                <a:solidFill>
                  <a:schemeClr val="tx1"/>
                </a:solidFill>
                <a:effectLst/>
                <a:latin typeface="+mn-lt"/>
                <a:ea typeface="+mn-ea"/>
                <a:cs typeface="+mn-cs"/>
              </a:rPr>
              <a:t> </a:t>
            </a:r>
          </a:p>
          <a:p>
            <a:r>
              <a:rPr lang="en-CH" sz="1200" kern="1200" dirty="0">
                <a:solidFill>
                  <a:schemeClr val="tx1"/>
                </a:solidFill>
                <a:effectLst/>
                <a:latin typeface="+mn-lt"/>
                <a:ea typeface="+mn-ea"/>
                <a:cs typeface="+mn-cs"/>
              </a:rPr>
              <a:t> </a:t>
            </a: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21</a:t>
            </a:fld>
            <a:endParaRPr lang="en-CH"/>
          </a:p>
        </p:txBody>
      </p:sp>
    </p:spTree>
    <p:extLst>
      <p:ext uri="{BB962C8B-B14F-4D97-AF65-F5344CB8AC3E}">
        <p14:creationId xmlns:p14="http://schemas.microsoft.com/office/powerpoint/2010/main" val="276025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Abbiamo visto che l’aumento della temperatura negli ultimi 150 anni è collegato ad un aumento di anidride carbonica nell’atmosfera terrestre nello stesso periodo, e che dall’inizio della rivoluzione industriale, la concentrazione di anidride carbonica nell’atmosfera è aumentata del 39%. </a:t>
            </a:r>
          </a:p>
          <a:p>
            <a:endParaRPr lang="en-CH" sz="1200" kern="1200">
              <a:solidFill>
                <a:schemeClr val="tx1"/>
              </a:solidFill>
              <a:effectLst/>
              <a:latin typeface="+mn-lt"/>
              <a:ea typeface="+mn-ea"/>
              <a:cs typeface="+mn-cs"/>
            </a:endParaRPr>
          </a:p>
          <a:p>
            <a:r>
              <a:rPr lang="it-IT" sz="1200" kern="1200" dirty="0">
                <a:solidFill>
                  <a:schemeClr val="tx1"/>
                </a:solidFill>
                <a:effectLst/>
                <a:latin typeface="+mn-lt"/>
                <a:ea typeface="+mn-ea"/>
                <a:cs typeface="+mn-cs"/>
              </a:rPr>
              <a:t>Il grafico qui a fianco è lo stesso grafico che abbiamo visto nelle lezioni precedenti. L’ asse verticale a sinistra indica la temperatura media del pianeta in °C. L’ asse verticale a destra indica i livelli atmosferici di concentrazione di anidride carbonica (CO</a:t>
            </a:r>
            <a:r>
              <a:rPr lang="it-IT" sz="1200" kern="1200" baseline="-25000" dirty="0">
                <a:solidFill>
                  <a:schemeClr val="tx1"/>
                </a:solidFill>
                <a:effectLst/>
                <a:latin typeface="+mn-lt"/>
                <a:ea typeface="+mn-ea"/>
                <a:cs typeface="+mn-cs"/>
              </a:rPr>
              <a:t>2</a:t>
            </a:r>
            <a:r>
              <a:rPr lang="it-IT" sz="1200" kern="1200" dirty="0">
                <a:solidFill>
                  <a:schemeClr val="tx1"/>
                </a:solidFill>
                <a:effectLst/>
                <a:latin typeface="+mn-lt"/>
                <a:ea typeface="+mn-ea"/>
                <a:cs typeface="+mn-cs"/>
              </a:rPr>
              <a:t>) in parti per milione (</a:t>
            </a:r>
            <a:r>
              <a:rPr lang="it-IT" sz="1200" kern="1200" dirty="0" err="1">
                <a:solidFill>
                  <a:schemeClr val="tx1"/>
                </a:solidFill>
                <a:effectLst/>
                <a:latin typeface="+mn-lt"/>
                <a:ea typeface="+mn-ea"/>
                <a:cs typeface="+mn-cs"/>
              </a:rPr>
              <a:t>ppm</a:t>
            </a:r>
            <a:r>
              <a:rPr lang="it-IT" sz="1200" kern="1200" dirty="0">
                <a:solidFill>
                  <a:schemeClr val="tx1"/>
                </a:solidFill>
                <a:effectLst/>
                <a:latin typeface="+mn-lt"/>
                <a:ea typeface="+mn-ea"/>
                <a:cs typeface="+mn-cs"/>
              </a:rPr>
              <a:t>). Le barre rosse indicano le temperature sopra la media e le barre blu indicano le temperature sotto la media.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 linea nera mostra i livelli atmosferici di concentrazione di anidride carbonica in parti per milione. Nel grafico si può osservare come i livelli di anidride carbonica siano strettamente collegati alla temperatura media terrestre: a partire da circa il 1980 l’anidride carbonica e la temperatura aumentano insieme in modo esponenziale.</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NOAA.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Global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Indicators</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Warming</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Tratto da National Centre for </a:t>
            </a:r>
            <a:r>
              <a:rPr lang="it-IT" sz="1200" kern="1200" dirty="0" err="1">
                <a:solidFill>
                  <a:schemeClr val="tx1"/>
                </a:solidFill>
                <a:effectLst/>
                <a:latin typeface="+mn-lt"/>
                <a:ea typeface="+mn-ea"/>
                <a:cs typeface="+mn-cs"/>
              </a:rPr>
              <a:t>Environmental</a:t>
            </a:r>
            <a:r>
              <a:rPr lang="it-IT" sz="1200" kern="1200" dirty="0">
                <a:solidFill>
                  <a:schemeClr val="tx1"/>
                </a:solidFill>
                <a:effectLst/>
                <a:latin typeface="+mn-lt"/>
                <a:ea typeface="+mn-ea"/>
                <a:cs typeface="+mn-cs"/>
              </a:rPr>
              <a:t> Information: </a:t>
            </a:r>
            <a:r>
              <a:rPr lang="it-IT" sz="1200" kern="1200" dirty="0" err="1">
                <a:solidFill>
                  <a:schemeClr val="tx1"/>
                </a:solidFill>
                <a:effectLst/>
                <a:latin typeface="+mn-lt"/>
                <a:ea typeface="+mn-ea"/>
                <a:cs typeface="+mn-cs"/>
              </a:rPr>
              <a:t>https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www.ncdc.noaa.gov</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monitoring-references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faq</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indicators.php</a:t>
            </a:r>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3</a:t>
            </a:fld>
            <a:endParaRPr lang="en-CH"/>
          </a:p>
        </p:txBody>
      </p:sp>
    </p:spTree>
    <p:extLst>
      <p:ext uri="{BB962C8B-B14F-4D97-AF65-F5344CB8AC3E}">
        <p14:creationId xmlns:p14="http://schemas.microsoft.com/office/powerpoint/2010/main" val="373478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Ma come facciamo a sapere che i livelli di anidride carbonica sono aumentati? Gli scienziati misurano i livelli di gas nell’atmosfera in vari modi. Usando satelliti e altri strumenti avanzati possono infatti misurare la quantità di gas nell’atmosfera. Collezionano anche campioni di aria da luoghi specifici per poi analizzarli in laboratorio.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Anche la Terra ci fornisce indizi sui livelli di gas nell’atmosfera del passato. Antiche bolle di aria intrappolate sotto il ghiaccio della Groenlandia e dell’Antartide ci rivelano quanta anidride carbonica c’era centinaia di migliaia di anni fa. Gli scienziati estraggono carote di ghiaccio (dette </a:t>
            </a:r>
            <a:r>
              <a:rPr lang="it-IT" sz="1200" kern="1200" dirty="0" err="1">
                <a:solidFill>
                  <a:schemeClr val="tx1"/>
                </a:solidFill>
                <a:effectLst/>
                <a:latin typeface="+mn-lt"/>
                <a:ea typeface="+mn-ea"/>
                <a:cs typeface="+mn-cs"/>
              </a:rPr>
              <a:t>ice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cores</a:t>
            </a:r>
            <a:r>
              <a:rPr lang="it-IT" sz="1200" kern="1200" dirty="0">
                <a:solidFill>
                  <a:schemeClr val="tx1"/>
                </a:solidFill>
                <a:effectLst/>
                <a:latin typeface="+mn-lt"/>
                <a:ea typeface="+mn-ea"/>
                <a:cs typeface="+mn-cs"/>
              </a:rPr>
              <a:t> in inglese) da questi luoghi per poi analizzarle. Altre prove possono essere trovate negli anelli del tronco degli alberi, nei sedimenti oceanici, nelle barriere coralline e negli strati di roccia sedimentaria.</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Questi reperti antichi sono chiamati paleoclimatici, perché appartengono ad un clima passato. I reperti indicano che l’attuale riscaldamento sta avvenendo circa dieci volte più velocemente rispetto al passato, nei periodi successivi alle glaciazioni, che esploreremo in seguito.</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Approfondimento: Andando sul sito </a:t>
            </a:r>
            <a:r>
              <a:rPr lang="it-IT" sz="1200" kern="1200" dirty="0" err="1">
                <a:solidFill>
                  <a:schemeClr val="tx1"/>
                </a:solidFill>
                <a:effectLst/>
                <a:latin typeface="+mn-lt"/>
                <a:ea typeface="+mn-ea"/>
                <a:cs typeface="+mn-cs"/>
              </a:rPr>
              <a:t>https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icecores.org</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about</a:t>
            </a:r>
            <a:r>
              <a:rPr lang="it-IT" sz="1200" kern="1200" dirty="0">
                <a:solidFill>
                  <a:schemeClr val="tx1"/>
                </a:solidFill>
                <a:effectLst/>
                <a:latin typeface="+mn-lt"/>
                <a:ea typeface="+mn-ea"/>
                <a:cs typeface="+mn-cs"/>
              </a:rPr>
              <a:t> che vedete indicato sotto la figura potrete scoprire che la maggior parte delle carote di ghiaccio prelevate dall’ Antartide, dalla Groenlandia e dal Nord America sono conservate alla </a:t>
            </a:r>
            <a:r>
              <a:rPr lang="it-IT" sz="1200" kern="1200" dirty="0" err="1">
                <a:solidFill>
                  <a:schemeClr val="tx1"/>
                </a:solidFill>
                <a:effectLst/>
                <a:latin typeface="+mn-lt"/>
                <a:ea typeface="+mn-ea"/>
                <a:cs typeface="+mn-cs"/>
              </a:rPr>
              <a:t>Ice</a:t>
            </a:r>
            <a:r>
              <a:rPr lang="it-IT" sz="1200" kern="1200" dirty="0">
                <a:solidFill>
                  <a:schemeClr val="tx1"/>
                </a:solidFill>
                <a:effectLst/>
                <a:latin typeface="+mn-lt"/>
                <a:ea typeface="+mn-ea"/>
                <a:cs typeface="+mn-cs"/>
              </a:rPr>
              <a:t> Core </a:t>
            </a:r>
            <a:r>
              <a:rPr lang="it-IT" sz="1200" kern="1200" dirty="0" err="1">
                <a:solidFill>
                  <a:schemeClr val="tx1"/>
                </a:solidFill>
                <a:effectLst/>
                <a:latin typeface="+mn-lt"/>
                <a:ea typeface="+mn-ea"/>
                <a:cs typeface="+mn-cs"/>
              </a:rPr>
              <a:t>Facility</a:t>
            </a:r>
            <a:r>
              <a:rPr lang="it-IT" sz="1200" kern="1200" dirty="0">
                <a:solidFill>
                  <a:schemeClr val="tx1"/>
                </a:solidFill>
                <a:effectLst/>
                <a:latin typeface="+mn-lt"/>
                <a:ea typeface="+mn-ea"/>
                <a:cs typeface="+mn-cs"/>
              </a:rPr>
              <a:t> (ICF) della National Science Foundation (NSF). Come mostra la figura, per tenerle inalterate, le carote di ghiaccio vengono archiviate in un freezer ad una temperatura costante di -36°C. Al momento l’organizzazione conserva circa 22’000 metri di carote di ghiaccio.</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Baroni, C. (2001). </a:t>
            </a:r>
            <a:r>
              <a:rPr lang="en-CH" sz="1200" i="1" kern="1200" dirty="0">
                <a:solidFill>
                  <a:schemeClr val="tx1"/>
                </a:solidFill>
                <a:effectLst/>
                <a:latin typeface="+mn-lt"/>
                <a:ea typeface="+mn-ea"/>
                <a:cs typeface="+mn-cs"/>
              </a:rPr>
              <a:t>Antartide: Terra di scienza e riserva naturale.</a:t>
            </a:r>
            <a:r>
              <a:rPr lang="en-CH" sz="1200" kern="1200" dirty="0">
                <a:solidFill>
                  <a:schemeClr val="tx1"/>
                </a:solidFill>
                <a:effectLst/>
                <a:latin typeface="+mn-lt"/>
                <a:ea typeface="+mn-ea"/>
                <a:cs typeface="+mn-cs"/>
              </a:rPr>
              <a:t> Siena.</a:t>
            </a:r>
            <a:endParaRPr lang="it-IT"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Proof</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Is</a:t>
            </a:r>
            <a:r>
              <a:rPr lang="it-IT" sz="1200" i="1" kern="1200" dirty="0">
                <a:solidFill>
                  <a:schemeClr val="tx1"/>
                </a:solidFill>
                <a:effectLst/>
                <a:latin typeface="+mn-lt"/>
                <a:ea typeface="+mn-ea"/>
                <a:cs typeface="+mn-cs"/>
              </a:rPr>
              <a:t> in the </a:t>
            </a:r>
            <a:r>
              <a:rPr lang="it-IT" sz="1200" i="1" kern="1200" dirty="0" err="1">
                <a:solidFill>
                  <a:schemeClr val="tx1"/>
                </a:solidFill>
                <a:effectLst/>
                <a:latin typeface="+mn-lt"/>
                <a:ea typeface="+mn-ea"/>
                <a:cs typeface="+mn-cs"/>
              </a:rPr>
              <a:t>Atmosphere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https://archive.epa.gov/climatechange/kids/scientists/proof.html</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NSF-ICF.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About NSF-ICF </a:t>
            </a:r>
            <a:r>
              <a:rPr lang="it-IT" sz="1200" kern="1200" dirty="0">
                <a:solidFill>
                  <a:schemeClr val="tx1"/>
                </a:solidFill>
                <a:effectLst/>
                <a:latin typeface="+mn-lt"/>
                <a:ea typeface="+mn-ea"/>
                <a:cs typeface="+mn-cs"/>
              </a:rPr>
              <a:t>. Tratto da National Science Foundation: </a:t>
            </a:r>
            <a:r>
              <a:rPr lang="it-IT" sz="1200" kern="1200" dirty="0" err="1">
                <a:solidFill>
                  <a:schemeClr val="tx1"/>
                </a:solidFill>
                <a:effectLst/>
                <a:latin typeface="+mn-lt"/>
                <a:ea typeface="+mn-ea"/>
                <a:cs typeface="+mn-cs"/>
              </a:rPr>
              <a:t>Ice</a:t>
            </a:r>
            <a:r>
              <a:rPr lang="it-IT" sz="1200" kern="1200" dirty="0">
                <a:solidFill>
                  <a:schemeClr val="tx1"/>
                </a:solidFill>
                <a:effectLst/>
                <a:latin typeface="+mn-lt"/>
                <a:ea typeface="+mn-ea"/>
                <a:cs typeface="+mn-cs"/>
              </a:rPr>
              <a:t> Core Facility: https://icecores.org/about</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NRC. (2006). Surface Temperature </a:t>
            </a:r>
            <a:r>
              <a:rPr lang="it-IT" sz="1200" kern="1200" dirty="0" err="1">
                <a:solidFill>
                  <a:schemeClr val="tx1"/>
                </a:solidFill>
                <a:effectLst/>
                <a:latin typeface="+mn-lt"/>
                <a:ea typeface="+mn-ea"/>
                <a:cs typeface="+mn-cs"/>
              </a:rPr>
              <a:t>Reconstructions</a:t>
            </a:r>
            <a:r>
              <a:rPr lang="it-IT" sz="1200" kern="1200" dirty="0">
                <a:solidFill>
                  <a:schemeClr val="tx1"/>
                </a:solidFill>
                <a:effectLst/>
                <a:latin typeface="+mn-lt"/>
                <a:ea typeface="+mn-ea"/>
                <a:cs typeface="+mn-cs"/>
              </a:rPr>
              <a:t> For the Last 2,000 Years. </a:t>
            </a:r>
            <a:r>
              <a:rPr lang="it-IT" sz="1200" i="1" kern="1200" dirty="0">
                <a:solidFill>
                  <a:schemeClr val="tx1"/>
                </a:solidFill>
                <a:effectLst/>
                <a:latin typeface="+mn-lt"/>
                <a:ea typeface="+mn-ea"/>
                <a:cs typeface="+mn-cs"/>
              </a:rPr>
              <a:t>National Academy Press</a:t>
            </a:r>
            <a:r>
              <a:rPr lang="it-IT" sz="1200" kern="1200" dirty="0">
                <a:solidFill>
                  <a:schemeClr val="tx1"/>
                </a:solidFill>
                <a:effectLst/>
                <a:latin typeface="+mn-lt"/>
                <a:ea typeface="+mn-ea"/>
                <a:cs typeface="+mn-cs"/>
              </a:rPr>
              <a:t>. Tratto da National Academy Press: http://earthobservatory.nasa.gov/Features/GlobalWarming/page3.php</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4</a:t>
            </a:fld>
            <a:endParaRPr lang="en-CH"/>
          </a:p>
        </p:txBody>
      </p:sp>
    </p:spTree>
    <p:extLst>
      <p:ext uri="{BB962C8B-B14F-4D97-AF65-F5344CB8AC3E}">
        <p14:creationId xmlns:p14="http://schemas.microsoft.com/office/powerpoint/2010/main" val="3562180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Nel 1958 Charles </a:t>
            </a:r>
            <a:r>
              <a:rPr lang="it-IT" sz="1200" kern="1200" dirty="0" err="1">
                <a:solidFill>
                  <a:schemeClr val="tx1"/>
                </a:solidFill>
                <a:effectLst/>
                <a:latin typeface="+mn-lt"/>
                <a:ea typeface="+mn-ea"/>
                <a:cs typeface="+mn-cs"/>
              </a:rPr>
              <a:t>Keeling</a:t>
            </a:r>
            <a:r>
              <a:rPr lang="it-IT" sz="1200" kern="1200" dirty="0">
                <a:solidFill>
                  <a:schemeClr val="tx1"/>
                </a:solidFill>
                <a:effectLst/>
                <a:latin typeface="+mn-lt"/>
                <a:ea typeface="+mn-ea"/>
                <a:cs typeface="+mn-cs"/>
              </a:rPr>
              <a:t> iniziò a misurare quotidianamente la concentrazione atmosferica di anidride carbonica presso l’Osservatorio di Mauna </a:t>
            </a:r>
            <a:r>
              <a:rPr lang="it-IT" sz="1200" kern="1200" dirty="0" err="1">
                <a:solidFill>
                  <a:schemeClr val="tx1"/>
                </a:solidFill>
                <a:effectLst/>
                <a:latin typeface="+mn-lt"/>
                <a:ea typeface="+mn-ea"/>
                <a:cs typeface="+mn-cs"/>
              </a:rPr>
              <a:t>Loa</a:t>
            </a:r>
            <a:r>
              <a:rPr lang="it-IT" sz="1200" kern="1200" dirty="0">
                <a:solidFill>
                  <a:schemeClr val="tx1"/>
                </a:solidFill>
                <a:effectLst/>
                <a:latin typeface="+mn-lt"/>
                <a:ea typeface="+mn-ea"/>
                <a:cs typeface="+mn-cs"/>
              </a:rPr>
              <a:t>, nelle Hawaii.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Queste misurazioni sono state avviate in vista di un evento particolare, l'Anno Geofisico Internazionale. Però le misurazioni giornaliere sono continuate anche dopo, quasi ininterrottamente. Le misurazioni di Mauna </a:t>
            </a:r>
            <a:r>
              <a:rPr lang="it-IT" sz="1200" kern="1200" dirty="0" err="1">
                <a:solidFill>
                  <a:schemeClr val="tx1"/>
                </a:solidFill>
                <a:effectLst/>
                <a:latin typeface="+mn-lt"/>
                <a:ea typeface="+mn-ea"/>
                <a:cs typeface="+mn-cs"/>
              </a:rPr>
              <a:t>Loa</a:t>
            </a:r>
            <a:r>
              <a:rPr lang="it-IT" sz="1200" kern="1200" dirty="0">
                <a:solidFill>
                  <a:schemeClr val="tx1"/>
                </a:solidFill>
                <a:effectLst/>
                <a:latin typeface="+mn-lt"/>
                <a:ea typeface="+mn-ea"/>
                <a:cs typeface="+mn-cs"/>
              </a:rPr>
              <a:t>, ora meglio conosciute come la curva di </a:t>
            </a:r>
            <a:r>
              <a:rPr lang="it-IT" sz="1200" kern="1200" dirty="0" err="1">
                <a:solidFill>
                  <a:schemeClr val="tx1"/>
                </a:solidFill>
                <a:effectLst/>
                <a:latin typeface="+mn-lt"/>
                <a:ea typeface="+mn-ea"/>
                <a:cs typeface="+mn-cs"/>
              </a:rPr>
              <a:t>Keeling</a:t>
            </a:r>
            <a:r>
              <a:rPr lang="it-IT" sz="1200" kern="1200" dirty="0">
                <a:solidFill>
                  <a:schemeClr val="tx1"/>
                </a:solidFill>
                <a:effectLst/>
                <a:latin typeface="+mn-lt"/>
                <a:ea typeface="+mn-ea"/>
                <a:cs typeface="+mn-cs"/>
              </a:rPr>
              <a:t>, sono prese ancora oggi e sono ritenute preziose poiché forniscono una dettagliata descrizione del comportamento dell’anidride carbonica nell’atmosfera. </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Keeling</a:t>
            </a:r>
            <a:r>
              <a:rPr lang="it-IT" sz="1200" i="1" kern="1200" dirty="0">
                <a:solidFill>
                  <a:schemeClr val="tx1"/>
                </a:solidFill>
                <a:effectLst/>
                <a:latin typeface="+mn-lt"/>
                <a:ea typeface="+mn-ea"/>
                <a:cs typeface="+mn-cs"/>
              </a:rPr>
              <a:t> Curve .</a:t>
            </a:r>
            <a:r>
              <a:rPr lang="it-IT" sz="1200" kern="1200" dirty="0">
                <a:solidFill>
                  <a:schemeClr val="tx1"/>
                </a:solidFill>
                <a:effectLst/>
                <a:latin typeface="+mn-lt"/>
                <a:ea typeface="+mn-ea"/>
                <a:cs typeface="+mn-cs"/>
              </a:rPr>
              <a:t> Tratto da NASA: Earth </a:t>
            </a:r>
            <a:r>
              <a:rPr lang="it-IT" sz="1200" kern="1200" dirty="0" err="1">
                <a:solidFill>
                  <a:schemeClr val="tx1"/>
                </a:solidFill>
                <a:effectLst/>
                <a:latin typeface="+mn-lt"/>
                <a:ea typeface="+mn-ea"/>
                <a:cs typeface="+mn-cs"/>
              </a:rPr>
              <a:t>Observatory</a:t>
            </a:r>
            <a:r>
              <a:rPr lang="it-IT" sz="1200" kern="1200" dirty="0">
                <a:solidFill>
                  <a:schemeClr val="tx1"/>
                </a:solidFill>
                <a:effectLst/>
                <a:latin typeface="+mn-lt"/>
                <a:ea typeface="+mn-ea"/>
                <a:cs typeface="+mn-cs"/>
              </a:rPr>
              <a:t>: https://earthobservatory.nasa.gov/images/5620/the-keeling-curve</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Central. (2013). </a:t>
            </a:r>
            <a:r>
              <a:rPr lang="it-IT" sz="1200" i="1" kern="1200" dirty="0" err="1">
                <a:solidFill>
                  <a:schemeClr val="tx1"/>
                </a:solidFill>
                <a:effectLst/>
                <a:latin typeface="+mn-lt"/>
                <a:ea typeface="+mn-ea"/>
                <a:cs typeface="+mn-cs"/>
              </a:rPr>
              <a:t>Keeling</a:t>
            </a:r>
            <a:r>
              <a:rPr lang="it-IT" sz="1200" i="1" kern="1200" dirty="0">
                <a:solidFill>
                  <a:schemeClr val="tx1"/>
                </a:solidFill>
                <a:effectLst/>
                <a:latin typeface="+mn-lt"/>
                <a:ea typeface="+mn-ea"/>
                <a:cs typeface="+mn-cs"/>
              </a:rPr>
              <a:t> Curve .</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Central: </a:t>
            </a:r>
          </a:p>
          <a:p>
            <a:r>
              <a:rPr lang="it-IT" sz="1200" kern="1200" dirty="0">
                <a:solidFill>
                  <a:schemeClr val="tx1"/>
                </a:solidFill>
                <a:effectLst/>
                <a:latin typeface="+mn-lt"/>
                <a:ea typeface="+mn-ea"/>
                <a:cs typeface="+mn-cs"/>
              </a:rPr>
              <a:t>https://www.climatecentral.org/gallery/graphics/keeling_curve</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5</a:t>
            </a:fld>
            <a:endParaRPr lang="en-CH"/>
          </a:p>
        </p:txBody>
      </p:sp>
    </p:spTree>
    <p:extLst>
      <p:ext uri="{BB962C8B-B14F-4D97-AF65-F5344CB8AC3E}">
        <p14:creationId xmlns:p14="http://schemas.microsoft.com/office/powerpoint/2010/main" val="1398999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bg1"/>
                </a:solidFill>
              </a:rPr>
              <a:t>Il grafico a destra è un esempio di rappresentazione delle concentrazioni di anidride carbonica nel tempo. Gli zig-zag visibili nel grafico rappresentano i</a:t>
            </a:r>
            <a:r>
              <a:rPr lang="it-IT" sz="1200" kern="1200" dirty="0">
                <a:solidFill>
                  <a:schemeClr val="tx1"/>
                </a:solidFill>
                <a:effectLst/>
                <a:latin typeface="+mn-lt"/>
                <a:ea typeface="+mn-ea"/>
                <a:cs typeface="+mn-cs"/>
              </a:rPr>
              <a:t>l calo e l’aumento di anidride carbonica e sono dovuti a variazioni stagionali. I livelli di anidride carbonica diminuiscono durante la primavera e l'estate nell'emisfero settentrionale, quando le piante assorbono anidride carbonica dall'atmosfera per crescere. In autunno e in inverno, le piante e le foglie muoiono e si decompongono, rilasciando anidride carbonica nell'atmosfera e provocandone un aumento. Questo processo potrebbe essere definito come la «respirazione» del Pianeta.</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Keeling</a:t>
            </a:r>
            <a:r>
              <a:rPr lang="it-IT" sz="1200" i="1" kern="1200" dirty="0">
                <a:solidFill>
                  <a:schemeClr val="tx1"/>
                </a:solidFill>
                <a:effectLst/>
                <a:latin typeface="+mn-lt"/>
                <a:ea typeface="+mn-ea"/>
                <a:cs typeface="+mn-cs"/>
              </a:rPr>
              <a:t> Curve .</a:t>
            </a:r>
            <a:r>
              <a:rPr lang="it-IT" sz="1200" kern="1200" dirty="0">
                <a:solidFill>
                  <a:schemeClr val="tx1"/>
                </a:solidFill>
                <a:effectLst/>
                <a:latin typeface="+mn-lt"/>
                <a:ea typeface="+mn-ea"/>
                <a:cs typeface="+mn-cs"/>
              </a:rPr>
              <a:t> Tratto da NASA: Earth </a:t>
            </a:r>
            <a:r>
              <a:rPr lang="it-IT" sz="1200" kern="1200" dirty="0" err="1">
                <a:solidFill>
                  <a:schemeClr val="tx1"/>
                </a:solidFill>
                <a:effectLst/>
                <a:latin typeface="+mn-lt"/>
                <a:ea typeface="+mn-ea"/>
                <a:cs typeface="+mn-cs"/>
              </a:rPr>
              <a:t>Observatory</a:t>
            </a:r>
            <a:r>
              <a:rPr lang="it-IT" sz="1200" kern="1200" dirty="0">
                <a:solidFill>
                  <a:schemeClr val="tx1"/>
                </a:solidFill>
                <a:effectLst/>
                <a:latin typeface="+mn-lt"/>
                <a:ea typeface="+mn-ea"/>
                <a:cs typeface="+mn-cs"/>
              </a:rPr>
              <a:t>: https://earthobservatory.nasa.gov/images/5620/the-keeling-curve</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Central. (2013). </a:t>
            </a:r>
            <a:r>
              <a:rPr lang="it-IT" sz="1200" i="1" kern="1200" dirty="0" err="1">
                <a:solidFill>
                  <a:schemeClr val="tx1"/>
                </a:solidFill>
                <a:effectLst/>
                <a:latin typeface="+mn-lt"/>
                <a:ea typeface="+mn-ea"/>
                <a:cs typeface="+mn-cs"/>
              </a:rPr>
              <a:t>Keeling</a:t>
            </a:r>
            <a:r>
              <a:rPr lang="it-IT" sz="1200" i="1" kern="1200" dirty="0">
                <a:solidFill>
                  <a:schemeClr val="tx1"/>
                </a:solidFill>
                <a:effectLst/>
                <a:latin typeface="+mn-lt"/>
                <a:ea typeface="+mn-ea"/>
                <a:cs typeface="+mn-cs"/>
              </a:rPr>
              <a:t> Curve .</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Central: </a:t>
            </a:r>
          </a:p>
          <a:p>
            <a:r>
              <a:rPr lang="it-IT" sz="1200" kern="1200" dirty="0">
                <a:solidFill>
                  <a:schemeClr val="tx1"/>
                </a:solidFill>
                <a:effectLst/>
                <a:latin typeface="+mn-lt"/>
                <a:ea typeface="+mn-ea"/>
                <a:cs typeface="+mn-cs"/>
              </a:rPr>
              <a:t>https://www.climatecentral.org/gallery/graphics/keeling_curve</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6</a:t>
            </a:fld>
            <a:endParaRPr lang="en-CH"/>
          </a:p>
        </p:txBody>
      </p:sp>
    </p:spTree>
    <p:extLst>
      <p:ext uri="{BB962C8B-B14F-4D97-AF65-F5344CB8AC3E}">
        <p14:creationId xmlns:p14="http://schemas.microsoft.com/office/powerpoint/2010/main" val="1876740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Le misurazioni della curva di </a:t>
            </a:r>
            <a:r>
              <a:rPr lang="it-IT" sz="1200" kern="1200" dirty="0" err="1">
                <a:solidFill>
                  <a:schemeClr val="tx1"/>
                </a:solidFill>
                <a:effectLst/>
                <a:latin typeface="+mn-lt"/>
                <a:ea typeface="+mn-ea"/>
                <a:cs typeface="+mn-cs"/>
              </a:rPr>
              <a:t>Keeling</a:t>
            </a:r>
            <a:r>
              <a:rPr lang="it-IT" sz="1200" kern="1200" dirty="0">
                <a:solidFill>
                  <a:schemeClr val="tx1"/>
                </a:solidFill>
                <a:effectLst/>
                <a:latin typeface="+mn-lt"/>
                <a:ea typeface="+mn-ea"/>
                <a:cs typeface="+mn-cs"/>
              </a:rPr>
              <a:t> rappresentano la registrazione continua più lunga al mondo di anidride carbonica e sono state le prime a confermare l'aumento di anidride carbonica nell’atmosfera a causa della combustione di combustibili fossili. Le misurazioni in circa 100 altri siti hanno confermato la tendenza a lungo termine mostrata dalla curva di </a:t>
            </a:r>
            <a:r>
              <a:rPr lang="it-IT" sz="1200" kern="1200" dirty="0" err="1">
                <a:solidFill>
                  <a:schemeClr val="tx1"/>
                </a:solidFill>
                <a:effectLst/>
                <a:latin typeface="+mn-lt"/>
                <a:ea typeface="+mn-ea"/>
                <a:cs typeface="+mn-cs"/>
              </a:rPr>
              <a:t>Keeling</a:t>
            </a:r>
            <a:r>
              <a:rPr lang="it-IT" sz="1200" kern="1200" dirty="0">
                <a:solidFill>
                  <a:schemeClr val="tx1"/>
                </a:solidFill>
                <a:effectLst/>
                <a:latin typeface="+mn-lt"/>
                <a:ea typeface="+mn-ea"/>
                <a:cs typeface="+mn-cs"/>
              </a:rPr>
              <a:t>, sebbene nessuna altra stazione abbia una serie di misurazioni giornaliere lunga quanto quella della curva di </a:t>
            </a:r>
            <a:r>
              <a:rPr lang="it-IT" sz="1200" kern="1200" dirty="0" err="1">
                <a:solidFill>
                  <a:schemeClr val="tx1"/>
                </a:solidFill>
                <a:effectLst/>
                <a:latin typeface="+mn-lt"/>
                <a:ea typeface="+mn-ea"/>
                <a:cs typeface="+mn-cs"/>
              </a:rPr>
              <a:t>Keeling</a:t>
            </a:r>
            <a:r>
              <a:rPr lang="it-IT" sz="1200" kern="1200" dirty="0">
                <a:solidFill>
                  <a:schemeClr val="tx1"/>
                </a:solidFill>
                <a:effectLst/>
                <a:latin typeface="+mn-lt"/>
                <a:ea typeface="+mn-ea"/>
                <a:cs typeface="+mn-cs"/>
              </a:rPr>
              <a:t>.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Keeling</a:t>
            </a:r>
            <a:r>
              <a:rPr lang="it-IT" sz="1200" i="1" kern="1200" dirty="0">
                <a:solidFill>
                  <a:schemeClr val="tx1"/>
                </a:solidFill>
                <a:effectLst/>
                <a:latin typeface="+mn-lt"/>
                <a:ea typeface="+mn-ea"/>
                <a:cs typeface="+mn-cs"/>
              </a:rPr>
              <a:t> Curve .</a:t>
            </a:r>
            <a:r>
              <a:rPr lang="it-IT" sz="1200" kern="1200" dirty="0">
                <a:solidFill>
                  <a:schemeClr val="tx1"/>
                </a:solidFill>
                <a:effectLst/>
                <a:latin typeface="+mn-lt"/>
                <a:ea typeface="+mn-ea"/>
                <a:cs typeface="+mn-cs"/>
              </a:rPr>
              <a:t> Tratto da NASA: Earth </a:t>
            </a:r>
            <a:r>
              <a:rPr lang="it-IT" sz="1200" kern="1200" dirty="0" err="1">
                <a:solidFill>
                  <a:schemeClr val="tx1"/>
                </a:solidFill>
                <a:effectLst/>
                <a:latin typeface="+mn-lt"/>
                <a:ea typeface="+mn-ea"/>
                <a:cs typeface="+mn-cs"/>
              </a:rPr>
              <a:t>Observatory</a:t>
            </a:r>
            <a:r>
              <a:rPr lang="it-IT" sz="1200" kern="1200" dirty="0">
                <a:solidFill>
                  <a:schemeClr val="tx1"/>
                </a:solidFill>
                <a:effectLst/>
                <a:latin typeface="+mn-lt"/>
                <a:ea typeface="+mn-ea"/>
                <a:cs typeface="+mn-cs"/>
              </a:rPr>
              <a:t>: https://earthobservatory.nasa.gov/images/5620/the-keeling-curve</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Central. (2013). </a:t>
            </a:r>
            <a:r>
              <a:rPr lang="it-IT" sz="1200" i="1" kern="1200" dirty="0" err="1">
                <a:solidFill>
                  <a:schemeClr val="tx1"/>
                </a:solidFill>
                <a:effectLst/>
                <a:latin typeface="+mn-lt"/>
                <a:ea typeface="+mn-ea"/>
                <a:cs typeface="+mn-cs"/>
              </a:rPr>
              <a:t>Keeling</a:t>
            </a:r>
            <a:r>
              <a:rPr lang="it-IT" sz="1200" i="1" kern="1200" dirty="0">
                <a:solidFill>
                  <a:schemeClr val="tx1"/>
                </a:solidFill>
                <a:effectLst/>
                <a:latin typeface="+mn-lt"/>
                <a:ea typeface="+mn-ea"/>
                <a:cs typeface="+mn-cs"/>
              </a:rPr>
              <a:t> Curve .</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Central: </a:t>
            </a:r>
          </a:p>
          <a:p>
            <a:r>
              <a:rPr lang="it-IT" sz="1200" kern="1200" dirty="0">
                <a:solidFill>
                  <a:schemeClr val="tx1"/>
                </a:solidFill>
                <a:effectLst/>
                <a:latin typeface="+mn-lt"/>
                <a:ea typeface="+mn-ea"/>
                <a:cs typeface="+mn-cs"/>
              </a:rPr>
              <a:t>https://www.climatecentral.org/gallery/graphics/keeling_curve</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7</a:t>
            </a:fld>
            <a:endParaRPr lang="en-CH"/>
          </a:p>
        </p:txBody>
      </p:sp>
    </p:spTree>
    <p:extLst>
      <p:ext uri="{BB962C8B-B14F-4D97-AF65-F5344CB8AC3E}">
        <p14:creationId xmlns:p14="http://schemas.microsoft.com/office/powerpoint/2010/main" val="209049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Gli scienziati hanno esaminato con cura tutti i dati e hanno fatto una scoperta significativa. C’è più anidride carbonica nell’atmosfera odierna di quanta ce ne sia stata in qualsiasi altro momento negli ultimi 800'000 anni.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Questo aumento si è verificato a partire dal 1950. Le quantità di anidride carbonica e di altri gas serra stanno continuando ad aumentare ancora oggi, e sempre più velocemente.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Commissione Europea. </a:t>
            </a:r>
            <a:r>
              <a:rPr lang="it-IT" sz="1200" i="1" kern="1200" dirty="0">
                <a:solidFill>
                  <a:schemeClr val="tx1"/>
                </a:solidFill>
                <a:effectLst/>
                <a:latin typeface="+mn-lt"/>
                <a:ea typeface="+mn-ea"/>
                <a:cs typeface="+mn-cs"/>
              </a:rPr>
              <a:t>Il nostro pianeta, il nostro futuro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https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ec.europa.eu</a:t>
            </a:r>
            <a:r>
              <a:rPr lang="it-IT" sz="1200" kern="1200" dirty="0">
                <a:solidFill>
                  <a:schemeClr val="tx1"/>
                </a:solidFill>
                <a:effectLst/>
                <a:latin typeface="+mn-lt"/>
                <a:ea typeface="+mn-ea"/>
                <a:cs typeface="+mn-cs"/>
              </a:rPr>
              <a:t>/clima/</a:t>
            </a:r>
            <a:r>
              <a:rPr lang="it-IT" sz="1200" kern="1200" dirty="0" err="1">
                <a:solidFill>
                  <a:schemeClr val="tx1"/>
                </a:solidFill>
                <a:effectLst/>
                <a:latin typeface="+mn-lt"/>
                <a:ea typeface="+mn-ea"/>
                <a:cs typeface="+mn-cs"/>
              </a:rPr>
              <a:t>sites</a:t>
            </a:r>
            <a:r>
              <a:rPr lang="it-IT" sz="1200" kern="1200" dirty="0">
                <a:solidFill>
                  <a:schemeClr val="tx1"/>
                </a:solidFill>
                <a:effectLst/>
                <a:latin typeface="+mn-lt"/>
                <a:ea typeface="+mn-ea"/>
                <a:cs typeface="+mn-cs"/>
              </a:rPr>
              <a:t>/clima/</a:t>
            </a:r>
            <a:r>
              <a:rPr lang="it-IT" sz="1200" kern="1200" dirty="0" err="1">
                <a:solidFill>
                  <a:schemeClr val="tx1"/>
                </a:solidFill>
                <a:effectLst/>
                <a:latin typeface="+mn-lt"/>
                <a:ea typeface="+mn-ea"/>
                <a:cs typeface="+mn-cs"/>
              </a:rPr>
              <a:t>files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youth</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docs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youth_magazine_it.pdf</a:t>
            </a:r>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Proof</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Is</a:t>
            </a:r>
            <a:r>
              <a:rPr lang="it-IT" sz="1200" i="1" kern="1200" dirty="0">
                <a:solidFill>
                  <a:schemeClr val="tx1"/>
                </a:solidFill>
                <a:effectLst/>
                <a:latin typeface="+mn-lt"/>
                <a:ea typeface="+mn-ea"/>
                <a:cs typeface="+mn-cs"/>
              </a:rPr>
              <a:t> in the </a:t>
            </a:r>
            <a:r>
              <a:rPr lang="it-IT" sz="1200" i="1" kern="1200" dirty="0" err="1">
                <a:solidFill>
                  <a:schemeClr val="tx1"/>
                </a:solidFill>
                <a:effectLst/>
                <a:latin typeface="+mn-lt"/>
                <a:ea typeface="+mn-ea"/>
                <a:cs typeface="+mn-cs"/>
              </a:rPr>
              <a:t>Atmosphere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https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archive.epa.gov</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climatechange</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kids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scientists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proof.html</a:t>
            </a:r>
            <a:endParaRPr lang="it-IT"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8</a:t>
            </a:fld>
            <a:endParaRPr lang="en-CH"/>
          </a:p>
        </p:txBody>
      </p:sp>
    </p:spTree>
    <p:extLst>
      <p:ext uri="{BB962C8B-B14F-4D97-AF65-F5344CB8AC3E}">
        <p14:creationId xmlns:p14="http://schemas.microsoft.com/office/powerpoint/2010/main" val="144393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Cliccando su questa figura si possono vedere i livelli di anidride carbonica nell’atmosfera di tutta la Terra in diversi periodi.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Le aree rosse e gialle indicano aree con alta concentrazione di anidride carbonica, mentre le aree in blu indicano concentrazioni più basse. La distribuzione di anidride carbonica è misurata in parti per milione o </a:t>
            </a:r>
            <a:r>
              <a:rPr lang="it-IT" sz="1200" kern="1200" dirty="0" err="1">
                <a:solidFill>
                  <a:schemeClr val="tx1"/>
                </a:solidFill>
                <a:effectLst/>
                <a:latin typeface="+mn-lt"/>
                <a:ea typeface="+mn-ea"/>
                <a:cs typeface="+mn-cs"/>
              </a:rPr>
              <a:t>ppm</a:t>
            </a:r>
            <a:r>
              <a:rPr lang="it-IT" sz="1200" kern="1200" dirty="0">
                <a:solidFill>
                  <a:schemeClr val="tx1"/>
                </a:solidFill>
                <a:effectLst/>
                <a:latin typeface="+mn-lt"/>
                <a:ea typeface="+mn-ea"/>
                <a:cs typeface="+mn-cs"/>
              </a:rPr>
              <a:t>, perciò 1000 </a:t>
            </a:r>
            <a:r>
              <a:rPr lang="it-IT" sz="1200" kern="1200" dirty="0" err="1">
                <a:solidFill>
                  <a:schemeClr val="tx1"/>
                </a:solidFill>
                <a:effectLst/>
                <a:latin typeface="+mn-lt"/>
                <a:ea typeface="+mn-ea"/>
                <a:cs typeface="+mn-cs"/>
              </a:rPr>
              <a:t>ppm</a:t>
            </a:r>
            <a:r>
              <a:rPr lang="it-IT" sz="1200" kern="1200" dirty="0">
                <a:solidFill>
                  <a:schemeClr val="tx1"/>
                </a:solidFill>
                <a:effectLst/>
                <a:latin typeface="+mn-lt"/>
                <a:ea typeface="+mn-ea"/>
                <a:cs typeface="+mn-cs"/>
              </a:rPr>
              <a:t> sono equivalenti ad una concentrazione di 0.01% nell’atmosfera. </a:t>
            </a:r>
          </a:p>
          <a:p>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Cliccando sull’icona «calendario» in basso a destra si può selezionare il periodo temporale di interesse. Cliccando sul globo potete cambiare l’area geografica.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Questi dati sono misurati dal satellite </a:t>
            </a:r>
            <a:r>
              <a:rPr lang="it-IT" sz="1200" kern="1200" dirty="0" err="1">
                <a:solidFill>
                  <a:schemeClr val="tx1"/>
                </a:solidFill>
                <a:effectLst/>
                <a:latin typeface="+mn-lt"/>
                <a:ea typeface="+mn-ea"/>
                <a:cs typeface="+mn-cs"/>
              </a:rPr>
              <a:t>Orbiting</a:t>
            </a:r>
            <a:r>
              <a:rPr lang="it-IT" sz="1200" kern="1200" dirty="0">
                <a:solidFill>
                  <a:schemeClr val="tx1"/>
                </a:solidFill>
                <a:effectLst/>
                <a:latin typeface="+mn-lt"/>
                <a:ea typeface="+mn-ea"/>
                <a:cs typeface="+mn-cs"/>
              </a:rPr>
              <a:t> Carbon </a:t>
            </a:r>
            <a:r>
              <a:rPr lang="it-IT" sz="1200" kern="1200" dirty="0" err="1">
                <a:solidFill>
                  <a:schemeClr val="tx1"/>
                </a:solidFill>
                <a:effectLst/>
                <a:latin typeface="+mn-lt"/>
                <a:ea typeface="+mn-ea"/>
                <a:cs typeface="+mn-cs"/>
              </a:rPr>
              <a:t>Observatory</a:t>
            </a:r>
            <a:r>
              <a:rPr lang="it-IT" sz="1200" kern="1200" dirty="0">
                <a:solidFill>
                  <a:schemeClr val="tx1"/>
                </a:solidFill>
                <a:effectLst/>
                <a:latin typeface="+mn-lt"/>
                <a:ea typeface="+mn-ea"/>
                <a:cs typeface="+mn-cs"/>
              </a:rPr>
              <a:t> 2 (OCO-2) della NASA che misura costantemente i livelli di anidride carbonica dal livello del suolo a quello della sommità dell’atmosfera, acquisendo importanti informazioni su fonti atmosferiche e variazioni di questo importante gas serra. </a:t>
            </a:r>
            <a:endParaRPr lang="en-CH"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Fonte:</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(2020, Maggio). </a:t>
            </a:r>
            <a:r>
              <a:rPr lang="it-IT" sz="1200" i="1" kern="1200" dirty="0">
                <a:solidFill>
                  <a:schemeClr val="tx1"/>
                </a:solidFill>
                <a:effectLst/>
                <a:latin typeface="+mn-lt"/>
                <a:ea typeface="+mn-ea"/>
                <a:cs typeface="+mn-cs"/>
              </a:rPr>
              <a:t>Carbon </a:t>
            </a:r>
            <a:r>
              <a:rPr lang="it-IT" sz="1200" i="1" kern="1200" dirty="0" err="1">
                <a:solidFill>
                  <a:schemeClr val="tx1"/>
                </a:solidFill>
                <a:effectLst/>
                <a:latin typeface="+mn-lt"/>
                <a:ea typeface="+mn-ea"/>
                <a:cs typeface="+mn-cs"/>
              </a:rPr>
              <a:t>Dioxide</a:t>
            </a:r>
            <a:r>
              <a:rPr lang="it-IT" sz="1200" kern="1200" dirty="0">
                <a:solidFill>
                  <a:schemeClr val="tx1"/>
                </a:solidFill>
                <a:effectLst/>
                <a:latin typeface="+mn-lt"/>
                <a:ea typeface="+mn-ea"/>
                <a:cs typeface="+mn-cs"/>
              </a:rPr>
              <a:t>. Tratto da Earth </a:t>
            </a:r>
            <a:r>
              <a:rPr lang="it-IT" sz="1200" kern="1200" dirty="0" err="1">
                <a:solidFill>
                  <a:schemeClr val="tx1"/>
                </a:solidFill>
                <a:effectLst/>
                <a:latin typeface="+mn-lt"/>
                <a:ea typeface="+mn-ea"/>
                <a:cs typeface="+mn-cs"/>
              </a:rPr>
              <a:t>Now</a:t>
            </a:r>
            <a:r>
              <a:rPr lang="it-IT" sz="1200" kern="1200" dirty="0">
                <a:solidFill>
                  <a:schemeClr val="tx1"/>
                </a:solidFill>
                <a:effectLst/>
                <a:latin typeface="+mn-lt"/>
                <a:ea typeface="+mn-ea"/>
                <a:cs typeface="+mn-cs"/>
              </a:rPr>
              <a:t> Pioneer -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a:t>
            </a:r>
          </a:p>
          <a:p>
            <a:r>
              <a:rPr lang="it-IT" sz="1200" kern="1200" dirty="0" err="1">
                <a:solidFill>
                  <a:schemeClr val="tx1"/>
                </a:solidFill>
                <a:effectLst/>
                <a:latin typeface="+mn-lt"/>
                <a:ea typeface="+mn-ea"/>
                <a:cs typeface="+mn-cs"/>
              </a:rPr>
              <a:t>https</a:t>
            </a:r>
            <a:r>
              <a:rPr lang="it-IT" sz="1200" kern="1200" dirty="0">
                <a:solidFill>
                  <a:schemeClr val="tx1"/>
                </a:solidFill>
                <a:effectLst/>
                <a:latin typeface="+mn-lt"/>
                <a:ea typeface="+mn-ea"/>
                <a:cs typeface="+mn-cs"/>
              </a:rPr>
              <a:t>://climate.nasa.gov/earth-now/#/vitalsign?altid=0&amp;animating=f&amp;vitalsign=carbon_dioxide&amp;start=&amp;end=</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9</a:t>
            </a:fld>
            <a:endParaRPr lang="en-CH"/>
          </a:p>
        </p:txBody>
      </p:sp>
    </p:spTree>
    <p:extLst>
      <p:ext uri="{BB962C8B-B14F-4D97-AF65-F5344CB8AC3E}">
        <p14:creationId xmlns:p14="http://schemas.microsoft.com/office/powerpoint/2010/main" val="3993445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1178-CA00-EC45-9018-791A215852BB}"/>
              </a:ext>
            </a:extLst>
          </p:cNvPr>
          <p:cNvSpPr>
            <a:spLocks noGrp="1"/>
          </p:cNvSpPr>
          <p:nvPr>
            <p:ph type="ctrTitle" hasCustomPrompt="1"/>
          </p:nvPr>
        </p:nvSpPr>
        <p:spPr>
          <a:xfrm>
            <a:off x="266700" y="136525"/>
            <a:ext cx="6629400" cy="881063"/>
          </a:xfrm>
        </p:spPr>
        <p:txBody>
          <a:bodyPr anchor="b"/>
          <a:lstStyle>
            <a:lvl1pPr algn="l">
              <a:defRPr sz="3400">
                <a:latin typeface="+mj-lt"/>
              </a:defRPr>
            </a:lvl1pPr>
          </a:lstStyle>
          <a:p>
            <a:r>
              <a:rPr lang="en-GB" dirty="0" err="1"/>
              <a:t>Lezione</a:t>
            </a:r>
            <a:r>
              <a:rPr lang="en-GB" dirty="0"/>
              <a:t> 1: </a:t>
            </a:r>
            <a:r>
              <a:rPr lang="en-GB" dirty="0" err="1"/>
              <a:t>Introduzione</a:t>
            </a:r>
            <a:endParaRPr lang="en-CH" dirty="0"/>
          </a:p>
        </p:txBody>
      </p:sp>
      <p:sp>
        <p:nvSpPr>
          <p:cNvPr id="3" name="Subtitle 2">
            <a:extLst>
              <a:ext uri="{FF2B5EF4-FFF2-40B4-BE49-F238E27FC236}">
                <a16:creationId xmlns:a16="http://schemas.microsoft.com/office/drawing/2014/main" id="{179D1C99-75CB-2E4D-A93C-A1320041930F}"/>
              </a:ext>
            </a:extLst>
          </p:cNvPr>
          <p:cNvSpPr>
            <a:spLocks noGrp="1"/>
          </p:cNvSpPr>
          <p:nvPr>
            <p:ph type="subTitle" idx="1" hasCustomPrompt="1"/>
          </p:nvPr>
        </p:nvSpPr>
        <p:spPr>
          <a:xfrm>
            <a:off x="1524000" y="1845129"/>
            <a:ext cx="9144000" cy="3779057"/>
          </a:xfrm>
          <a:prstGeom prst="rect">
            <a:avLst/>
          </a:prstGeom>
        </p:spPr>
        <p:txBody>
          <a:bodyPr/>
          <a:lstStyle>
            <a:lvl1pPr marL="457200" indent="-457200" algn="l">
              <a:buFont typeface="+mj-lt"/>
              <a:buAutoNum type="arabicPeriod"/>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Aumento</a:t>
            </a:r>
            <a:r>
              <a:rPr lang="en-GB" dirty="0"/>
              <a:t> </a:t>
            </a:r>
            <a:r>
              <a:rPr lang="en-GB" dirty="0" err="1"/>
              <a:t>della</a:t>
            </a:r>
            <a:r>
              <a:rPr lang="en-GB" dirty="0"/>
              <a:t> </a:t>
            </a:r>
            <a:r>
              <a:rPr lang="en-GB" dirty="0" err="1"/>
              <a:t>temperatura</a:t>
            </a:r>
            <a:r>
              <a:rPr lang="en-GB" dirty="0"/>
              <a:t> </a:t>
            </a:r>
            <a:r>
              <a:rPr lang="en-GB" dirty="0" err="1"/>
              <a:t>terrestre</a:t>
            </a:r>
            <a:endParaRPr lang="en-GB" dirty="0"/>
          </a:p>
          <a:p>
            <a:r>
              <a:rPr lang="en-GB" dirty="0" err="1"/>
              <a:t>Aumento</a:t>
            </a:r>
            <a:r>
              <a:rPr lang="en-GB" dirty="0"/>
              <a:t> </a:t>
            </a:r>
            <a:r>
              <a:rPr lang="en-GB" dirty="0" err="1"/>
              <a:t>dell’anidride</a:t>
            </a:r>
            <a:r>
              <a:rPr lang="en-GB" dirty="0"/>
              <a:t> </a:t>
            </a:r>
            <a:r>
              <a:rPr lang="en-GB" dirty="0" err="1"/>
              <a:t>carbonica</a:t>
            </a:r>
            <a:r>
              <a:rPr lang="en-GB" dirty="0"/>
              <a:t> </a:t>
            </a:r>
            <a:r>
              <a:rPr lang="en-GB" dirty="0" err="1"/>
              <a:t>nell’atmosfera</a:t>
            </a:r>
            <a:endParaRPr lang="en-GB" dirty="0"/>
          </a:p>
          <a:p>
            <a:r>
              <a:rPr lang="it-IT" noProof="0" dirty="0"/>
              <a:t>I due eventi sono collegati? </a:t>
            </a:r>
          </a:p>
          <a:p>
            <a:r>
              <a:rPr lang="it-IT" noProof="0" dirty="0"/>
              <a:t>Cos’è l’anidride carbonica?</a:t>
            </a:r>
          </a:p>
          <a:p>
            <a:r>
              <a:rPr lang="de-CH" noProof="0" dirty="0" err="1"/>
              <a:t>Possibili</a:t>
            </a:r>
            <a:r>
              <a:rPr lang="de-CH" noProof="0" dirty="0"/>
              <a:t> </a:t>
            </a:r>
            <a:r>
              <a:rPr lang="de-CH" noProof="0" dirty="0" err="1"/>
              <a:t>cause</a:t>
            </a:r>
            <a:r>
              <a:rPr lang="de-CH" noProof="0" dirty="0"/>
              <a:t> </a:t>
            </a:r>
            <a:r>
              <a:rPr lang="de-CH" noProof="0" dirty="0" err="1"/>
              <a:t>naturali</a:t>
            </a:r>
            <a:endParaRPr lang="en-GB" noProof="0" dirty="0"/>
          </a:p>
          <a:p>
            <a:r>
              <a:rPr lang="en-GB" noProof="0" dirty="0" err="1"/>
              <a:t>L’azione</a:t>
            </a:r>
            <a:r>
              <a:rPr lang="en-GB" noProof="0" dirty="0"/>
              <a:t> </a:t>
            </a:r>
            <a:r>
              <a:rPr lang="en-GB" noProof="0" dirty="0" err="1"/>
              <a:t>umana</a:t>
            </a:r>
            <a:endParaRPr lang="en-GB" noProof="0" dirty="0"/>
          </a:p>
          <a:p>
            <a:r>
              <a:rPr lang="en-GB" noProof="0" dirty="0" err="1"/>
              <a:t>Introduzione</a:t>
            </a:r>
            <a:r>
              <a:rPr lang="en-GB" noProof="0" dirty="0"/>
              <a:t> </a:t>
            </a:r>
            <a:r>
              <a:rPr lang="en-GB" noProof="0" dirty="0" err="1"/>
              <a:t>all’effetto</a:t>
            </a:r>
            <a:r>
              <a:rPr lang="en-GB" noProof="0" dirty="0"/>
              <a:t> </a:t>
            </a:r>
            <a:r>
              <a:rPr lang="en-GB" noProof="0" dirty="0" err="1"/>
              <a:t>serra</a:t>
            </a:r>
            <a:endParaRPr lang="en-GB" noProof="0" dirty="0"/>
          </a:p>
          <a:p>
            <a:r>
              <a:rPr lang="en-GB" noProof="0" dirty="0" err="1"/>
              <a:t>Introduzione</a:t>
            </a:r>
            <a:r>
              <a:rPr lang="en-GB" noProof="0" dirty="0"/>
              <a:t> </a:t>
            </a:r>
            <a:r>
              <a:rPr lang="en-GB" noProof="0" dirty="0" err="1"/>
              <a:t>agli</a:t>
            </a:r>
            <a:r>
              <a:rPr lang="en-GB" noProof="0" dirty="0"/>
              <a:t> </a:t>
            </a:r>
            <a:r>
              <a:rPr lang="en-GB" noProof="0" dirty="0" err="1"/>
              <a:t>impatti</a:t>
            </a:r>
            <a:r>
              <a:rPr lang="en-GB" noProof="0" dirty="0"/>
              <a:t> del </a:t>
            </a:r>
            <a:r>
              <a:rPr lang="en-GB" noProof="0" dirty="0" err="1"/>
              <a:t>cambiamento</a:t>
            </a:r>
            <a:r>
              <a:rPr lang="en-GB" noProof="0" dirty="0"/>
              <a:t> </a:t>
            </a:r>
            <a:r>
              <a:rPr lang="en-GB" noProof="0" dirty="0" err="1"/>
              <a:t>climatico</a:t>
            </a:r>
            <a:endParaRPr lang="en-GB" noProof="0" dirty="0"/>
          </a:p>
          <a:p>
            <a:endParaRPr lang="en-CH" dirty="0"/>
          </a:p>
        </p:txBody>
      </p:sp>
      <p:sp>
        <p:nvSpPr>
          <p:cNvPr id="4" name="Date Placeholder 3">
            <a:extLst>
              <a:ext uri="{FF2B5EF4-FFF2-40B4-BE49-F238E27FC236}">
                <a16:creationId xmlns:a16="http://schemas.microsoft.com/office/drawing/2014/main" id="{23750784-146A-2541-AC94-1B4147ED92C9}"/>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5" name="Footer Placeholder 4">
            <a:extLst>
              <a:ext uri="{FF2B5EF4-FFF2-40B4-BE49-F238E27FC236}">
                <a16:creationId xmlns:a16="http://schemas.microsoft.com/office/drawing/2014/main" id="{7BAA4069-DC85-A249-A7F0-3C7A851F5E6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A6999B9-7E4F-9E4F-AA72-F49850010D52}"/>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124042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01FD-80A0-0140-A9FF-6AC8B1FEBA78}"/>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A1E82CC9-A9F1-714D-A7EA-68E32D3DEACB}"/>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23E66555-F827-6D4D-BFE5-1D6E5F0F8A04}"/>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5" name="Footer Placeholder 4">
            <a:extLst>
              <a:ext uri="{FF2B5EF4-FFF2-40B4-BE49-F238E27FC236}">
                <a16:creationId xmlns:a16="http://schemas.microsoft.com/office/drawing/2014/main" id="{F69030CE-F6F4-7447-8F90-8C6CAB51499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A2CA976-E934-B440-B134-C283D0994F8C}"/>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150268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25206-D5F6-6E43-BCFC-FE342E038F5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258064B2-2306-284E-AA7E-B9DAF76A34BA}"/>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466F47EC-EB01-934F-B9DD-3A9062F2F0CE}"/>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5" name="Footer Placeholder 4">
            <a:extLst>
              <a:ext uri="{FF2B5EF4-FFF2-40B4-BE49-F238E27FC236}">
                <a16:creationId xmlns:a16="http://schemas.microsoft.com/office/drawing/2014/main" id="{FAFABF01-51F9-AB45-9C2D-BDB97A44CB7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6DA5D96-758E-B54E-AA1B-917F945251BF}"/>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316970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288B-4257-9248-8364-210D3B467376}"/>
              </a:ext>
            </a:extLst>
          </p:cNvPr>
          <p:cNvSpPr>
            <a:spLocks noGrp="1"/>
          </p:cNvSpPr>
          <p:nvPr>
            <p:ph type="title" hasCustomPrompt="1"/>
          </p:nvPr>
        </p:nvSpPr>
        <p:spPr>
          <a:xfrm>
            <a:off x="1351869" y="-1"/>
            <a:ext cx="9488261" cy="1325563"/>
          </a:xfrm>
        </p:spPr>
        <p:txBody>
          <a:bodyPr/>
          <a:lstStyle>
            <a:lvl1pPr algn="ctr">
              <a:defRPr sz="3600"/>
            </a:lvl1pPr>
          </a:lstStyle>
          <a:p>
            <a:r>
              <a:rPr lang="en-GB" dirty="0"/>
              <a:t>  </a:t>
            </a:r>
            <a:r>
              <a:rPr lang="en-GB" dirty="0" err="1"/>
              <a:t>Aumento</a:t>
            </a:r>
            <a:r>
              <a:rPr lang="en-GB" dirty="0"/>
              <a:t> </a:t>
            </a:r>
            <a:r>
              <a:rPr lang="en-GB" dirty="0" err="1"/>
              <a:t>della</a:t>
            </a:r>
            <a:r>
              <a:rPr lang="en-GB" dirty="0"/>
              <a:t> </a:t>
            </a:r>
            <a:r>
              <a:rPr lang="en-GB" dirty="0" err="1"/>
              <a:t>temperatura</a:t>
            </a:r>
            <a:r>
              <a:rPr lang="en-GB" dirty="0"/>
              <a:t> </a:t>
            </a:r>
            <a:r>
              <a:rPr lang="en-GB" dirty="0" err="1"/>
              <a:t>terrestre</a:t>
            </a:r>
            <a:endParaRPr lang="en-CH" dirty="0"/>
          </a:p>
        </p:txBody>
      </p:sp>
      <p:sp>
        <p:nvSpPr>
          <p:cNvPr id="3" name="Content Placeholder 2">
            <a:extLst>
              <a:ext uri="{FF2B5EF4-FFF2-40B4-BE49-F238E27FC236}">
                <a16:creationId xmlns:a16="http://schemas.microsoft.com/office/drawing/2014/main" id="{BB81FC4F-D25E-6946-989C-853FF912C6B8}"/>
              </a:ext>
            </a:extLst>
          </p:cNvPr>
          <p:cNvSpPr>
            <a:spLocks noGrp="1"/>
          </p:cNvSpPr>
          <p:nvPr>
            <p:ph idx="1"/>
          </p:nvPr>
        </p:nvSpPr>
        <p:spPr>
          <a:xfrm>
            <a:off x="505216" y="1665287"/>
            <a:ext cx="10515600" cy="4351338"/>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en-CH" sz="2400" b="1" kern="1200" dirty="0" smtClean="0">
                <a:solidFill>
                  <a:schemeClr val="tx1"/>
                </a:solidFill>
                <a:effectLst/>
                <a:latin typeface="Comic Sans MS" panose="030F0902030302020204" pitchFamily="66" charset="0"/>
                <a:ea typeface="+mn-ea"/>
                <a:cs typeface="+mn-cs"/>
              </a:defRPr>
            </a:lvl1pPr>
          </a:lstStyle>
          <a:p>
            <a:pPr lvl="0"/>
            <a:endParaRPr lang="en-CH" dirty="0"/>
          </a:p>
        </p:txBody>
      </p:sp>
      <p:sp>
        <p:nvSpPr>
          <p:cNvPr id="4" name="Date Placeholder 3">
            <a:extLst>
              <a:ext uri="{FF2B5EF4-FFF2-40B4-BE49-F238E27FC236}">
                <a16:creationId xmlns:a16="http://schemas.microsoft.com/office/drawing/2014/main" id="{B68ABB2C-6B73-D240-BF63-23E44808851A}"/>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5" name="Footer Placeholder 4">
            <a:extLst>
              <a:ext uri="{FF2B5EF4-FFF2-40B4-BE49-F238E27FC236}">
                <a16:creationId xmlns:a16="http://schemas.microsoft.com/office/drawing/2014/main" id="{709F3452-D50C-2B45-9AA9-792D4D81584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80DD168-89F3-F148-ACB3-F1AA72028167}"/>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388325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638DF-3AFA-1A45-A78E-0E878E1ADC4E}"/>
              </a:ext>
            </a:extLst>
          </p:cNvPr>
          <p:cNvSpPr>
            <a:spLocks noGrp="1"/>
          </p:cNvSpPr>
          <p:nvPr>
            <p:ph type="title" hasCustomPrompt="1"/>
          </p:nvPr>
        </p:nvSpPr>
        <p:spPr>
          <a:xfrm>
            <a:off x="831850" y="1709738"/>
            <a:ext cx="10515600" cy="2852737"/>
          </a:xfrm>
        </p:spPr>
        <p:txBody>
          <a:bodyPr anchor="b"/>
          <a:lstStyle>
            <a:lvl1pPr>
              <a:defRPr sz="6000"/>
            </a:lvl1pPr>
          </a:lstStyle>
          <a:p>
            <a:r>
              <a:rPr lang="en-GB" dirty="0" err="1"/>
              <a:t>Programma</a:t>
            </a:r>
            <a:r>
              <a:rPr lang="en-GB" dirty="0"/>
              <a:t> di </a:t>
            </a:r>
            <a:r>
              <a:rPr lang="en-GB" dirty="0" err="1"/>
              <a:t>oggi</a:t>
            </a:r>
            <a:endParaRPr lang="en-CH" dirty="0"/>
          </a:p>
        </p:txBody>
      </p:sp>
      <p:sp>
        <p:nvSpPr>
          <p:cNvPr id="3" name="Text Placeholder 2">
            <a:extLst>
              <a:ext uri="{FF2B5EF4-FFF2-40B4-BE49-F238E27FC236}">
                <a16:creationId xmlns:a16="http://schemas.microsoft.com/office/drawing/2014/main" id="{20D1C45D-8B3B-1347-9B2D-44A1DB8A69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036616-D670-DB4B-9CB4-06BB1C247397}"/>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5" name="Footer Placeholder 4">
            <a:extLst>
              <a:ext uri="{FF2B5EF4-FFF2-40B4-BE49-F238E27FC236}">
                <a16:creationId xmlns:a16="http://schemas.microsoft.com/office/drawing/2014/main" id="{EDDD32B3-2143-A34E-8BE6-39B6FB2D34C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D4B4528-2A02-8C41-A46E-11D74D1C8239}"/>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28116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7554-07CE-EB4D-BD5B-29F2F2910B79}"/>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D110BA92-DCFC-9B49-B7FD-533B1F16822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76128841-0652-DB46-9F51-6023A45E6D33}"/>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EA3C8B37-523B-7244-8779-518EDA138DB6}"/>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6" name="Footer Placeholder 5">
            <a:extLst>
              <a:ext uri="{FF2B5EF4-FFF2-40B4-BE49-F238E27FC236}">
                <a16:creationId xmlns:a16="http://schemas.microsoft.com/office/drawing/2014/main" id="{E8F21FD4-9BE3-684D-830F-D4DB31C77BC3}"/>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117A8DE-50E1-3140-9610-B826B78BADBB}"/>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774531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A6DDD-D986-0D4E-914A-96C56C145708}"/>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C3FE6AB-0A33-AE48-BE61-4B7C414CD9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90A4B9-B6CE-4C4C-9A34-63C7DE8DF692}"/>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D707E0F3-AD44-9B4A-9B87-30363B031D3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DF931A6-3F21-A842-9185-5FF1F01B8A06}"/>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E3987451-5A4B-DB4C-9FD0-DE41889D0D3E}"/>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8" name="Footer Placeholder 7">
            <a:extLst>
              <a:ext uri="{FF2B5EF4-FFF2-40B4-BE49-F238E27FC236}">
                <a16:creationId xmlns:a16="http://schemas.microsoft.com/office/drawing/2014/main" id="{E982E9F2-A586-A34C-AAF8-6B62B25D8434}"/>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A2273C62-D07A-6D49-9602-AF9846F6C9EA}"/>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391039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AE85-26E9-EC45-A1A0-247CC73E6CF3}"/>
              </a:ext>
            </a:extLst>
          </p:cNvPr>
          <p:cNvSpPr>
            <a:spLocks noGrp="1"/>
          </p:cNvSpPr>
          <p:nvPr>
            <p:ph type="title"/>
          </p:nvPr>
        </p:nvSpPr>
        <p:spPr/>
        <p:txBody>
          <a:bodyPr/>
          <a:lstStyle/>
          <a:p>
            <a:r>
              <a:rPr lang="en-GB" dirty="0"/>
              <a:t>Click to edit Master title style</a:t>
            </a:r>
            <a:endParaRPr lang="en-CH" dirty="0"/>
          </a:p>
        </p:txBody>
      </p:sp>
      <p:sp>
        <p:nvSpPr>
          <p:cNvPr id="3" name="Date Placeholder 2">
            <a:extLst>
              <a:ext uri="{FF2B5EF4-FFF2-40B4-BE49-F238E27FC236}">
                <a16:creationId xmlns:a16="http://schemas.microsoft.com/office/drawing/2014/main" id="{23BDD8A4-C040-C848-B9D3-1112EC82B9E0}"/>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4" name="Footer Placeholder 3">
            <a:extLst>
              <a:ext uri="{FF2B5EF4-FFF2-40B4-BE49-F238E27FC236}">
                <a16:creationId xmlns:a16="http://schemas.microsoft.com/office/drawing/2014/main" id="{34D328FF-4631-2044-9B06-C0A3D2115943}"/>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977E77AF-FF11-2C41-A38C-91CDA9659BE5}"/>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321768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B3E02-B1C1-2245-B26C-8408919E3B86}"/>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3" name="Footer Placeholder 2">
            <a:extLst>
              <a:ext uri="{FF2B5EF4-FFF2-40B4-BE49-F238E27FC236}">
                <a16:creationId xmlns:a16="http://schemas.microsoft.com/office/drawing/2014/main" id="{49A6E409-035A-A341-979A-B92D0CBCB937}"/>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B539B3B3-F02A-364C-B9EA-61D01E04EECE}"/>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10333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ABEB-6991-3447-9CC5-0CC9CFB07A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7A6BC620-10F5-3747-9A6B-31A01482867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DAE37678-4112-404C-8F8A-39C2989869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396EFE-3AEC-1340-9DF7-5347365CE580}"/>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6" name="Footer Placeholder 5">
            <a:extLst>
              <a:ext uri="{FF2B5EF4-FFF2-40B4-BE49-F238E27FC236}">
                <a16:creationId xmlns:a16="http://schemas.microsoft.com/office/drawing/2014/main" id="{83232EAF-6BD1-0347-9995-4B188C1071A1}"/>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BEC09B8D-634F-0241-8342-A03163A371B1}"/>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59467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25C2-44AA-9E4D-A7D4-8AA39900B6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E4D8A7DE-5BA6-A843-97CB-C1999C039E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AEC7334B-344B-694A-9B7C-A121A455DF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95EA32-CB52-C942-9708-3F858D5B5BC6}"/>
              </a:ext>
            </a:extLst>
          </p:cNvPr>
          <p:cNvSpPr>
            <a:spLocks noGrp="1"/>
          </p:cNvSpPr>
          <p:nvPr>
            <p:ph type="dt" sz="half" idx="10"/>
          </p:nvPr>
        </p:nvSpPr>
        <p:spPr/>
        <p:txBody>
          <a:bodyPr/>
          <a:lstStyle/>
          <a:p>
            <a:fld id="{6C6B9A46-731E-5B44-AF5A-356AD6E8D35F}" type="datetimeFigureOut">
              <a:rPr lang="en-CH" smtClean="0"/>
              <a:t>10/29/2021</a:t>
            </a:fld>
            <a:endParaRPr lang="en-CH"/>
          </a:p>
        </p:txBody>
      </p:sp>
      <p:sp>
        <p:nvSpPr>
          <p:cNvPr id="6" name="Footer Placeholder 5">
            <a:extLst>
              <a:ext uri="{FF2B5EF4-FFF2-40B4-BE49-F238E27FC236}">
                <a16:creationId xmlns:a16="http://schemas.microsoft.com/office/drawing/2014/main" id="{30412437-63AF-7D46-88A7-CA4182CA34E6}"/>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C749736-94B3-8D4A-9274-410C116EDD6D}"/>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171186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A7BBF-EAB3-3F44-94E0-E34182C8EEA8}"/>
              </a:ext>
            </a:extLst>
          </p:cNvPr>
          <p:cNvSpPr>
            <a:spLocks noGrp="1"/>
          </p:cNvSpPr>
          <p:nvPr>
            <p:ph type="title"/>
          </p:nvPr>
        </p:nvSpPr>
        <p:spPr>
          <a:xfrm>
            <a:off x="1351869" y="2523567"/>
            <a:ext cx="9488261" cy="1325563"/>
          </a:xfrm>
          <a:prstGeom prst="rect">
            <a:avLst/>
          </a:prstGeom>
        </p:spPr>
        <p:txBody>
          <a:bodyPr vert="horz" lIns="91440" tIns="45720" rIns="91440" bIns="45720" rtlCol="0" anchor="ctr">
            <a:noAutofit/>
          </a:bodyPr>
          <a:lstStyle/>
          <a:p>
            <a:r>
              <a:rPr lang="en-GB" dirty="0"/>
              <a:t>Il </a:t>
            </a:r>
            <a:r>
              <a:rPr lang="en-GB" dirty="0" err="1"/>
              <a:t>Cambiamento</a:t>
            </a:r>
            <a:r>
              <a:rPr lang="en-GB" dirty="0"/>
              <a:t> </a:t>
            </a:r>
            <a:r>
              <a:rPr lang="en-GB" dirty="0" err="1"/>
              <a:t>Climatico</a:t>
            </a:r>
            <a:r>
              <a:rPr lang="en-GB" dirty="0"/>
              <a:t> </a:t>
            </a:r>
            <a:br>
              <a:rPr lang="en-GB" dirty="0"/>
            </a:br>
            <a:r>
              <a:rPr lang="en-GB" dirty="0" err="1"/>
              <a:t>nelle</a:t>
            </a:r>
            <a:r>
              <a:rPr lang="en-GB" dirty="0"/>
              <a:t> </a:t>
            </a:r>
            <a:r>
              <a:rPr lang="en-GB" dirty="0" err="1"/>
              <a:t>Aule</a:t>
            </a:r>
            <a:r>
              <a:rPr lang="en-GB" dirty="0"/>
              <a:t> </a:t>
            </a:r>
            <a:r>
              <a:rPr lang="en-GB" dirty="0" err="1"/>
              <a:t>Italiane</a:t>
            </a:r>
            <a:endParaRPr lang="en-CH" dirty="0"/>
          </a:p>
        </p:txBody>
      </p:sp>
      <p:sp>
        <p:nvSpPr>
          <p:cNvPr id="4" name="Date Placeholder 3">
            <a:extLst>
              <a:ext uri="{FF2B5EF4-FFF2-40B4-BE49-F238E27FC236}">
                <a16:creationId xmlns:a16="http://schemas.microsoft.com/office/drawing/2014/main" id="{2C15F4C5-3CB2-9049-B94D-AD3BABF3F3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B9A46-731E-5B44-AF5A-356AD6E8D35F}" type="datetimeFigureOut">
              <a:rPr lang="en-CH" smtClean="0"/>
              <a:t>10/29/2021</a:t>
            </a:fld>
            <a:endParaRPr lang="en-CH"/>
          </a:p>
        </p:txBody>
      </p:sp>
      <p:sp>
        <p:nvSpPr>
          <p:cNvPr id="5" name="Footer Placeholder 4">
            <a:extLst>
              <a:ext uri="{FF2B5EF4-FFF2-40B4-BE49-F238E27FC236}">
                <a16:creationId xmlns:a16="http://schemas.microsoft.com/office/drawing/2014/main" id="{2EB72292-B957-DB49-826E-111EB250B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dirty="0"/>
          </a:p>
        </p:txBody>
      </p:sp>
      <p:sp>
        <p:nvSpPr>
          <p:cNvPr id="6" name="Slide Number Placeholder 5">
            <a:extLst>
              <a:ext uri="{FF2B5EF4-FFF2-40B4-BE49-F238E27FC236}">
                <a16:creationId xmlns:a16="http://schemas.microsoft.com/office/drawing/2014/main" id="{64C87F47-9F64-E642-A7C5-A06B7E9904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5889C-058E-2545-AF72-0820F296EB39}" type="slidenum">
              <a:rPr lang="en-CH" smtClean="0"/>
              <a:t>‹N›</a:t>
            </a:fld>
            <a:endParaRPr lang="en-CH"/>
          </a:p>
        </p:txBody>
      </p:sp>
    </p:spTree>
    <p:extLst>
      <p:ext uri="{BB962C8B-B14F-4D97-AF65-F5344CB8AC3E}">
        <p14:creationId xmlns:p14="http://schemas.microsoft.com/office/powerpoint/2010/main" val="310621665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lnSpc>
          <a:spcPct val="90000"/>
        </a:lnSpc>
        <a:spcBef>
          <a:spcPct val="0"/>
        </a:spcBef>
        <a:buNone/>
        <a:defRPr sz="6000" b="1" kern="1200">
          <a:solidFill>
            <a:schemeClr val="accent3"/>
          </a:solidFill>
          <a:effectLst>
            <a:outerShdw blurRad="38100" dist="38100" dir="2700000" algn="tl">
              <a:srgbClr val="000000">
                <a:alpha val="43137"/>
              </a:srgbClr>
            </a:outerShdw>
          </a:effectLst>
          <a:latin typeface="Comic Sans MS" panose="030F09020303020202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climate.nasa.gov/earth-now/#/?altid=0&amp;vitalsign=carbon_dioxide&amp;animating=t&amp;start=2020-01-02&amp;end=2020-05-0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281DF5-DFEF-2249-8230-66386DFE5BAE}"/>
              </a:ext>
            </a:extLst>
          </p:cNvPr>
          <p:cNvSpPr/>
          <p:nvPr/>
        </p:nvSpPr>
        <p:spPr>
          <a:xfrm>
            <a:off x="477981" y="1122363"/>
            <a:ext cx="4181942"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000" b="1" dirty="0">
                <a:solidFill>
                  <a:schemeClr val="accent2"/>
                </a:solidFill>
                <a:latin typeface="Futura"/>
                <a:ea typeface="+mj-ea"/>
                <a:cs typeface="+mj-cs"/>
              </a:rPr>
              <a:t>Modulo I – </a:t>
            </a:r>
          </a:p>
          <a:p>
            <a:pPr>
              <a:lnSpc>
                <a:spcPct val="90000"/>
              </a:lnSpc>
              <a:spcBef>
                <a:spcPct val="0"/>
              </a:spcBef>
              <a:spcAft>
                <a:spcPts val="600"/>
              </a:spcAft>
            </a:pPr>
            <a:r>
              <a:rPr lang="en-US" sz="4000" b="1" dirty="0" err="1">
                <a:solidFill>
                  <a:schemeClr val="accent2"/>
                </a:solidFill>
                <a:latin typeface="Futura"/>
                <a:ea typeface="+mj-ea"/>
                <a:cs typeface="+mj-cs"/>
              </a:rPr>
              <a:t>Parte</a:t>
            </a:r>
            <a:r>
              <a:rPr lang="en-US" sz="4000" b="1" dirty="0">
                <a:solidFill>
                  <a:schemeClr val="accent2"/>
                </a:solidFill>
                <a:latin typeface="Futura"/>
                <a:ea typeface="+mj-ea"/>
                <a:cs typeface="+mj-cs"/>
              </a:rPr>
              <a:t> 3</a:t>
            </a:r>
            <a:br>
              <a:rPr lang="en-US" sz="4000" b="1" dirty="0">
                <a:solidFill>
                  <a:schemeClr val="accent2"/>
                </a:solidFill>
                <a:latin typeface="Futura"/>
                <a:ea typeface="+mj-ea"/>
                <a:cs typeface="+mj-cs"/>
              </a:rPr>
            </a:br>
            <a:br>
              <a:rPr lang="en-US" sz="4000" b="1" dirty="0">
                <a:solidFill>
                  <a:schemeClr val="accent2"/>
                </a:solidFill>
                <a:latin typeface="Futura"/>
                <a:ea typeface="+mj-ea"/>
                <a:cs typeface="+mj-cs"/>
              </a:rPr>
            </a:br>
            <a:r>
              <a:rPr lang="en-US" sz="4000" b="1" dirty="0">
                <a:solidFill>
                  <a:schemeClr val="accent2"/>
                </a:solidFill>
                <a:latin typeface="Futura"/>
                <a:ea typeface="+mj-ea"/>
                <a:cs typeface="+mj-cs"/>
              </a:rPr>
              <a:t>La </a:t>
            </a:r>
            <a:r>
              <a:rPr lang="en-US" sz="4000" b="1" dirty="0" err="1">
                <a:solidFill>
                  <a:schemeClr val="accent2"/>
                </a:solidFill>
                <a:latin typeface="Futura"/>
                <a:ea typeface="+mj-ea"/>
                <a:cs typeface="+mj-cs"/>
              </a:rPr>
              <a:t>Scienza</a:t>
            </a:r>
            <a:r>
              <a:rPr lang="en-US" sz="4000" b="1" dirty="0">
                <a:solidFill>
                  <a:schemeClr val="accent2"/>
                </a:solidFill>
                <a:latin typeface="Futura"/>
                <a:ea typeface="+mj-ea"/>
                <a:cs typeface="+mj-cs"/>
              </a:rPr>
              <a:t> </a:t>
            </a:r>
            <a:r>
              <a:rPr lang="en-US" sz="4000" b="1" dirty="0" err="1">
                <a:solidFill>
                  <a:schemeClr val="accent2"/>
                </a:solidFill>
                <a:latin typeface="Futura"/>
                <a:ea typeface="+mj-ea"/>
                <a:cs typeface="+mj-cs"/>
              </a:rPr>
              <a:t>dei</a:t>
            </a:r>
            <a:r>
              <a:rPr lang="en-US" sz="4000" b="1" dirty="0">
                <a:solidFill>
                  <a:schemeClr val="accent2"/>
                </a:solidFill>
                <a:latin typeface="Futura"/>
                <a:ea typeface="+mj-ea"/>
                <a:cs typeface="+mj-cs"/>
              </a:rPr>
              <a:t> </a:t>
            </a:r>
            <a:r>
              <a:rPr lang="en-US" sz="4000" b="1" dirty="0" err="1">
                <a:solidFill>
                  <a:schemeClr val="accent2"/>
                </a:solidFill>
                <a:latin typeface="Futura"/>
                <a:ea typeface="+mj-ea"/>
                <a:cs typeface="+mj-cs"/>
              </a:rPr>
              <a:t>Cambiamenti</a:t>
            </a:r>
            <a:r>
              <a:rPr lang="en-US" sz="4000" b="1" dirty="0">
                <a:solidFill>
                  <a:schemeClr val="accent2"/>
                </a:solidFill>
                <a:latin typeface="Futura"/>
                <a:ea typeface="+mj-ea"/>
                <a:cs typeface="+mj-cs"/>
              </a:rPr>
              <a:t> </a:t>
            </a:r>
            <a:r>
              <a:rPr lang="en-US" sz="4000" b="1" dirty="0" err="1">
                <a:solidFill>
                  <a:schemeClr val="accent2"/>
                </a:solidFill>
                <a:latin typeface="Futura"/>
                <a:ea typeface="+mj-ea"/>
                <a:cs typeface="+mj-cs"/>
              </a:rPr>
              <a:t>Climatici</a:t>
            </a:r>
            <a:endParaRPr lang="en-US" sz="4000" b="1" dirty="0">
              <a:solidFill>
                <a:schemeClr val="accent2"/>
              </a:solidFill>
              <a:latin typeface="Futura"/>
              <a:ea typeface="+mj-ea"/>
              <a:cs typeface="+mj-cs"/>
            </a:endParaRPr>
          </a:p>
        </p:txBody>
      </p:sp>
      <p:sp>
        <p:nvSpPr>
          <p:cNvPr id="14" name="TextBox 13">
            <a:extLst>
              <a:ext uri="{FF2B5EF4-FFF2-40B4-BE49-F238E27FC236}">
                <a16:creationId xmlns:a16="http://schemas.microsoft.com/office/drawing/2014/main" id="{D1C8A912-C2A9-044F-9D4F-772A77D37C3B}"/>
              </a:ext>
            </a:extLst>
          </p:cNvPr>
          <p:cNvSpPr txBox="1"/>
          <p:nvPr/>
        </p:nvSpPr>
        <p:spPr>
          <a:xfrm>
            <a:off x="10366617" y="6317958"/>
            <a:ext cx="5441859" cy="415498"/>
          </a:xfrm>
          <a:prstGeom prst="rect">
            <a:avLst/>
          </a:prstGeom>
          <a:noFill/>
        </p:spPr>
        <p:txBody>
          <a:bodyPr wrap="square" rtlCol="0">
            <a:spAutoFit/>
          </a:bodyPr>
          <a:lstStyle/>
          <a:p>
            <a:pPr>
              <a:spcAft>
                <a:spcPts val="600"/>
              </a:spcAft>
            </a:pPr>
            <a:r>
              <a:rPr lang="en-CH" sz="800"/>
              <a:t>This Photo by Unknown Author </a:t>
            </a:r>
          </a:p>
          <a:p>
            <a:pPr>
              <a:spcAft>
                <a:spcPts val="600"/>
              </a:spcAft>
            </a:pPr>
            <a:r>
              <a:rPr lang="en-CH" sz="800"/>
              <a:t>is licensed under CC BY-SA</a:t>
            </a:r>
          </a:p>
        </p:txBody>
      </p:sp>
      <p:pic>
        <p:nvPicPr>
          <p:cNvPr id="10" name="Picture 9" descr="A snow covered field&#10;&#10;Description automatically generated">
            <a:extLst>
              <a:ext uri="{FF2B5EF4-FFF2-40B4-BE49-F238E27FC236}">
                <a16:creationId xmlns:a16="http://schemas.microsoft.com/office/drawing/2014/main" id="{589B59BA-A42C-7D42-AA55-EE0AF5D327A7}"/>
              </a:ext>
            </a:extLst>
          </p:cNvPr>
          <p:cNvPicPr>
            <a:picLocks noChangeAspect="1"/>
          </p:cNvPicPr>
          <p:nvPr/>
        </p:nvPicPr>
        <p:blipFill rotWithShape="1">
          <a:blip r:embed="rId3"/>
          <a:srcRect l="11435" r="11564"/>
          <a:stretch/>
        </p:blipFill>
        <p:spPr>
          <a:xfrm>
            <a:off x="3592343" y="10"/>
            <a:ext cx="8604737"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Tree>
    <p:extLst>
      <p:ext uri="{BB962C8B-B14F-4D97-AF65-F5344CB8AC3E}">
        <p14:creationId xmlns:p14="http://schemas.microsoft.com/office/powerpoint/2010/main" val="1148047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A9C99A0-3DBC-0542-97BE-386F64AE60D9}"/>
              </a:ext>
            </a:extLst>
          </p:cNvPr>
          <p:cNvSpPr>
            <a:spLocks noGrp="1"/>
          </p:cNvSpPr>
          <p:nvPr>
            <p:ph idx="1"/>
          </p:nvPr>
        </p:nvSpPr>
        <p:spPr>
          <a:xfrm>
            <a:off x="911200" y="155504"/>
            <a:ext cx="10496315" cy="923788"/>
          </a:xfrm>
        </p:spPr>
        <p:txBody>
          <a:bodyPr anchor="ctr">
            <a:normAutofit fontScale="85000" lnSpcReduction="20000"/>
          </a:bodyPr>
          <a:lstStyle/>
          <a:p>
            <a:pPr marL="0" indent="0" algn="ctr">
              <a:buNone/>
            </a:pPr>
            <a:r>
              <a:rPr lang="en-CH" sz="3200" dirty="0">
                <a:solidFill>
                  <a:schemeClr val="accent2"/>
                </a:solidFill>
                <a:latin typeface="+mj-lt"/>
                <a:ea typeface="+mj-ea"/>
                <a:cs typeface="+mj-cs"/>
              </a:rPr>
              <a:t>Livelli di Anidride Carbonica</a:t>
            </a:r>
          </a:p>
          <a:p>
            <a:pPr marL="0" indent="0" algn="ctr">
              <a:buNone/>
            </a:pPr>
            <a:r>
              <a:rPr lang="en-CH" sz="3200" dirty="0">
                <a:solidFill>
                  <a:schemeClr val="accent2"/>
                </a:solidFill>
                <a:latin typeface="+mj-lt"/>
                <a:ea typeface="+mj-ea"/>
                <a:cs typeface="+mj-cs"/>
              </a:rPr>
              <a:t>nell’Atmosfera</a:t>
            </a:r>
            <a:r>
              <a:rPr lang="en-CH" sz="3200">
                <a:solidFill>
                  <a:schemeClr val="accent2"/>
                </a:solidFill>
                <a:latin typeface="+mj-lt"/>
                <a:ea typeface="+mj-ea"/>
                <a:cs typeface="+mj-cs"/>
              </a:rPr>
              <a:t>, da 800’000 </a:t>
            </a:r>
            <a:r>
              <a:rPr lang="en-CH" sz="3200" dirty="0">
                <a:solidFill>
                  <a:schemeClr val="accent2"/>
                </a:solidFill>
                <a:latin typeface="+mj-lt"/>
                <a:ea typeface="+mj-ea"/>
                <a:cs typeface="+mj-cs"/>
              </a:rPr>
              <a:t>Anni fa ad Oggi</a:t>
            </a:r>
          </a:p>
        </p:txBody>
      </p:sp>
      <p:pic>
        <p:nvPicPr>
          <p:cNvPr id="5" name="Picture 4" descr="A picture containing computer&#10;&#10;Description automatically generated">
            <a:extLst>
              <a:ext uri="{FF2B5EF4-FFF2-40B4-BE49-F238E27FC236}">
                <a16:creationId xmlns:a16="http://schemas.microsoft.com/office/drawing/2014/main" id="{D5DE4932-494B-C645-95B6-FAFEDA6C6A81}"/>
              </a:ext>
            </a:extLst>
          </p:cNvPr>
          <p:cNvPicPr>
            <a:picLocks noChangeAspect="1"/>
          </p:cNvPicPr>
          <p:nvPr/>
        </p:nvPicPr>
        <p:blipFill rotWithShape="1">
          <a:blip r:embed="rId3"/>
          <a:srcRect t="5312" r="1" b="1"/>
          <a:stretch/>
        </p:blipFill>
        <p:spPr>
          <a:xfrm>
            <a:off x="1707564" y="1220425"/>
            <a:ext cx="9263349" cy="5482071"/>
          </a:xfrm>
          <a:prstGeom prst="rect">
            <a:avLst/>
          </a:prstGeom>
        </p:spPr>
      </p:pic>
      <p:sp>
        <p:nvSpPr>
          <p:cNvPr id="6" name="TextBox 5">
            <a:extLst>
              <a:ext uri="{FF2B5EF4-FFF2-40B4-BE49-F238E27FC236}">
                <a16:creationId xmlns:a16="http://schemas.microsoft.com/office/drawing/2014/main" id="{615C9407-8145-FD4B-9133-C3CA58BC6A3B}"/>
              </a:ext>
            </a:extLst>
          </p:cNvPr>
          <p:cNvSpPr txBox="1"/>
          <p:nvPr/>
        </p:nvSpPr>
        <p:spPr>
          <a:xfrm>
            <a:off x="2665285" y="5264655"/>
            <a:ext cx="7819151" cy="1015663"/>
          </a:xfrm>
          <a:prstGeom prst="rect">
            <a:avLst/>
          </a:prstGeom>
          <a:solidFill>
            <a:srgbClr val="FFFFFF"/>
          </a:solidFill>
        </p:spPr>
        <p:txBody>
          <a:bodyPr wrap="square" rtlCol="0">
            <a:spAutoFit/>
          </a:bodyPr>
          <a:lstStyle/>
          <a:p>
            <a:r>
              <a:rPr lang="it-IT" sz="2000" dirty="0">
                <a:latin typeface="Gill Sans MT" panose="020B0502020104020203" pitchFamily="34" charset="0"/>
              </a:rPr>
              <a:t>Per centinaia di migliaia di anni, la concentrazione di anidride carbonica nell’aria non ha superato le 300 parti per milione, rappresentata nel grafico dalla linea orizzontale tratteggiata</a:t>
            </a:r>
            <a:r>
              <a:rPr lang="it-IT" sz="1600" dirty="0">
                <a:latin typeface="Gill Sans MT" panose="020B0502020104020203" pitchFamily="34" charset="0"/>
              </a:rPr>
              <a:t>.</a:t>
            </a:r>
          </a:p>
        </p:txBody>
      </p:sp>
    </p:spTree>
    <p:extLst>
      <p:ext uri="{BB962C8B-B14F-4D97-AF65-F5344CB8AC3E}">
        <p14:creationId xmlns:p14="http://schemas.microsoft.com/office/powerpoint/2010/main" val="2265669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98F3D-3BD5-7745-BEB2-40A9137FB02C}"/>
              </a:ext>
            </a:extLst>
          </p:cNvPr>
          <p:cNvSpPr>
            <a:spLocks noGrp="1"/>
          </p:cNvSpPr>
          <p:nvPr>
            <p:ph type="ctrTitle"/>
          </p:nvPr>
        </p:nvSpPr>
        <p:spPr>
          <a:xfrm>
            <a:off x="520699" y="360314"/>
            <a:ext cx="11671301" cy="881063"/>
          </a:xfrm>
        </p:spPr>
        <p:txBody>
          <a:bodyPr anchor="t">
            <a:noAutofit/>
          </a:bodyPr>
          <a:lstStyle/>
          <a:p>
            <a:r>
              <a:rPr lang="it-IT" sz="3200" dirty="0">
                <a:solidFill>
                  <a:schemeClr val="accent2"/>
                </a:solidFill>
                <a:effectLst/>
                <a:latin typeface="+mn-lt"/>
              </a:rPr>
              <a:t>Che Cosa </a:t>
            </a:r>
            <a:r>
              <a:rPr lang="it-IT" sz="3200" dirty="0">
                <a:solidFill>
                  <a:srgbClr val="009DD9"/>
                </a:solidFill>
                <a:effectLst/>
                <a:latin typeface="+mn-lt"/>
              </a:rPr>
              <a:t>Causa</a:t>
            </a:r>
            <a:r>
              <a:rPr lang="it-IT" sz="3200" dirty="0">
                <a:solidFill>
                  <a:schemeClr val="accent2"/>
                </a:solidFill>
                <a:effectLst/>
                <a:latin typeface="+mn-lt"/>
              </a:rPr>
              <a:t> l’Aumento di Temperatura e di Anidride Carbonica, e quindi i Cambiamenti Climatici?</a:t>
            </a:r>
          </a:p>
        </p:txBody>
      </p:sp>
      <p:sp>
        <p:nvSpPr>
          <p:cNvPr id="3" name="Content Placeholder 2">
            <a:extLst>
              <a:ext uri="{FF2B5EF4-FFF2-40B4-BE49-F238E27FC236}">
                <a16:creationId xmlns:a16="http://schemas.microsoft.com/office/drawing/2014/main" id="{3D3A0CE6-A4D5-2E4B-BCC6-772A526D0BFA}"/>
              </a:ext>
            </a:extLst>
          </p:cNvPr>
          <p:cNvSpPr>
            <a:spLocks noGrp="1"/>
          </p:cNvSpPr>
          <p:nvPr>
            <p:ph type="subTitle" idx="1"/>
          </p:nvPr>
        </p:nvSpPr>
        <p:spPr>
          <a:xfrm>
            <a:off x="742371" y="1934218"/>
            <a:ext cx="9144000" cy="3779057"/>
          </a:xfrm>
        </p:spPr>
        <p:txBody>
          <a:bodyPr>
            <a:normAutofit/>
          </a:bodyPr>
          <a:lstStyle/>
          <a:p>
            <a:pPr marL="0" indent="0">
              <a:buNone/>
            </a:pPr>
            <a:r>
              <a:rPr lang="it-IT" sz="3200" dirty="0"/>
              <a:t>Considereremo adesso le cause naturali:</a:t>
            </a:r>
          </a:p>
          <a:p>
            <a:pPr marL="0" indent="0">
              <a:buNone/>
            </a:pPr>
            <a:endParaRPr lang="it-IT" sz="3200" dirty="0"/>
          </a:p>
          <a:p>
            <a:pPr>
              <a:buFont typeface="Arial" panose="020B0604020202020204" pitchFamily="34" charset="0"/>
              <a:buChar char="•"/>
            </a:pPr>
            <a:r>
              <a:rPr lang="it-IT" sz="3200" dirty="0"/>
              <a:t>Il sole</a:t>
            </a:r>
          </a:p>
          <a:p>
            <a:pPr>
              <a:buFont typeface="Arial" panose="020B0604020202020204" pitchFamily="34" charset="0"/>
              <a:buChar char="•"/>
            </a:pPr>
            <a:r>
              <a:rPr lang="it-IT" sz="3200" dirty="0"/>
              <a:t>L’orbita della Terra</a:t>
            </a:r>
          </a:p>
          <a:p>
            <a:pPr>
              <a:buFont typeface="Arial" panose="020B0604020202020204" pitchFamily="34" charset="0"/>
              <a:buChar char="•"/>
            </a:pPr>
            <a:r>
              <a:rPr lang="it-IT" sz="3200" dirty="0"/>
              <a:t>I vulcani</a:t>
            </a:r>
          </a:p>
        </p:txBody>
      </p:sp>
    </p:spTree>
    <p:extLst>
      <p:ext uri="{BB962C8B-B14F-4D97-AF65-F5344CB8AC3E}">
        <p14:creationId xmlns:p14="http://schemas.microsoft.com/office/powerpoint/2010/main" val="3177646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F1F14B-166F-F74A-9695-65DED364982D}"/>
              </a:ext>
            </a:extLst>
          </p:cNvPr>
          <p:cNvSpPr>
            <a:spLocks noGrp="1"/>
          </p:cNvSpPr>
          <p:nvPr>
            <p:ph type="subTitle" idx="1"/>
          </p:nvPr>
        </p:nvSpPr>
        <p:spPr>
          <a:xfrm>
            <a:off x="266700" y="2111387"/>
            <a:ext cx="8430491" cy="5107670"/>
          </a:xfrm>
        </p:spPr>
        <p:txBody>
          <a:bodyPr anchor="ctr">
            <a:normAutofit/>
          </a:bodyPr>
          <a:lstStyle/>
          <a:p>
            <a:pPr marL="0" indent="0">
              <a:lnSpc>
                <a:spcPct val="90000"/>
              </a:lnSpc>
              <a:buNone/>
            </a:pPr>
            <a:r>
              <a:rPr lang="en-CH" sz="2500" dirty="0">
                <a:solidFill>
                  <a:srgbClr val="000000"/>
                </a:solidFill>
              </a:rPr>
              <a:t>Come fa il Sole a</a:t>
            </a:r>
            <a:r>
              <a:rPr lang="it-IT" sz="2500" dirty="0">
                <a:solidFill>
                  <a:srgbClr val="000000"/>
                </a:solidFill>
              </a:rPr>
              <a:t>d</a:t>
            </a:r>
            <a:r>
              <a:rPr lang="en-CH" sz="2500" dirty="0">
                <a:solidFill>
                  <a:srgbClr val="000000"/>
                </a:solidFill>
              </a:rPr>
              <a:t> influenzare il clima terrestre?</a:t>
            </a:r>
            <a:br>
              <a:rPr lang="it-IT" sz="2500" dirty="0">
                <a:solidFill>
                  <a:srgbClr val="000000"/>
                </a:solidFill>
              </a:rPr>
            </a:br>
            <a:endParaRPr lang="en-CH" sz="2500" dirty="0">
              <a:solidFill>
                <a:srgbClr val="000000"/>
              </a:solidFill>
            </a:endParaRPr>
          </a:p>
          <a:p>
            <a:pPr>
              <a:lnSpc>
                <a:spcPct val="90000"/>
              </a:lnSpc>
            </a:pPr>
            <a:r>
              <a:rPr lang="en-CH" sz="2500" dirty="0">
                <a:solidFill>
                  <a:srgbClr val="000000"/>
                </a:solidFill>
              </a:rPr>
              <a:t>I raggi provenienti dal Sole arrivano sul nostro pianeta penetrando l’atmosfera e riscaldano la superficie terrestre</a:t>
            </a:r>
            <a:br>
              <a:rPr lang="it-IT" sz="2500" dirty="0">
                <a:solidFill>
                  <a:srgbClr val="000000"/>
                </a:solidFill>
              </a:rPr>
            </a:br>
            <a:endParaRPr lang="en-CH" sz="2500" dirty="0">
              <a:solidFill>
                <a:srgbClr val="000000"/>
              </a:solidFill>
            </a:endParaRPr>
          </a:p>
          <a:p>
            <a:pPr>
              <a:lnSpc>
                <a:spcPct val="90000"/>
              </a:lnSpc>
            </a:pPr>
            <a:r>
              <a:rPr lang="en-CH" sz="2500" dirty="0">
                <a:solidFill>
                  <a:srgbClr val="000000"/>
                </a:solidFill>
              </a:rPr>
              <a:t>Senza il S</a:t>
            </a:r>
            <a:r>
              <a:rPr lang="en-GB" sz="2500" dirty="0">
                <a:solidFill>
                  <a:srgbClr val="000000"/>
                </a:solidFill>
              </a:rPr>
              <a:t>o</a:t>
            </a:r>
            <a:r>
              <a:rPr lang="en-CH" sz="2500" dirty="0">
                <a:solidFill>
                  <a:srgbClr val="000000"/>
                </a:solidFill>
              </a:rPr>
              <a:t>le, la Terra sarebbe inadatta alla vita, e sarebbe solo una sfera ricoperta di ghiaccio come molti altri pianeti</a:t>
            </a:r>
            <a:br>
              <a:rPr lang="it-IT" sz="2500" dirty="0">
                <a:solidFill>
                  <a:srgbClr val="000000"/>
                </a:solidFill>
              </a:rPr>
            </a:br>
            <a:endParaRPr lang="en-CH" sz="2500" dirty="0">
              <a:solidFill>
                <a:srgbClr val="000000"/>
              </a:solidFill>
            </a:endParaRPr>
          </a:p>
          <a:p>
            <a:pPr>
              <a:lnSpc>
                <a:spcPct val="90000"/>
              </a:lnSpc>
            </a:pPr>
            <a:r>
              <a:rPr lang="en-CH" sz="2500" dirty="0"/>
              <a:t>B</a:t>
            </a:r>
            <a:r>
              <a:rPr lang="it-IT" sz="2500" dirty="0" err="1"/>
              <a:t>uona</a:t>
            </a:r>
            <a:r>
              <a:rPr lang="it-IT" sz="2500" dirty="0"/>
              <a:t> parte del calore della Terra proviene dal Sole. Gli scienziati hanno osservato che dal 1970 il Sole si è leggermente raffreddato</a:t>
            </a:r>
            <a:endParaRPr lang="en-CH" sz="2500" dirty="0"/>
          </a:p>
          <a:p>
            <a:pPr>
              <a:lnSpc>
                <a:spcPct val="90000"/>
              </a:lnSpc>
            </a:pPr>
            <a:endParaRPr lang="en-CH" sz="2500" dirty="0">
              <a:solidFill>
                <a:srgbClr val="000000"/>
              </a:solidFill>
            </a:endParaRPr>
          </a:p>
          <a:p>
            <a:pPr>
              <a:lnSpc>
                <a:spcPct val="90000"/>
              </a:lnSpc>
            </a:pPr>
            <a:endParaRPr lang="en-CH" sz="2500" dirty="0">
              <a:solidFill>
                <a:srgbClr val="000000"/>
              </a:solidFill>
            </a:endParaRPr>
          </a:p>
        </p:txBody>
      </p:sp>
      <p:sp>
        <p:nvSpPr>
          <p:cNvPr id="4" name="Sun 3">
            <a:extLst>
              <a:ext uri="{FF2B5EF4-FFF2-40B4-BE49-F238E27FC236}">
                <a16:creationId xmlns:a16="http://schemas.microsoft.com/office/drawing/2014/main" id="{74209574-0953-994E-87F4-60FF245BFD48}"/>
              </a:ext>
            </a:extLst>
          </p:cNvPr>
          <p:cNvSpPr/>
          <p:nvPr/>
        </p:nvSpPr>
        <p:spPr>
          <a:xfrm rot="20600205">
            <a:off x="8430491" y="326027"/>
            <a:ext cx="3657600" cy="3628417"/>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271EA946-1C80-2241-A517-464639043BEC}"/>
              </a:ext>
            </a:extLst>
          </p:cNvPr>
          <p:cNvSpPr txBox="1"/>
          <p:nvPr/>
        </p:nvSpPr>
        <p:spPr>
          <a:xfrm>
            <a:off x="555323" y="338527"/>
            <a:ext cx="6171690" cy="1569660"/>
          </a:xfrm>
          <a:prstGeom prst="rect">
            <a:avLst/>
          </a:prstGeom>
          <a:noFill/>
        </p:spPr>
        <p:txBody>
          <a:bodyPr wrap="none" rtlCol="0">
            <a:spAutoFit/>
          </a:bodyPr>
          <a:lstStyle/>
          <a:p>
            <a:r>
              <a:rPr lang="it-IT" sz="3200" b="1" dirty="0">
                <a:solidFill>
                  <a:schemeClr val="accent2"/>
                </a:solidFill>
                <a:latin typeface="+mj-lt"/>
                <a:ea typeface="+mj-ea"/>
                <a:cs typeface="+mj-cs"/>
              </a:rPr>
              <a:t>Può il Sole Essere la Causa </a:t>
            </a:r>
          </a:p>
          <a:p>
            <a:r>
              <a:rPr lang="it-IT" sz="3200" b="1" dirty="0">
                <a:solidFill>
                  <a:schemeClr val="accent2"/>
                </a:solidFill>
                <a:latin typeface="+mj-lt"/>
                <a:ea typeface="+mj-ea"/>
                <a:cs typeface="+mj-cs"/>
              </a:rPr>
              <a:t>dei Cambiamenti Climatici?</a:t>
            </a:r>
            <a:endParaRPr lang="en-CH" sz="3200" b="1" dirty="0">
              <a:solidFill>
                <a:schemeClr val="accent2"/>
              </a:solidFill>
              <a:latin typeface="+mj-lt"/>
              <a:ea typeface="+mj-ea"/>
              <a:cs typeface="+mj-cs"/>
            </a:endParaRPr>
          </a:p>
          <a:p>
            <a:endParaRPr lang="en-CH" sz="3200" b="1" dirty="0"/>
          </a:p>
        </p:txBody>
      </p:sp>
    </p:spTree>
    <p:extLst>
      <p:ext uri="{BB962C8B-B14F-4D97-AF65-F5344CB8AC3E}">
        <p14:creationId xmlns:p14="http://schemas.microsoft.com/office/powerpoint/2010/main" val="3135617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F5DEB0-D128-BD46-AA57-8CA099CE22B7}"/>
              </a:ext>
            </a:extLst>
          </p:cNvPr>
          <p:cNvSpPr txBox="1"/>
          <p:nvPr/>
        </p:nvSpPr>
        <p:spPr>
          <a:xfrm>
            <a:off x="320772" y="916975"/>
            <a:ext cx="4571999" cy="505027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it-IT" sz="2400" dirty="0"/>
              <a:t>La </a:t>
            </a:r>
            <a:r>
              <a:rPr lang="it-IT" sz="2400" dirty="0">
                <a:solidFill>
                  <a:srgbClr val="EC4036"/>
                </a:solidFill>
                <a:highlight>
                  <a:srgbClr val="C0C0C0"/>
                </a:highlight>
              </a:rPr>
              <a:t>linea rossa </a:t>
            </a:r>
            <a:r>
              <a:rPr lang="it-IT" sz="2400" dirty="0"/>
              <a:t>rappresenta la </a:t>
            </a:r>
            <a:r>
              <a:rPr lang="it-IT" sz="2400" b="1" dirty="0"/>
              <a:t>temperatura globale terrestre</a:t>
            </a:r>
            <a:r>
              <a:rPr lang="it-IT" sz="2400" dirty="0"/>
              <a:t>, mentre la </a:t>
            </a:r>
            <a:r>
              <a:rPr lang="it-IT" sz="2400" dirty="0">
                <a:solidFill>
                  <a:srgbClr val="FAEC31"/>
                </a:solidFill>
                <a:highlight>
                  <a:srgbClr val="C0C0C0"/>
                </a:highlight>
              </a:rPr>
              <a:t>linea gialla </a:t>
            </a:r>
            <a:r>
              <a:rPr lang="it-IT" sz="2400" dirty="0"/>
              <a:t>misura </a:t>
            </a:r>
            <a:r>
              <a:rPr lang="it-IT" sz="2400" b="1" dirty="0"/>
              <a:t>l’energia solare </a:t>
            </a:r>
            <a:r>
              <a:rPr lang="it-IT" sz="2400" dirty="0"/>
              <a:t>ricevuta dalla Terra per metro quadro dal 1880.</a:t>
            </a:r>
          </a:p>
          <a:p>
            <a:pPr indent="-228600">
              <a:lnSpc>
                <a:spcPct val="90000"/>
              </a:lnSpc>
              <a:spcAft>
                <a:spcPts val="600"/>
              </a:spcAft>
              <a:buFont typeface="Arial" panose="020B0604020202020204" pitchFamily="34" charset="0"/>
              <a:buChar char="•"/>
            </a:pPr>
            <a:r>
              <a:rPr lang="it-IT" sz="2400" dirty="0"/>
              <a:t>Come mostrato dalla </a:t>
            </a:r>
            <a:r>
              <a:rPr lang="it-IT" sz="2400" dirty="0">
                <a:solidFill>
                  <a:srgbClr val="FAEC31"/>
                </a:solidFill>
                <a:highlight>
                  <a:srgbClr val="C0C0C0"/>
                </a:highlight>
              </a:rPr>
              <a:t>linea gialla</a:t>
            </a:r>
            <a:r>
              <a:rPr lang="it-IT" sz="2400" dirty="0"/>
              <a:t>, possiamo notare che l’energia solare che la Terra riceve è instabile dal 1950. Nonostante questo, la </a:t>
            </a:r>
            <a:r>
              <a:rPr lang="it-IT" sz="2400" dirty="0">
                <a:solidFill>
                  <a:srgbClr val="EC4036"/>
                </a:solidFill>
                <a:highlight>
                  <a:srgbClr val="C0C0C0"/>
                </a:highlight>
              </a:rPr>
              <a:t>linea rossa </a:t>
            </a:r>
            <a:r>
              <a:rPr lang="it-IT" sz="2400" dirty="0"/>
              <a:t>mostra un </a:t>
            </a:r>
            <a:r>
              <a:rPr lang="it-IT" sz="2400" b="1" dirty="0"/>
              <a:t>incremento costante </a:t>
            </a:r>
            <a:r>
              <a:rPr lang="it-IT" sz="2400" dirty="0"/>
              <a:t>della temperatura globale nello stesso periodo. </a:t>
            </a:r>
          </a:p>
        </p:txBody>
      </p:sp>
      <p:sp>
        <p:nvSpPr>
          <p:cNvPr id="4" name="Titolo 3">
            <a:extLst>
              <a:ext uri="{FF2B5EF4-FFF2-40B4-BE49-F238E27FC236}">
                <a16:creationId xmlns:a16="http://schemas.microsoft.com/office/drawing/2014/main" id="{9D6D55D5-C25A-496E-9CB0-B5BC5215F23E}"/>
              </a:ext>
            </a:extLst>
          </p:cNvPr>
          <p:cNvSpPr>
            <a:spLocks noGrp="1"/>
          </p:cNvSpPr>
          <p:nvPr>
            <p:ph type="ctrTitle"/>
          </p:nvPr>
        </p:nvSpPr>
        <p:spPr>
          <a:xfrm>
            <a:off x="39106" y="-292287"/>
            <a:ext cx="8037022" cy="881063"/>
          </a:xfrm>
        </p:spPr>
        <p:txBody>
          <a:bodyPr/>
          <a:lstStyle/>
          <a:p>
            <a:r>
              <a:rPr lang="it-IT" sz="3200" dirty="0">
                <a:solidFill>
                  <a:schemeClr val="accent2"/>
                </a:solidFill>
                <a:effectLst/>
              </a:rPr>
              <a:t>Temperatura e Attività Solare</a:t>
            </a:r>
          </a:p>
        </p:txBody>
      </p:sp>
      <p:pic>
        <p:nvPicPr>
          <p:cNvPr id="5" name="Content Placeholder 4" descr="A screenshot of a cell phone screen with text&#10;&#10;Description automatically generated">
            <a:extLst>
              <a:ext uri="{FF2B5EF4-FFF2-40B4-BE49-F238E27FC236}">
                <a16:creationId xmlns:a16="http://schemas.microsoft.com/office/drawing/2014/main" id="{59D10253-AEF8-2A4D-96BE-674485CF6B60}"/>
              </a:ext>
            </a:extLst>
          </p:cNvPr>
          <p:cNvPicPr>
            <a:picLocks noGrp="1" noChangeAspect="1"/>
          </p:cNvPicPr>
          <p:nvPr>
            <p:ph idx="4294967295"/>
          </p:nvPr>
        </p:nvPicPr>
        <p:blipFill rotWithShape="1">
          <a:blip r:embed="rId3"/>
          <a:srcRect l="1488" t="-1" r="4823" b="-1"/>
          <a:stretch/>
        </p:blipFill>
        <p:spPr>
          <a:xfrm>
            <a:off x="5654675" y="546100"/>
            <a:ext cx="6537325" cy="5286375"/>
          </a:xfrm>
          <a:prstGeom prst="rect">
            <a:avLst/>
          </a:prstGeom>
          <a:noFill/>
        </p:spPr>
      </p:pic>
      <p:sp>
        <p:nvSpPr>
          <p:cNvPr id="2" name="TextBox 1">
            <a:extLst>
              <a:ext uri="{FF2B5EF4-FFF2-40B4-BE49-F238E27FC236}">
                <a16:creationId xmlns:a16="http://schemas.microsoft.com/office/drawing/2014/main" id="{FBC7260F-E7D5-2443-A434-6609F936B4E9}"/>
              </a:ext>
            </a:extLst>
          </p:cNvPr>
          <p:cNvSpPr txBox="1"/>
          <p:nvPr/>
        </p:nvSpPr>
        <p:spPr>
          <a:xfrm>
            <a:off x="5832908" y="656366"/>
            <a:ext cx="6061221" cy="400110"/>
          </a:xfrm>
          <a:prstGeom prst="rect">
            <a:avLst/>
          </a:prstGeom>
          <a:noFill/>
        </p:spPr>
        <p:txBody>
          <a:bodyPr wrap="square" rtlCol="0">
            <a:spAutoFit/>
          </a:bodyPr>
          <a:lstStyle/>
          <a:p>
            <a:r>
              <a:rPr lang="en-CH" sz="2000">
                <a:solidFill>
                  <a:schemeClr val="bg1"/>
                </a:solidFill>
                <a:highlight>
                  <a:srgbClr val="000000"/>
                </a:highlight>
                <a:latin typeface="Helvetica" pitchFamily="2" charset="0"/>
              </a:rPr>
              <a:t>Temperatur</a:t>
            </a:r>
            <a:r>
              <a:rPr lang="it-IT" sz="2000" dirty="0">
                <a:solidFill>
                  <a:schemeClr val="bg1"/>
                </a:solidFill>
                <a:highlight>
                  <a:srgbClr val="000000"/>
                </a:highlight>
                <a:latin typeface="Helvetica" pitchFamily="2" charset="0"/>
              </a:rPr>
              <a:t>a</a:t>
            </a:r>
            <a:r>
              <a:rPr lang="en-CH" sz="2000">
                <a:solidFill>
                  <a:schemeClr val="bg1"/>
                </a:solidFill>
                <a:highlight>
                  <a:srgbClr val="000000"/>
                </a:highlight>
                <a:latin typeface="Helvetica" pitchFamily="2" charset="0"/>
              </a:rPr>
              <a:t> </a:t>
            </a:r>
            <a:r>
              <a:rPr lang="it-IT" sz="2000" dirty="0">
                <a:solidFill>
                  <a:schemeClr val="bg1"/>
                </a:solidFill>
                <a:highlight>
                  <a:srgbClr val="000000"/>
                </a:highlight>
                <a:latin typeface="Helvetica" pitchFamily="2" charset="0"/>
              </a:rPr>
              <a:t>e</a:t>
            </a:r>
            <a:r>
              <a:rPr lang="en-CH" sz="2000">
                <a:solidFill>
                  <a:schemeClr val="bg1"/>
                </a:solidFill>
                <a:highlight>
                  <a:srgbClr val="000000"/>
                </a:highlight>
                <a:latin typeface="Helvetica" pitchFamily="2" charset="0"/>
              </a:rPr>
              <a:t> Attività Solare</a:t>
            </a:r>
            <a:r>
              <a:rPr lang="it-IT" sz="2000" dirty="0">
                <a:solidFill>
                  <a:schemeClr val="bg1"/>
                </a:solidFill>
                <a:highlight>
                  <a:srgbClr val="000000"/>
                </a:highlight>
                <a:latin typeface="Helvetica" pitchFamily="2" charset="0"/>
              </a:rPr>
              <a:t> a Confronto</a:t>
            </a:r>
            <a:endParaRPr lang="en-CH" sz="2000" dirty="0">
              <a:solidFill>
                <a:schemeClr val="bg1"/>
              </a:solidFill>
              <a:highlight>
                <a:srgbClr val="000000"/>
              </a:highlight>
              <a:latin typeface="Helvetica" pitchFamily="2" charset="0"/>
            </a:endParaRPr>
          </a:p>
        </p:txBody>
      </p:sp>
      <p:sp>
        <p:nvSpPr>
          <p:cNvPr id="3" name="TextBox 2">
            <a:extLst>
              <a:ext uri="{FF2B5EF4-FFF2-40B4-BE49-F238E27FC236}">
                <a16:creationId xmlns:a16="http://schemas.microsoft.com/office/drawing/2014/main" id="{0B1AC273-E415-B947-AC4A-5C0F9AAD3774}"/>
              </a:ext>
            </a:extLst>
          </p:cNvPr>
          <p:cNvSpPr txBox="1"/>
          <p:nvPr/>
        </p:nvSpPr>
        <p:spPr>
          <a:xfrm>
            <a:off x="6744486" y="1305737"/>
            <a:ext cx="2663284" cy="276999"/>
          </a:xfrm>
          <a:prstGeom prst="rect">
            <a:avLst/>
          </a:prstGeom>
          <a:noFill/>
        </p:spPr>
        <p:txBody>
          <a:bodyPr wrap="square" rtlCol="0">
            <a:spAutoFit/>
          </a:bodyPr>
          <a:lstStyle/>
          <a:p>
            <a:r>
              <a:rPr lang="en-CH" sz="1200" dirty="0">
                <a:solidFill>
                  <a:schemeClr val="bg1"/>
                </a:solidFill>
                <a:highlight>
                  <a:srgbClr val="000000"/>
                </a:highlight>
              </a:rPr>
              <a:t>Irradianza </a:t>
            </a:r>
            <a:r>
              <a:rPr lang="en-CH" sz="1200">
                <a:solidFill>
                  <a:schemeClr val="bg1"/>
                </a:solidFill>
                <a:highlight>
                  <a:srgbClr val="000000"/>
                </a:highlight>
              </a:rPr>
              <a:t>Solare         Temperatu</a:t>
            </a:r>
            <a:r>
              <a:rPr lang="it-IT" sz="1200" dirty="0" err="1">
                <a:solidFill>
                  <a:schemeClr val="bg1"/>
                </a:solidFill>
                <a:highlight>
                  <a:srgbClr val="000000"/>
                </a:highlight>
              </a:rPr>
              <a:t>ra</a:t>
            </a:r>
            <a:endParaRPr lang="en-CH" sz="1200" dirty="0">
              <a:solidFill>
                <a:schemeClr val="bg1"/>
              </a:solidFill>
              <a:highlight>
                <a:srgbClr val="000000"/>
              </a:highlight>
            </a:endParaRPr>
          </a:p>
        </p:txBody>
      </p:sp>
      <p:sp>
        <p:nvSpPr>
          <p:cNvPr id="9" name="TextBox 8">
            <a:extLst>
              <a:ext uri="{FF2B5EF4-FFF2-40B4-BE49-F238E27FC236}">
                <a16:creationId xmlns:a16="http://schemas.microsoft.com/office/drawing/2014/main" id="{5C2DC25D-6E59-A749-8515-68B0CBF83997}"/>
              </a:ext>
            </a:extLst>
          </p:cNvPr>
          <p:cNvSpPr txBox="1"/>
          <p:nvPr/>
        </p:nvSpPr>
        <p:spPr>
          <a:xfrm>
            <a:off x="9059392" y="1571803"/>
            <a:ext cx="2663284" cy="466153"/>
          </a:xfrm>
          <a:prstGeom prst="rect">
            <a:avLst/>
          </a:prstGeom>
          <a:noFill/>
        </p:spPr>
        <p:txBody>
          <a:bodyPr wrap="square" rtlCol="0">
            <a:spAutoFit/>
          </a:bodyPr>
          <a:lstStyle/>
          <a:p>
            <a:pPr>
              <a:lnSpc>
                <a:spcPts val="1500"/>
              </a:lnSpc>
            </a:pPr>
            <a:r>
              <a:rPr lang="en-CH" sz="1100" dirty="0">
                <a:solidFill>
                  <a:schemeClr val="bg1"/>
                </a:solidFill>
                <a:highlight>
                  <a:srgbClr val="000000"/>
                </a:highlight>
              </a:rPr>
              <a:t>Media di 11 Anni   </a:t>
            </a:r>
            <a:r>
              <a:rPr lang="en-CH" sz="1100" dirty="0">
                <a:highlight>
                  <a:srgbClr val="000000"/>
                </a:highlight>
              </a:rPr>
              <a:t>i   </a:t>
            </a:r>
          </a:p>
          <a:p>
            <a:pPr>
              <a:lnSpc>
                <a:spcPts val="1500"/>
              </a:lnSpc>
            </a:pPr>
            <a:r>
              <a:rPr lang="en-CH" sz="1100" dirty="0">
                <a:solidFill>
                  <a:schemeClr val="bg1"/>
                </a:solidFill>
                <a:highlight>
                  <a:srgbClr val="000000"/>
                </a:highlight>
              </a:rPr>
              <a:t>Annuale</a:t>
            </a:r>
          </a:p>
        </p:txBody>
      </p:sp>
      <p:sp>
        <p:nvSpPr>
          <p:cNvPr id="7" name="TextBox 6">
            <a:extLst>
              <a:ext uri="{FF2B5EF4-FFF2-40B4-BE49-F238E27FC236}">
                <a16:creationId xmlns:a16="http://schemas.microsoft.com/office/drawing/2014/main" id="{E16C3211-E824-9D43-AF32-A138FFAFB2DF}"/>
              </a:ext>
            </a:extLst>
          </p:cNvPr>
          <p:cNvSpPr txBox="1"/>
          <p:nvPr/>
        </p:nvSpPr>
        <p:spPr>
          <a:xfrm rot="16200000">
            <a:off x="4284010" y="3175545"/>
            <a:ext cx="3049110" cy="307777"/>
          </a:xfrm>
          <a:prstGeom prst="rect">
            <a:avLst/>
          </a:prstGeom>
          <a:solidFill>
            <a:schemeClr val="tx1"/>
          </a:solidFill>
        </p:spPr>
        <p:txBody>
          <a:bodyPr wrap="square" rtlCol="0">
            <a:spAutoFit/>
          </a:bodyPr>
          <a:lstStyle/>
          <a:p>
            <a:r>
              <a:rPr lang="en-US" sz="1400" dirty="0" err="1">
                <a:solidFill>
                  <a:schemeClr val="bg1"/>
                </a:solidFill>
              </a:rPr>
              <a:t>Irradianza</a:t>
            </a:r>
            <a:r>
              <a:rPr lang="en-US" sz="1400" dirty="0">
                <a:solidFill>
                  <a:schemeClr val="bg1"/>
                </a:solidFill>
              </a:rPr>
              <a:t> </a:t>
            </a:r>
            <a:r>
              <a:rPr lang="en-US" sz="1400" dirty="0" err="1">
                <a:solidFill>
                  <a:schemeClr val="bg1"/>
                </a:solidFill>
              </a:rPr>
              <a:t>solare</a:t>
            </a:r>
            <a:r>
              <a:rPr lang="en-US" sz="1400" dirty="0">
                <a:solidFill>
                  <a:schemeClr val="bg1"/>
                </a:solidFill>
              </a:rPr>
              <a:t> </a:t>
            </a:r>
            <a:r>
              <a:rPr lang="en-US" sz="1400" dirty="0" err="1">
                <a:solidFill>
                  <a:schemeClr val="bg1"/>
                </a:solidFill>
              </a:rPr>
              <a:t>totale</a:t>
            </a:r>
            <a:r>
              <a:rPr lang="en-US" sz="1400" dirty="0">
                <a:solidFill>
                  <a:schemeClr val="bg1"/>
                </a:solidFill>
              </a:rPr>
              <a:t> (W/m^2)</a:t>
            </a:r>
          </a:p>
        </p:txBody>
      </p:sp>
      <p:sp>
        <p:nvSpPr>
          <p:cNvPr id="8" name="TextBox 7">
            <a:extLst>
              <a:ext uri="{FF2B5EF4-FFF2-40B4-BE49-F238E27FC236}">
                <a16:creationId xmlns:a16="http://schemas.microsoft.com/office/drawing/2014/main" id="{356B4B8C-0B6F-1642-B3D2-88AE859E77E7}"/>
              </a:ext>
            </a:extLst>
          </p:cNvPr>
          <p:cNvSpPr txBox="1"/>
          <p:nvPr/>
        </p:nvSpPr>
        <p:spPr>
          <a:xfrm>
            <a:off x="8863518" y="5524698"/>
            <a:ext cx="727973" cy="307777"/>
          </a:xfrm>
          <a:prstGeom prst="rect">
            <a:avLst/>
          </a:prstGeom>
          <a:solidFill>
            <a:schemeClr val="tx2"/>
          </a:solidFill>
        </p:spPr>
        <p:txBody>
          <a:bodyPr wrap="square" rtlCol="0">
            <a:spAutoFit/>
          </a:bodyPr>
          <a:lstStyle/>
          <a:p>
            <a:r>
              <a:rPr lang="en-US" sz="1400" dirty="0">
                <a:solidFill>
                  <a:schemeClr val="bg1"/>
                </a:solidFill>
              </a:rPr>
              <a:t>Anno</a:t>
            </a:r>
          </a:p>
        </p:txBody>
      </p:sp>
    </p:spTree>
    <p:extLst>
      <p:ext uri="{BB962C8B-B14F-4D97-AF65-F5344CB8AC3E}">
        <p14:creationId xmlns:p14="http://schemas.microsoft.com/office/powerpoint/2010/main" val="3583389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59639F-B268-4641-A146-F0B313DAF049}"/>
              </a:ext>
            </a:extLst>
          </p:cNvPr>
          <p:cNvSpPr>
            <a:spLocks noGrp="1"/>
          </p:cNvSpPr>
          <p:nvPr>
            <p:ph type="ctrTitle"/>
          </p:nvPr>
        </p:nvSpPr>
        <p:spPr>
          <a:xfrm>
            <a:off x="266700" y="403627"/>
            <a:ext cx="12316689" cy="881063"/>
          </a:xfrm>
        </p:spPr>
        <p:txBody>
          <a:bodyPr/>
          <a:lstStyle/>
          <a:p>
            <a:r>
              <a:rPr lang="it-IT" sz="3200" dirty="0">
                <a:solidFill>
                  <a:schemeClr val="accent2"/>
                </a:solidFill>
                <a:effectLst/>
              </a:rPr>
              <a:t>Può il Sole essere la Causa dei Cambiamenti Climatici?</a:t>
            </a:r>
            <a:br>
              <a:rPr lang="en-CH" sz="3200">
                <a:solidFill>
                  <a:schemeClr val="accent2"/>
                </a:solidFill>
                <a:effectLst/>
              </a:rPr>
            </a:br>
            <a:endParaRPr lang="it-IT" sz="3200" dirty="0">
              <a:solidFill>
                <a:schemeClr val="accent2"/>
              </a:solidFill>
              <a:effectLst/>
            </a:endParaRPr>
          </a:p>
        </p:txBody>
      </p:sp>
      <p:sp>
        <p:nvSpPr>
          <p:cNvPr id="3" name="Content Placeholder 2">
            <a:extLst>
              <a:ext uri="{FF2B5EF4-FFF2-40B4-BE49-F238E27FC236}">
                <a16:creationId xmlns:a16="http://schemas.microsoft.com/office/drawing/2014/main" id="{43E34098-BBA7-F448-9A42-5A779E195FDD}"/>
              </a:ext>
            </a:extLst>
          </p:cNvPr>
          <p:cNvSpPr>
            <a:spLocks noGrp="1"/>
          </p:cNvSpPr>
          <p:nvPr>
            <p:ph type="subTitle" idx="1"/>
          </p:nvPr>
        </p:nvSpPr>
        <p:spPr>
          <a:xfrm>
            <a:off x="92958" y="1399720"/>
            <a:ext cx="6725307" cy="5054653"/>
          </a:xfrm>
          <a:noFill/>
        </p:spPr>
        <p:txBody>
          <a:bodyPr anchor="t">
            <a:normAutofit/>
          </a:bodyPr>
          <a:lstStyle/>
          <a:p>
            <a:r>
              <a:rPr lang="it-IT" dirty="0"/>
              <a:t>No. Se il Sole fosse la causa dei cambiamenti climatici, la temperatura terrestre si starebbe abbassando, non alzando! </a:t>
            </a:r>
            <a:br>
              <a:rPr lang="it-IT" dirty="0"/>
            </a:br>
            <a:endParaRPr lang="it-IT" dirty="0"/>
          </a:p>
          <a:p>
            <a:r>
              <a:rPr lang="it-IT" dirty="0"/>
              <a:t>Inoltre, se il Sole fosse responsabile dell’aumento di temperatura, questa avverrebbe in tutti gli strati dell’atmosfera. Invece, gli scienziati hanno osservato un raffreddamento negli strati superiori dell’atmosfera e un riscaldamento negli strati inferiori dell’atmosfera e sulla superficie terrestre. </a:t>
            </a:r>
            <a:br>
              <a:rPr lang="it-IT" dirty="0"/>
            </a:br>
            <a:endParaRPr lang="en-CH" dirty="0"/>
          </a:p>
          <a:p>
            <a:r>
              <a:rPr lang="it-IT" dirty="0"/>
              <a:t>Quindi, il Sole NON è la causa dei cambiamenti climatici odierni.</a:t>
            </a:r>
            <a:endParaRPr lang="en-CH" dirty="0"/>
          </a:p>
          <a:p>
            <a:endParaRPr lang="en-CH" dirty="0"/>
          </a:p>
        </p:txBody>
      </p:sp>
      <p:sp>
        <p:nvSpPr>
          <p:cNvPr id="37" name="Sun 36">
            <a:extLst>
              <a:ext uri="{FF2B5EF4-FFF2-40B4-BE49-F238E27FC236}">
                <a16:creationId xmlns:a16="http://schemas.microsoft.com/office/drawing/2014/main" id="{1ED99DAE-DF94-1C48-9A0B-5AF2074B9A10}"/>
              </a:ext>
            </a:extLst>
          </p:cNvPr>
          <p:cNvSpPr/>
          <p:nvPr/>
        </p:nvSpPr>
        <p:spPr>
          <a:xfrm>
            <a:off x="7476354" y="1124364"/>
            <a:ext cx="4448946" cy="4448946"/>
          </a:xfrm>
          <a:prstGeom prst="sun">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H">
              <a:ln w="0"/>
              <a:solidFill>
                <a:schemeClr val="tx1"/>
              </a:solidFill>
              <a:effectLst>
                <a:outerShdw blurRad="38100" dist="19050" dir="2700000" algn="tl" rotWithShape="0">
                  <a:schemeClr val="dk1">
                    <a:alpha val="40000"/>
                  </a:schemeClr>
                </a:outerShdw>
              </a:effectLst>
            </a:endParaRPr>
          </a:p>
        </p:txBody>
      </p:sp>
      <p:pic>
        <p:nvPicPr>
          <p:cNvPr id="43" name="Graphic 42" descr="No sign">
            <a:extLst>
              <a:ext uri="{FF2B5EF4-FFF2-40B4-BE49-F238E27FC236}">
                <a16:creationId xmlns:a16="http://schemas.microsoft.com/office/drawing/2014/main" id="{90AC658F-8E5B-6C4E-BB09-450EEC4AEB9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77"/>
          <a:stretch/>
        </p:blipFill>
        <p:spPr>
          <a:xfrm>
            <a:off x="7221212" y="470565"/>
            <a:ext cx="5362177" cy="5715231"/>
          </a:xfrm>
          <a:prstGeom prst="rect">
            <a:avLst/>
          </a:prstGeom>
        </p:spPr>
      </p:pic>
    </p:spTree>
    <p:extLst>
      <p:ext uri="{BB962C8B-B14F-4D97-AF65-F5344CB8AC3E}">
        <p14:creationId xmlns:p14="http://schemas.microsoft.com/office/powerpoint/2010/main" val="821457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8069B-7935-4648-941F-D1CA5EAFE082}"/>
              </a:ext>
            </a:extLst>
          </p:cNvPr>
          <p:cNvSpPr>
            <a:spLocks noGrp="1"/>
          </p:cNvSpPr>
          <p:nvPr>
            <p:ph type="ctrTitle"/>
          </p:nvPr>
        </p:nvSpPr>
        <p:spPr>
          <a:xfrm>
            <a:off x="296088" y="607052"/>
            <a:ext cx="13150078" cy="881063"/>
          </a:xfrm>
        </p:spPr>
        <p:txBody>
          <a:bodyPr>
            <a:normAutofit fontScale="90000"/>
          </a:bodyPr>
          <a:lstStyle/>
          <a:p>
            <a:r>
              <a:rPr lang="it-IT" sz="3200" dirty="0">
                <a:solidFill>
                  <a:schemeClr val="accent2"/>
                </a:solidFill>
                <a:effectLst/>
              </a:rPr>
              <a:t>Può l’orbita </a:t>
            </a:r>
            <a:r>
              <a:rPr lang="en-CH" sz="3200">
                <a:solidFill>
                  <a:schemeClr val="accent2"/>
                </a:solidFill>
                <a:effectLst/>
              </a:rPr>
              <a:t>della Terra </a:t>
            </a:r>
            <a:r>
              <a:rPr lang="it-IT" sz="3200" dirty="0">
                <a:solidFill>
                  <a:schemeClr val="accent2"/>
                </a:solidFill>
                <a:effectLst/>
              </a:rPr>
              <a:t>essere la Causa </a:t>
            </a:r>
            <a:br>
              <a:rPr lang="it-IT" sz="3200" dirty="0">
                <a:solidFill>
                  <a:schemeClr val="accent2"/>
                </a:solidFill>
                <a:effectLst/>
              </a:rPr>
            </a:br>
            <a:r>
              <a:rPr lang="it-IT" sz="3200" dirty="0">
                <a:solidFill>
                  <a:schemeClr val="accent2"/>
                </a:solidFill>
                <a:effectLst/>
              </a:rPr>
              <a:t>dei Cambiamenti Climatici?</a:t>
            </a:r>
            <a:br>
              <a:rPr lang="en-CH" sz="3200">
                <a:solidFill>
                  <a:schemeClr val="accent2"/>
                </a:solidFill>
              </a:rPr>
            </a:br>
            <a:endParaRPr lang="en-CH" sz="3200" dirty="0">
              <a:solidFill>
                <a:schemeClr val="accent2"/>
              </a:solidFill>
              <a:effectLst/>
            </a:endParaRPr>
          </a:p>
        </p:txBody>
      </p:sp>
      <p:sp>
        <p:nvSpPr>
          <p:cNvPr id="3" name="Content Placeholder 2">
            <a:extLst>
              <a:ext uri="{FF2B5EF4-FFF2-40B4-BE49-F238E27FC236}">
                <a16:creationId xmlns:a16="http://schemas.microsoft.com/office/drawing/2014/main" id="{2BF1F14B-166F-F74A-9695-65DED364982D}"/>
              </a:ext>
            </a:extLst>
          </p:cNvPr>
          <p:cNvSpPr>
            <a:spLocks noGrp="1"/>
          </p:cNvSpPr>
          <p:nvPr>
            <p:ph type="subTitle" idx="1"/>
          </p:nvPr>
        </p:nvSpPr>
        <p:spPr>
          <a:xfrm>
            <a:off x="296088" y="2233447"/>
            <a:ext cx="8401622" cy="3779057"/>
          </a:xfrm>
        </p:spPr>
        <p:txBody>
          <a:bodyPr anchor="ctr">
            <a:noAutofit/>
          </a:bodyPr>
          <a:lstStyle/>
          <a:p>
            <a:pPr marL="0" indent="0">
              <a:lnSpc>
                <a:spcPct val="90000"/>
              </a:lnSpc>
              <a:buNone/>
            </a:pPr>
            <a:r>
              <a:rPr lang="en-CH" sz="2500" dirty="0">
                <a:solidFill>
                  <a:srgbClr val="000000"/>
                </a:solidFill>
              </a:rPr>
              <a:t>Come </a:t>
            </a:r>
            <a:r>
              <a:rPr lang="en-CH" sz="2500">
                <a:solidFill>
                  <a:srgbClr val="000000"/>
                </a:solidFill>
              </a:rPr>
              <a:t>fa l</a:t>
            </a:r>
            <a:r>
              <a:rPr lang="it-IT" sz="2500" dirty="0">
                <a:solidFill>
                  <a:srgbClr val="000000"/>
                </a:solidFill>
              </a:rPr>
              <a:t>’orbita </a:t>
            </a:r>
            <a:r>
              <a:rPr lang="en-CH" sz="2500">
                <a:solidFill>
                  <a:srgbClr val="000000"/>
                </a:solidFill>
              </a:rPr>
              <a:t>della </a:t>
            </a:r>
            <a:r>
              <a:rPr lang="en-CH" sz="2500" dirty="0">
                <a:solidFill>
                  <a:srgbClr val="000000"/>
                </a:solidFill>
              </a:rPr>
              <a:t>Terra a</a:t>
            </a:r>
            <a:r>
              <a:rPr lang="it-IT" sz="2500" dirty="0">
                <a:solidFill>
                  <a:srgbClr val="000000"/>
                </a:solidFill>
              </a:rPr>
              <a:t>d</a:t>
            </a:r>
            <a:r>
              <a:rPr lang="en-CH" sz="2500" dirty="0">
                <a:solidFill>
                  <a:srgbClr val="000000"/>
                </a:solidFill>
              </a:rPr>
              <a:t> influenzare il clima terrestre?</a:t>
            </a:r>
            <a:br>
              <a:rPr lang="it-IT" sz="2500" dirty="0">
                <a:solidFill>
                  <a:srgbClr val="000000"/>
                </a:solidFill>
              </a:rPr>
            </a:br>
            <a:endParaRPr lang="it-IT" sz="2500" dirty="0">
              <a:solidFill>
                <a:srgbClr val="000000"/>
              </a:solidFill>
            </a:endParaRPr>
          </a:p>
          <a:p>
            <a:pPr>
              <a:lnSpc>
                <a:spcPct val="90000"/>
              </a:lnSpc>
            </a:pPr>
            <a:r>
              <a:rPr lang="it-IT" sz="2500" dirty="0">
                <a:solidFill>
                  <a:srgbClr val="000000"/>
                </a:solidFill>
              </a:rPr>
              <a:t>Il modo in cui la Terra ruota attorno al suo asse e il modo in cui gira attorno al Sole possono influenzare la quantità di energia solare che raggiunge il nostro pianeta. </a:t>
            </a:r>
            <a:br>
              <a:rPr lang="it-IT" sz="2500" dirty="0">
                <a:solidFill>
                  <a:srgbClr val="000000"/>
                </a:solidFill>
              </a:rPr>
            </a:br>
            <a:endParaRPr lang="it-IT" sz="2500" dirty="0">
              <a:solidFill>
                <a:srgbClr val="000000"/>
              </a:solidFill>
            </a:endParaRPr>
          </a:p>
          <a:p>
            <a:pPr>
              <a:lnSpc>
                <a:spcPct val="90000"/>
              </a:lnSpc>
            </a:pPr>
            <a:r>
              <a:rPr lang="it-IT" sz="2500" dirty="0">
                <a:solidFill>
                  <a:srgbClr val="000000"/>
                </a:solidFill>
              </a:rPr>
              <a:t>Come risultato, variazioni dell’orbita terrestre possono provocare il mutamento del clima.</a:t>
            </a:r>
            <a:br>
              <a:rPr lang="it-IT" sz="2500" dirty="0">
                <a:solidFill>
                  <a:srgbClr val="000000"/>
                </a:solidFill>
              </a:rPr>
            </a:br>
            <a:endParaRPr lang="it-IT" sz="2500" dirty="0">
              <a:solidFill>
                <a:srgbClr val="000000"/>
              </a:solidFill>
            </a:endParaRPr>
          </a:p>
          <a:p>
            <a:pPr>
              <a:lnSpc>
                <a:spcPct val="90000"/>
              </a:lnSpc>
            </a:pPr>
            <a:r>
              <a:rPr lang="it-IT" sz="2500" dirty="0">
                <a:solidFill>
                  <a:srgbClr val="000000"/>
                </a:solidFill>
              </a:rPr>
              <a:t>Tuttavia, queste trasformazioni avvengono molto lentamente, nell’arco di decine di centinaia di migliaia di anni.</a:t>
            </a:r>
            <a:endParaRPr lang="en-CH" sz="2500" dirty="0">
              <a:solidFill>
                <a:srgbClr val="000000"/>
              </a:solidFill>
            </a:endParaRPr>
          </a:p>
          <a:p>
            <a:pPr>
              <a:lnSpc>
                <a:spcPct val="90000"/>
              </a:lnSpc>
            </a:pPr>
            <a:endParaRPr lang="en-CH" sz="2500" dirty="0">
              <a:solidFill>
                <a:srgbClr val="000000"/>
              </a:solidFill>
            </a:endParaRPr>
          </a:p>
        </p:txBody>
      </p:sp>
      <p:pic>
        <p:nvPicPr>
          <p:cNvPr id="8" name="Graphic 7" descr="Globe">
            <a:extLst>
              <a:ext uri="{FF2B5EF4-FFF2-40B4-BE49-F238E27FC236}">
                <a16:creationId xmlns:a16="http://schemas.microsoft.com/office/drawing/2014/main" id="{F1E13DEF-8EC6-7E43-B436-71CCDC2533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7710" y="1741850"/>
            <a:ext cx="3620021" cy="3620021"/>
          </a:xfrm>
          <a:prstGeom prst="rect">
            <a:avLst/>
          </a:prstGeom>
        </p:spPr>
      </p:pic>
    </p:spTree>
    <p:extLst>
      <p:ext uri="{BB962C8B-B14F-4D97-AF65-F5344CB8AC3E}">
        <p14:creationId xmlns:p14="http://schemas.microsoft.com/office/powerpoint/2010/main" val="2638202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E31ADA-5FD6-4ECC-981B-C48D111C7A26}"/>
              </a:ext>
            </a:extLst>
          </p:cNvPr>
          <p:cNvSpPr>
            <a:spLocks noGrp="1"/>
          </p:cNvSpPr>
          <p:nvPr>
            <p:ph type="ctrTitle"/>
          </p:nvPr>
        </p:nvSpPr>
        <p:spPr>
          <a:xfrm>
            <a:off x="228608" y="688279"/>
            <a:ext cx="10504622" cy="881063"/>
          </a:xfrm>
        </p:spPr>
        <p:txBody>
          <a:bodyPr/>
          <a:lstStyle/>
          <a:p>
            <a:r>
              <a:rPr lang="it-IT" sz="3200" dirty="0">
                <a:solidFill>
                  <a:schemeClr val="accent2"/>
                </a:solidFill>
                <a:effectLst/>
              </a:rPr>
              <a:t>Quindi, può l’orbita della </a:t>
            </a:r>
            <a:r>
              <a:rPr lang="en-CH" sz="3200">
                <a:solidFill>
                  <a:schemeClr val="accent2"/>
                </a:solidFill>
                <a:effectLst/>
              </a:rPr>
              <a:t>Terra </a:t>
            </a:r>
            <a:r>
              <a:rPr lang="it-IT" sz="3200" dirty="0">
                <a:solidFill>
                  <a:schemeClr val="accent2"/>
                </a:solidFill>
                <a:effectLst/>
              </a:rPr>
              <a:t>essere </a:t>
            </a:r>
            <a:br>
              <a:rPr lang="it-IT" sz="3200" dirty="0">
                <a:solidFill>
                  <a:schemeClr val="accent2"/>
                </a:solidFill>
                <a:effectLst/>
              </a:rPr>
            </a:br>
            <a:r>
              <a:rPr lang="it-IT" sz="3200" dirty="0">
                <a:solidFill>
                  <a:schemeClr val="accent2"/>
                </a:solidFill>
                <a:effectLst/>
              </a:rPr>
              <a:t>la Causa dei Cambiamenti Climatici?</a:t>
            </a:r>
            <a:br>
              <a:rPr lang="en-CH" sz="3200">
                <a:solidFill>
                  <a:schemeClr val="accent2"/>
                </a:solidFill>
                <a:effectLst/>
              </a:rPr>
            </a:br>
            <a:endParaRPr lang="it-IT" sz="3200" dirty="0">
              <a:solidFill>
                <a:schemeClr val="accent2"/>
              </a:solidFill>
              <a:effectLst/>
            </a:endParaRPr>
          </a:p>
        </p:txBody>
      </p:sp>
      <p:sp>
        <p:nvSpPr>
          <p:cNvPr id="3" name="Content Placeholder 2">
            <a:extLst>
              <a:ext uri="{FF2B5EF4-FFF2-40B4-BE49-F238E27FC236}">
                <a16:creationId xmlns:a16="http://schemas.microsoft.com/office/drawing/2014/main" id="{E556A3DE-1D35-C443-8DE2-D66C48444FF2}"/>
              </a:ext>
            </a:extLst>
          </p:cNvPr>
          <p:cNvSpPr>
            <a:spLocks noGrp="1"/>
          </p:cNvSpPr>
          <p:nvPr>
            <p:ph type="subTitle" idx="1"/>
          </p:nvPr>
        </p:nvSpPr>
        <p:spPr>
          <a:xfrm>
            <a:off x="155963" y="1569342"/>
            <a:ext cx="9144000" cy="3779057"/>
          </a:xfrm>
          <a:noFill/>
        </p:spPr>
        <p:txBody>
          <a:bodyPr anchor="t">
            <a:noAutofit/>
          </a:bodyPr>
          <a:lstStyle/>
          <a:p>
            <a:pPr>
              <a:lnSpc>
                <a:spcPct val="90000"/>
              </a:lnSpc>
            </a:pPr>
            <a:r>
              <a:rPr lang="it-IT" sz="2800" dirty="0"/>
              <a:t>No. I cicli dell’orbita terrestre avvengono così lentamente da non potere essere responsabili per il rapido riscaldamento che stiamo assistendo oggigiorno. </a:t>
            </a:r>
            <a:br>
              <a:rPr lang="it-IT" sz="2800" dirty="0"/>
            </a:br>
            <a:endParaRPr lang="it-IT" sz="2800" dirty="0"/>
          </a:p>
          <a:p>
            <a:pPr>
              <a:lnSpc>
                <a:spcPct val="90000"/>
              </a:lnSpc>
            </a:pPr>
            <a:r>
              <a:rPr lang="it-IT" sz="2800" dirty="0"/>
              <a:t>Inoltre, l’attuale posizione dell’orbita terrestre dovrebbe risultare in temperature più basse, mentre esattamente l’opposto sta accadendo – la temperatura media della Terra sta aumentando!</a:t>
            </a:r>
            <a:br>
              <a:rPr lang="it-IT" sz="2800" dirty="0"/>
            </a:br>
            <a:r>
              <a:rPr lang="it-IT" sz="2800" dirty="0"/>
              <a:t>  </a:t>
            </a:r>
            <a:endParaRPr lang="en-CH" sz="2800" dirty="0"/>
          </a:p>
          <a:p>
            <a:pPr>
              <a:lnSpc>
                <a:spcPct val="90000"/>
              </a:lnSpc>
            </a:pPr>
            <a:r>
              <a:rPr lang="it-IT" sz="2800" dirty="0"/>
              <a:t>Quindi, l’orbita della Terra NON è responsabile per gli odierni cambiamenti climatici.</a:t>
            </a:r>
            <a:endParaRPr lang="en-CH" sz="2800" dirty="0"/>
          </a:p>
          <a:p>
            <a:pPr>
              <a:lnSpc>
                <a:spcPct val="90000"/>
              </a:lnSpc>
            </a:pPr>
            <a:endParaRPr lang="en-CH" sz="2800" dirty="0"/>
          </a:p>
        </p:txBody>
      </p:sp>
      <p:pic>
        <p:nvPicPr>
          <p:cNvPr id="37" name="Graphic 36" descr="Globe">
            <a:extLst>
              <a:ext uri="{FF2B5EF4-FFF2-40B4-BE49-F238E27FC236}">
                <a16:creationId xmlns:a16="http://schemas.microsoft.com/office/drawing/2014/main" id="{BE05CC89-C9D3-2448-883B-316C6B4462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9456" y="1046106"/>
            <a:ext cx="2883936" cy="2883936"/>
          </a:xfrm>
          <a:prstGeom prst="rect">
            <a:avLst/>
          </a:prstGeom>
        </p:spPr>
      </p:pic>
      <p:pic>
        <p:nvPicPr>
          <p:cNvPr id="43" name="Graphic 42" descr="No sign">
            <a:extLst>
              <a:ext uri="{FF2B5EF4-FFF2-40B4-BE49-F238E27FC236}">
                <a16:creationId xmlns:a16="http://schemas.microsoft.com/office/drawing/2014/main" id="{A9B11C02-085B-A84D-9E17-7629905345C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6177"/>
          <a:stretch/>
        </p:blipFill>
        <p:spPr>
          <a:xfrm>
            <a:off x="8909297" y="577056"/>
            <a:ext cx="3224254" cy="3436543"/>
          </a:xfrm>
          <a:prstGeom prst="rect">
            <a:avLst/>
          </a:prstGeom>
        </p:spPr>
      </p:pic>
    </p:spTree>
    <p:extLst>
      <p:ext uri="{BB962C8B-B14F-4D97-AF65-F5344CB8AC3E}">
        <p14:creationId xmlns:p14="http://schemas.microsoft.com/office/powerpoint/2010/main" val="1640599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8069B-7935-4648-941F-D1CA5EAFE082}"/>
              </a:ext>
            </a:extLst>
          </p:cNvPr>
          <p:cNvSpPr>
            <a:spLocks noGrp="1"/>
          </p:cNvSpPr>
          <p:nvPr>
            <p:ph type="ctrTitle"/>
          </p:nvPr>
        </p:nvSpPr>
        <p:spPr>
          <a:xfrm>
            <a:off x="152400" y="-84318"/>
            <a:ext cx="12039600" cy="881063"/>
          </a:xfrm>
        </p:spPr>
        <p:txBody>
          <a:bodyPr>
            <a:normAutofit/>
          </a:bodyPr>
          <a:lstStyle/>
          <a:p>
            <a:r>
              <a:rPr lang="it-IT" sz="2800" dirty="0">
                <a:solidFill>
                  <a:schemeClr val="accent2"/>
                </a:solidFill>
                <a:effectLst/>
              </a:rPr>
              <a:t>Possono i Vulcani essere la Causa dei Cambiamenti Climatici?</a:t>
            </a:r>
            <a:endParaRPr lang="en-CH" sz="2800" dirty="0">
              <a:solidFill>
                <a:schemeClr val="accent2"/>
              </a:solidFill>
              <a:effectLst/>
            </a:endParaRPr>
          </a:p>
        </p:txBody>
      </p:sp>
      <p:sp>
        <p:nvSpPr>
          <p:cNvPr id="3" name="Content Placeholder 2">
            <a:extLst>
              <a:ext uri="{FF2B5EF4-FFF2-40B4-BE49-F238E27FC236}">
                <a16:creationId xmlns:a16="http://schemas.microsoft.com/office/drawing/2014/main" id="{2BF1F14B-166F-F74A-9695-65DED364982D}"/>
              </a:ext>
            </a:extLst>
          </p:cNvPr>
          <p:cNvSpPr>
            <a:spLocks noGrp="1"/>
          </p:cNvSpPr>
          <p:nvPr>
            <p:ph type="subTitle" idx="1"/>
          </p:nvPr>
        </p:nvSpPr>
        <p:spPr>
          <a:xfrm>
            <a:off x="152400" y="1296418"/>
            <a:ext cx="9144000" cy="5228368"/>
          </a:xfrm>
        </p:spPr>
        <p:txBody>
          <a:bodyPr anchor="ctr">
            <a:noAutofit/>
          </a:bodyPr>
          <a:lstStyle/>
          <a:p>
            <a:pPr marL="0" indent="0">
              <a:lnSpc>
                <a:spcPct val="90000"/>
              </a:lnSpc>
              <a:buNone/>
            </a:pPr>
            <a:r>
              <a:rPr lang="en-CH" dirty="0">
                <a:solidFill>
                  <a:srgbClr val="000000"/>
                </a:solidFill>
              </a:rPr>
              <a:t>Come fanno </a:t>
            </a:r>
            <a:r>
              <a:rPr lang="en-GB" dirty="0">
                <a:solidFill>
                  <a:srgbClr val="000000"/>
                </a:solidFill>
              </a:rPr>
              <a:t>i</a:t>
            </a:r>
            <a:r>
              <a:rPr lang="en-CH" dirty="0">
                <a:solidFill>
                  <a:srgbClr val="000000"/>
                </a:solidFill>
              </a:rPr>
              <a:t> vulcani a influenzare il clima terrestre?</a:t>
            </a:r>
            <a:br>
              <a:rPr lang="it-IT" dirty="0">
                <a:solidFill>
                  <a:srgbClr val="000000"/>
                </a:solidFill>
              </a:rPr>
            </a:br>
            <a:endParaRPr lang="en-CH" dirty="0">
              <a:solidFill>
                <a:srgbClr val="000000"/>
              </a:solidFill>
            </a:endParaRPr>
          </a:p>
          <a:p>
            <a:pPr>
              <a:lnSpc>
                <a:spcPct val="90000"/>
              </a:lnSpc>
            </a:pPr>
            <a:r>
              <a:rPr lang="it-IT" dirty="0"/>
              <a:t>Quando i vulcani eruttano, introducono una piccola quantità di gas serra nell’atmosfera. </a:t>
            </a:r>
            <a:br>
              <a:rPr lang="it-IT" dirty="0"/>
            </a:br>
            <a:endParaRPr lang="it-IT" dirty="0"/>
          </a:p>
          <a:p>
            <a:pPr>
              <a:lnSpc>
                <a:spcPct val="90000"/>
              </a:lnSpc>
            </a:pPr>
            <a:r>
              <a:rPr lang="it-IT" dirty="0"/>
              <a:t>Rilasciano anche pulviscolo, ceneri e altre particelle chiamate aerosol (gli aerosol stimolano l’aggregazione delle molecole di vapor acqueo e quindi contribuiscono alla formazione delle nubi). </a:t>
            </a:r>
            <a:br>
              <a:rPr lang="it-IT" dirty="0"/>
            </a:br>
            <a:endParaRPr lang="it-IT" dirty="0"/>
          </a:p>
          <a:p>
            <a:pPr>
              <a:lnSpc>
                <a:spcPct val="90000"/>
              </a:lnSpc>
            </a:pPr>
            <a:r>
              <a:rPr lang="it-IT" dirty="0"/>
              <a:t>Alcune esplosioni vulcaniche sono talmente forti che lanciano questi aerosol così in alto nell’atmosfera da impedire a parte dei raggi del Sole di raggiungere la superficie terrestre. Questo fenomeno è noto come oscuramento globale </a:t>
            </a:r>
            <a:endParaRPr lang="en-CH" dirty="0">
              <a:solidFill>
                <a:srgbClr val="000000"/>
              </a:solidFill>
            </a:endParaRPr>
          </a:p>
          <a:p>
            <a:pPr>
              <a:lnSpc>
                <a:spcPct val="90000"/>
              </a:lnSpc>
            </a:pPr>
            <a:endParaRPr lang="en-CH" dirty="0">
              <a:solidFill>
                <a:srgbClr val="000000"/>
              </a:solidFill>
            </a:endParaRPr>
          </a:p>
        </p:txBody>
      </p:sp>
      <p:pic>
        <p:nvPicPr>
          <p:cNvPr id="9" name="Graphic 8" descr="Explosion">
            <a:extLst>
              <a:ext uri="{FF2B5EF4-FFF2-40B4-BE49-F238E27FC236}">
                <a16:creationId xmlns:a16="http://schemas.microsoft.com/office/drawing/2014/main" id="{F78C33E6-8B3A-9C41-BB4E-60F6DE4B33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5600" y="1555194"/>
            <a:ext cx="2403891" cy="2403891"/>
          </a:xfrm>
          <a:prstGeom prst="rect">
            <a:avLst/>
          </a:prstGeom>
        </p:spPr>
      </p:pic>
    </p:spTree>
    <p:extLst>
      <p:ext uri="{BB962C8B-B14F-4D97-AF65-F5344CB8AC3E}">
        <p14:creationId xmlns:p14="http://schemas.microsoft.com/office/powerpoint/2010/main" val="1382504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E59979-983F-42B4-B777-4C7F7D61A3E3}"/>
              </a:ext>
            </a:extLst>
          </p:cNvPr>
          <p:cNvSpPr>
            <a:spLocks noGrp="1"/>
          </p:cNvSpPr>
          <p:nvPr>
            <p:ph type="ctrTitle"/>
          </p:nvPr>
        </p:nvSpPr>
        <p:spPr>
          <a:xfrm>
            <a:off x="477982" y="725169"/>
            <a:ext cx="11714018" cy="881063"/>
          </a:xfrm>
        </p:spPr>
        <p:txBody>
          <a:bodyPr/>
          <a:lstStyle/>
          <a:p>
            <a:r>
              <a:rPr lang="it-IT" sz="3200" dirty="0">
                <a:solidFill>
                  <a:schemeClr val="accent2"/>
                </a:solidFill>
                <a:effectLst/>
              </a:rPr>
              <a:t>Quindi, Possono i Vulcani essere </a:t>
            </a:r>
            <a:br>
              <a:rPr lang="it-IT" sz="3200" dirty="0">
                <a:solidFill>
                  <a:schemeClr val="accent2"/>
                </a:solidFill>
                <a:effectLst/>
              </a:rPr>
            </a:br>
            <a:r>
              <a:rPr lang="it-IT" sz="3200" dirty="0">
                <a:solidFill>
                  <a:schemeClr val="accent2"/>
                </a:solidFill>
                <a:effectLst/>
              </a:rPr>
              <a:t>la Causa dei Cambiamenti Climatici?</a:t>
            </a:r>
            <a:br>
              <a:rPr lang="en-CH" sz="3200">
                <a:solidFill>
                  <a:schemeClr val="accent2"/>
                </a:solidFill>
                <a:effectLst/>
              </a:rPr>
            </a:br>
            <a:endParaRPr lang="it-IT" sz="3200" dirty="0">
              <a:solidFill>
                <a:schemeClr val="accent2"/>
              </a:solidFill>
              <a:effectLst/>
            </a:endParaRPr>
          </a:p>
        </p:txBody>
      </p:sp>
      <p:sp>
        <p:nvSpPr>
          <p:cNvPr id="3" name="Content Placeholder 2">
            <a:extLst>
              <a:ext uri="{FF2B5EF4-FFF2-40B4-BE49-F238E27FC236}">
                <a16:creationId xmlns:a16="http://schemas.microsoft.com/office/drawing/2014/main" id="{43E34098-BBA7-F448-9A42-5A779E195FDD}"/>
              </a:ext>
            </a:extLst>
          </p:cNvPr>
          <p:cNvSpPr>
            <a:spLocks noGrp="1"/>
          </p:cNvSpPr>
          <p:nvPr>
            <p:ph type="subTitle" idx="1"/>
          </p:nvPr>
        </p:nvSpPr>
        <p:spPr>
          <a:xfrm>
            <a:off x="405244" y="1165700"/>
            <a:ext cx="8675094" cy="5346317"/>
          </a:xfrm>
          <a:noFill/>
        </p:spPr>
        <p:txBody>
          <a:bodyPr anchor="t">
            <a:noAutofit/>
          </a:bodyPr>
          <a:lstStyle/>
          <a:p>
            <a:pPr>
              <a:lnSpc>
                <a:spcPct val="120000"/>
              </a:lnSpc>
            </a:pPr>
            <a:r>
              <a:rPr lang="it-IT" sz="2200" dirty="0"/>
              <a:t>No. Sebbene i vulcani introducano anidride carbonica nell’atmosfera, l’uomo ne produce almeno 100 volte di più.</a:t>
            </a:r>
          </a:p>
          <a:p>
            <a:pPr>
              <a:lnSpc>
                <a:spcPct val="120000"/>
              </a:lnSpc>
            </a:pPr>
            <a:r>
              <a:rPr lang="it-IT" sz="2200" dirty="0"/>
              <a:t>La quantità di anidride carbonica proveniente dai vulcani non è aumentata, e non è sufficiente per causare il riscaldamento globale. </a:t>
            </a:r>
          </a:p>
          <a:p>
            <a:pPr>
              <a:lnSpc>
                <a:spcPct val="120000"/>
              </a:lnSpc>
            </a:pPr>
            <a:r>
              <a:rPr lang="it-IT" sz="2200" dirty="0"/>
              <a:t>In realtà, il modo principale in cui i vulcani possono mutare il clima della Terra è causando un breve effetto raffreddante. Dopo una eruzione di grandi dimensioni le particelle emesse nell’aria possono restare nell’atmosfera per anni, dove bloccano la luce solare e così facendo raffreddano leggermente il pianeta. </a:t>
            </a:r>
          </a:p>
          <a:p>
            <a:pPr>
              <a:lnSpc>
                <a:spcPct val="120000"/>
              </a:lnSpc>
            </a:pPr>
            <a:r>
              <a:rPr lang="it-IT" sz="2200" dirty="0"/>
              <a:t>Questo fenomeno è avvenuto molte volte negli ultimi 40 anni – l’ultima volta nel 1991 con l’eruzione del Monte Pinatubo nelle Filippine.</a:t>
            </a:r>
            <a:endParaRPr lang="en-CH" sz="2200" dirty="0"/>
          </a:p>
          <a:p>
            <a:pPr>
              <a:lnSpc>
                <a:spcPct val="120000"/>
              </a:lnSpc>
            </a:pPr>
            <a:endParaRPr lang="en-CH" sz="2200" dirty="0"/>
          </a:p>
        </p:txBody>
      </p:sp>
      <p:pic>
        <p:nvPicPr>
          <p:cNvPr id="31" name="Graphic 30" descr="Explosion">
            <a:extLst>
              <a:ext uri="{FF2B5EF4-FFF2-40B4-BE49-F238E27FC236}">
                <a16:creationId xmlns:a16="http://schemas.microsoft.com/office/drawing/2014/main" id="{ABF7FE81-5C8C-8F4B-8E3E-AD97744703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0338" y="1440924"/>
            <a:ext cx="2618200" cy="2618200"/>
          </a:xfrm>
          <a:prstGeom prst="rect">
            <a:avLst/>
          </a:prstGeom>
        </p:spPr>
      </p:pic>
      <p:pic>
        <p:nvPicPr>
          <p:cNvPr id="4" name="Graphic 3" descr="No sign">
            <a:extLst>
              <a:ext uri="{FF2B5EF4-FFF2-40B4-BE49-F238E27FC236}">
                <a16:creationId xmlns:a16="http://schemas.microsoft.com/office/drawing/2014/main" id="{C75D067F-6950-A546-9424-439B2EB1D15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1046"/>
          <a:stretch/>
        </p:blipFill>
        <p:spPr>
          <a:xfrm>
            <a:off x="8944752" y="1253428"/>
            <a:ext cx="3127663" cy="3516044"/>
          </a:xfrm>
          <a:prstGeom prst="rect">
            <a:avLst/>
          </a:prstGeom>
        </p:spPr>
      </p:pic>
    </p:spTree>
    <p:extLst>
      <p:ext uri="{BB962C8B-B14F-4D97-AF65-F5344CB8AC3E}">
        <p14:creationId xmlns:p14="http://schemas.microsoft.com/office/powerpoint/2010/main" val="976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788F30E-00C2-4F03-A064-D961D8754000}"/>
              </a:ext>
            </a:extLst>
          </p:cNvPr>
          <p:cNvSpPr>
            <a:spLocks noGrp="1"/>
          </p:cNvSpPr>
          <p:nvPr>
            <p:ph type="ctrTitle"/>
          </p:nvPr>
        </p:nvSpPr>
        <p:spPr>
          <a:xfrm>
            <a:off x="266700" y="-76410"/>
            <a:ext cx="6629400" cy="881063"/>
          </a:xfrm>
        </p:spPr>
        <p:txBody>
          <a:bodyPr/>
          <a:lstStyle/>
          <a:p>
            <a:r>
              <a:rPr lang="it-IT" sz="3200" dirty="0">
                <a:solidFill>
                  <a:schemeClr val="accent2"/>
                </a:solidFill>
                <a:effectLst/>
              </a:rPr>
              <a:t>L’Azione Umana (1/3)</a:t>
            </a:r>
          </a:p>
        </p:txBody>
      </p:sp>
      <p:sp>
        <p:nvSpPr>
          <p:cNvPr id="3" name="Content Placeholder 2">
            <a:extLst>
              <a:ext uri="{FF2B5EF4-FFF2-40B4-BE49-F238E27FC236}">
                <a16:creationId xmlns:a16="http://schemas.microsoft.com/office/drawing/2014/main" id="{C95E2ACD-7D63-284F-87AE-2DC0F75880C6}"/>
              </a:ext>
            </a:extLst>
          </p:cNvPr>
          <p:cNvSpPr>
            <a:spLocks noGrp="1"/>
          </p:cNvSpPr>
          <p:nvPr>
            <p:ph type="subTitle" idx="1"/>
          </p:nvPr>
        </p:nvSpPr>
        <p:spPr>
          <a:xfrm>
            <a:off x="298587" y="943860"/>
            <a:ext cx="10984179" cy="5738776"/>
          </a:xfrm>
        </p:spPr>
        <p:txBody>
          <a:bodyPr anchor="ctr">
            <a:noAutofit/>
          </a:bodyPr>
          <a:lstStyle/>
          <a:p>
            <a:pPr marL="0" indent="0">
              <a:lnSpc>
                <a:spcPct val="90000"/>
              </a:lnSpc>
              <a:buNone/>
            </a:pPr>
            <a:r>
              <a:rPr lang="it-IT" sz="2000" dirty="0"/>
              <a:t>Abbiamo visto che il Sole, l’orbita della Terra, e i vulcani NON sono la causa dei cambiamenti climatici</a:t>
            </a:r>
          </a:p>
          <a:p>
            <a:pPr marL="0" indent="0">
              <a:lnSpc>
                <a:spcPct val="90000"/>
              </a:lnSpc>
              <a:buNone/>
            </a:pPr>
            <a:r>
              <a:rPr lang="it-IT" sz="2000" b="1" dirty="0">
                <a:sym typeface="Wingdings" pitchFamily="2" charset="2"/>
              </a:rPr>
              <a:t> </a:t>
            </a:r>
            <a:r>
              <a:rPr lang="it-IT" sz="2000" b="1" dirty="0"/>
              <a:t>Ma allora che cosa causa i cambiamenti climatici?</a:t>
            </a:r>
            <a:endParaRPr lang="it-IT" sz="2000" dirty="0"/>
          </a:p>
          <a:p>
            <a:pPr marL="0" indent="0">
              <a:lnSpc>
                <a:spcPct val="90000"/>
              </a:lnSpc>
              <a:buNone/>
            </a:pPr>
            <a:r>
              <a:rPr lang="it-IT" sz="2000" b="1" dirty="0">
                <a:sym typeface="Wingdings" pitchFamily="2" charset="2"/>
              </a:rPr>
              <a:t> </a:t>
            </a:r>
            <a:r>
              <a:rPr lang="it-IT" sz="2000" b="1" dirty="0"/>
              <a:t>Da dove proviene quindi l’incremento di anidride carbonica nell’atmosfera terrestre?</a:t>
            </a:r>
            <a:br>
              <a:rPr lang="it-IT" sz="2000" b="0" dirty="0"/>
            </a:br>
            <a:endParaRPr lang="it-IT" sz="2000" b="0" dirty="0"/>
          </a:p>
          <a:p>
            <a:pPr marL="0" indent="0">
              <a:lnSpc>
                <a:spcPct val="90000"/>
              </a:lnSpc>
              <a:buNone/>
            </a:pPr>
            <a:r>
              <a:rPr lang="it-IT" sz="2000" b="0" dirty="0"/>
              <a:t>Abbiamo visto che : </a:t>
            </a:r>
            <a:r>
              <a:rPr lang="it-IT" sz="2000" dirty="0"/>
              <a:t>«L’anidride carbonica è il principale prodotto della combustione </a:t>
            </a:r>
          </a:p>
          <a:p>
            <a:pPr marL="0" indent="0">
              <a:lnSpc>
                <a:spcPct val="90000"/>
              </a:lnSpc>
              <a:buNone/>
            </a:pPr>
            <a:r>
              <a:rPr lang="it-IT" sz="2000" dirty="0"/>
              <a:t>delle sostanze organiche» </a:t>
            </a:r>
            <a:br>
              <a:rPr lang="it-IT" sz="2000" dirty="0"/>
            </a:br>
            <a:endParaRPr lang="it-IT" sz="2000" dirty="0"/>
          </a:p>
          <a:p>
            <a:pPr marL="0" indent="0">
              <a:lnSpc>
                <a:spcPct val="90000"/>
              </a:lnSpc>
              <a:buNone/>
            </a:pPr>
            <a:r>
              <a:rPr lang="it-IT" sz="2000" b="1" dirty="0"/>
              <a:t>Chi altro brucia sostanze organiche? </a:t>
            </a:r>
            <a:br>
              <a:rPr lang="it-IT" sz="2000" b="0" dirty="0"/>
            </a:br>
            <a:endParaRPr lang="it-IT" sz="2000" b="0" dirty="0"/>
          </a:p>
          <a:p>
            <a:pPr>
              <a:lnSpc>
                <a:spcPct val="90000"/>
              </a:lnSpc>
            </a:pPr>
            <a:r>
              <a:rPr lang="it-IT" sz="2000" b="0" dirty="0"/>
              <a:t>A partire dall’inizio del 1800, durante la Rivoluzione Industriale, le persone iniziarono a </a:t>
            </a:r>
            <a:r>
              <a:rPr lang="it-IT" sz="2000" dirty="0"/>
              <a:t>bruciare molti combustibili fossili </a:t>
            </a:r>
            <a:r>
              <a:rPr lang="it-IT" sz="2000" b="0" dirty="0"/>
              <a:t>per soddisfare il crescente fabbisogno energetico.</a:t>
            </a:r>
          </a:p>
          <a:p>
            <a:pPr>
              <a:lnSpc>
                <a:spcPct val="90000"/>
              </a:lnSpc>
            </a:pPr>
            <a:r>
              <a:rPr lang="it-IT" sz="2000" dirty="0"/>
              <a:t>Carbone, </a:t>
            </a:r>
            <a:r>
              <a:rPr lang="it-IT" sz="2200" dirty="0"/>
              <a:t>petrolio</a:t>
            </a:r>
            <a:r>
              <a:rPr lang="it-IT" sz="2000" dirty="0"/>
              <a:t> e gas naturali </a:t>
            </a:r>
            <a:r>
              <a:rPr lang="it-IT" sz="2000" b="0" dirty="0"/>
              <a:t>sono tutti considerati </a:t>
            </a:r>
            <a:r>
              <a:rPr lang="it-IT" sz="2000" dirty="0"/>
              <a:t>combustibili fossili </a:t>
            </a:r>
            <a:r>
              <a:rPr lang="it-IT" sz="2000" b="0" dirty="0"/>
              <a:t>perché sono formati dai resti fossilizzati di piante e animali che vissero milioni di anni fa. </a:t>
            </a:r>
          </a:p>
          <a:p>
            <a:pPr>
              <a:lnSpc>
                <a:spcPct val="90000"/>
              </a:lnSpc>
            </a:pPr>
            <a:r>
              <a:rPr lang="it-IT" sz="2000" b="0" dirty="0"/>
              <a:t>Data la loro origine, i combustibili fossili contengono un’alta quantità di carbonio. Quando li si brucia, il carbonio contenuto viene parzialmente liberato nell’atmosfera in forma di anidride carbonica.</a:t>
            </a:r>
          </a:p>
        </p:txBody>
      </p:sp>
      <p:pic>
        <p:nvPicPr>
          <p:cNvPr id="7" name="Graphic 6" descr="Flammable">
            <a:extLst>
              <a:ext uri="{FF2B5EF4-FFF2-40B4-BE49-F238E27FC236}">
                <a16:creationId xmlns:a16="http://schemas.microsoft.com/office/drawing/2014/main" id="{BBF4C815-2A19-B24F-8EEC-66F1E27DEA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6446" y="2270580"/>
            <a:ext cx="1962754" cy="1962754"/>
          </a:xfrm>
          <a:prstGeom prst="rect">
            <a:avLst/>
          </a:prstGeom>
        </p:spPr>
      </p:pic>
    </p:spTree>
    <p:extLst>
      <p:ext uri="{BB962C8B-B14F-4D97-AF65-F5344CB8AC3E}">
        <p14:creationId xmlns:p14="http://schemas.microsoft.com/office/powerpoint/2010/main" val="767675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24A6-CF84-334F-9D8B-255B753888E6}"/>
              </a:ext>
            </a:extLst>
          </p:cNvPr>
          <p:cNvSpPr>
            <a:spLocks noGrp="1"/>
          </p:cNvSpPr>
          <p:nvPr>
            <p:ph type="title"/>
          </p:nvPr>
        </p:nvSpPr>
        <p:spPr>
          <a:xfrm>
            <a:off x="210387" y="277419"/>
            <a:ext cx="11007740" cy="1325563"/>
          </a:xfrm>
        </p:spPr>
        <p:txBody>
          <a:bodyPr>
            <a:normAutofit/>
          </a:bodyPr>
          <a:lstStyle/>
          <a:p>
            <a:r>
              <a:rPr lang="it-IT" sz="4000" dirty="0">
                <a:solidFill>
                  <a:schemeClr val="accent2"/>
                </a:solidFill>
                <a:effectLst/>
                <a:latin typeface="Futura"/>
              </a:rPr>
              <a:t>Modulo III – Parte 3:  </a:t>
            </a:r>
            <a:br>
              <a:rPr lang="it-IT" sz="4000" dirty="0">
                <a:solidFill>
                  <a:schemeClr val="accent2"/>
                </a:solidFill>
                <a:effectLst/>
                <a:latin typeface="Futura"/>
              </a:rPr>
            </a:br>
            <a:r>
              <a:rPr lang="it-IT" sz="4000" dirty="0">
                <a:solidFill>
                  <a:schemeClr val="accent2"/>
                </a:solidFill>
                <a:effectLst/>
                <a:latin typeface="Futura"/>
              </a:rPr>
              <a:t>Argomenti</a:t>
            </a:r>
          </a:p>
        </p:txBody>
      </p:sp>
      <p:sp>
        <p:nvSpPr>
          <p:cNvPr id="3" name="Content Placeholder 2">
            <a:extLst>
              <a:ext uri="{FF2B5EF4-FFF2-40B4-BE49-F238E27FC236}">
                <a16:creationId xmlns:a16="http://schemas.microsoft.com/office/drawing/2014/main" id="{3FFC2DC4-2D1B-7548-A891-AF7EBAADF1EC}"/>
              </a:ext>
            </a:extLst>
          </p:cNvPr>
          <p:cNvSpPr>
            <a:spLocks noGrp="1"/>
          </p:cNvSpPr>
          <p:nvPr>
            <p:ph idx="1"/>
          </p:nvPr>
        </p:nvSpPr>
        <p:spPr>
          <a:xfrm>
            <a:off x="1487061" y="1769271"/>
            <a:ext cx="9217877" cy="4713491"/>
          </a:xfrm>
        </p:spPr>
        <p:txBody>
          <a:bodyPr anchor="t">
            <a:noAutofit/>
          </a:bodyPr>
          <a:lstStyle/>
          <a:p>
            <a:pPr marL="457200" indent="-457200">
              <a:buFont typeface="+mj-lt"/>
              <a:buAutoNum type="arabicPeriod"/>
            </a:pPr>
            <a:r>
              <a:rPr lang="en-GB" sz="2800" b="0" dirty="0">
                <a:latin typeface="+mn-lt"/>
              </a:rPr>
              <a:t>Come facciamo a sapere che i livelli di anidride carbonica sono </a:t>
            </a:r>
            <a:r>
              <a:rPr lang="en-GB" sz="2800" b="0" dirty="0" err="1">
                <a:latin typeface="+mn-lt"/>
              </a:rPr>
              <a:t>aumentati</a:t>
            </a:r>
            <a:r>
              <a:rPr lang="en-GB" sz="2800" b="0" dirty="0">
                <a:latin typeface="+mn-lt"/>
              </a:rPr>
              <a:t>?</a:t>
            </a:r>
          </a:p>
          <a:p>
            <a:pPr marL="457200" indent="-457200">
              <a:buFont typeface="+mj-lt"/>
              <a:buAutoNum type="arabicPeriod"/>
            </a:pPr>
            <a:r>
              <a:rPr lang="en-GB" sz="2800" b="0" dirty="0">
                <a:latin typeface="+mn-lt"/>
              </a:rPr>
              <a:t>La curva di Keeling</a:t>
            </a:r>
          </a:p>
          <a:p>
            <a:pPr marL="457200" indent="-457200">
              <a:buFont typeface="+mj-lt"/>
              <a:buAutoNum type="arabicPeriod"/>
            </a:pPr>
            <a:r>
              <a:rPr lang="en-GB" sz="2800" b="0" dirty="0">
                <a:latin typeface="+mn-lt"/>
              </a:rPr>
              <a:t>I livelli di anidride carbonica nell’atmosfera, da 800,000 anni fa ad </a:t>
            </a:r>
            <a:r>
              <a:rPr lang="en-GB" sz="2800" b="0" dirty="0" err="1">
                <a:latin typeface="+mn-lt"/>
              </a:rPr>
              <a:t>oggi</a:t>
            </a:r>
            <a:endParaRPr lang="en-GB" sz="2800" b="0" dirty="0">
              <a:latin typeface="+mn-lt"/>
            </a:endParaRPr>
          </a:p>
          <a:p>
            <a:pPr marL="457200" indent="-457200">
              <a:buFont typeface="+mj-lt"/>
              <a:buAutoNum type="arabicPeriod"/>
            </a:pPr>
            <a:r>
              <a:rPr lang="en-GB" sz="2800" b="0" dirty="0" err="1">
                <a:latin typeface="+mn-lt"/>
              </a:rPr>
              <a:t>Quali</a:t>
            </a:r>
            <a:r>
              <a:rPr lang="en-GB" sz="2800" b="0" dirty="0">
                <a:latin typeface="+mn-lt"/>
              </a:rPr>
              <a:t> sono le potenziali cause dei cambiamenti </a:t>
            </a:r>
            <a:r>
              <a:rPr lang="en-GB" sz="2800" b="0" dirty="0" err="1">
                <a:latin typeface="+mn-lt"/>
              </a:rPr>
              <a:t>climatici</a:t>
            </a:r>
            <a:r>
              <a:rPr lang="en-GB" sz="2800" b="0" dirty="0">
                <a:latin typeface="+mn-lt"/>
              </a:rPr>
              <a:t>?</a:t>
            </a:r>
            <a:endParaRPr lang="it-IT" sz="2800" b="0" dirty="0">
              <a:latin typeface="+mn-lt"/>
            </a:endParaRPr>
          </a:p>
        </p:txBody>
      </p:sp>
    </p:spTree>
    <p:extLst>
      <p:ext uri="{BB962C8B-B14F-4D97-AF65-F5344CB8AC3E}">
        <p14:creationId xmlns:p14="http://schemas.microsoft.com/office/powerpoint/2010/main" val="1898432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C80F-447F-CE4E-B9F1-EECA5924B887}"/>
              </a:ext>
            </a:extLst>
          </p:cNvPr>
          <p:cNvSpPr>
            <a:spLocks noGrp="1"/>
          </p:cNvSpPr>
          <p:nvPr>
            <p:ph type="ctrTitle"/>
          </p:nvPr>
        </p:nvSpPr>
        <p:spPr>
          <a:xfrm>
            <a:off x="5059624" y="127577"/>
            <a:ext cx="6629400" cy="881063"/>
          </a:xfrm>
        </p:spPr>
        <p:txBody>
          <a:bodyPr vert="horz" lIns="91440" tIns="45720" rIns="91440" bIns="45720" rtlCol="0" anchor="ctr">
            <a:normAutofit/>
          </a:bodyPr>
          <a:lstStyle/>
          <a:p>
            <a:pPr algn="l"/>
            <a:r>
              <a:rPr lang="en-US" sz="3200" dirty="0" err="1">
                <a:solidFill>
                  <a:schemeClr val="accent2"/>
                </a:solidFill>
                <a:effectLst/>
              </a:rPr>
              <a:t>L’Azione</a:t>
            </a:r>
            <a:r>
              <a:rPr lang="en-US" sz="3200" dirty="0">
                <a:solidFill>
                  <a:schemeClr val="accent2"/>
                </a:solidFill>
                <a:effectLst/>
              </a:rPr>
              <a:t> Umana (2/3)</a:t>
            </a:r>
          </a:p>
        </p:txBody>
      </p:sp>
      <p:pic>
        <p:nvPicPr>
          <p:cNvPr id="5" name="Content Placeholder 4" descr="A screenshot of a cell phone&#10;&#10;Description automatically generated">
            <a:extLst>
              <a:ext uri="{FF2B5EF4-FFF2-40B4-BE49-F238E27FC236}">
                <a16:creationId xmlns:a16="http://schemas.microsoft.com/office/drawing/2014/main" id="{2FA8B454-3224-EC45-820A-9118EC61A3BF}"/>
              </a:ext>
            </a:extLst>
          </p:cNvPr>
          <p:cNvPicPr>
            <a:picLocks noGrp="1" noChangeAspect="1"/>
          </p:cNvPicPr>
          <p:nvPr>
            <p:ph idx="4294967295"/>
          </p:nvPr>
        </p:nvPicPr>
        <p:blipFill rotWithShape="1">
          <a:blip r:embed="rId3"/>
          <a:srcRect l="2820" t="2203" r="4339" b="5709"/>
          <a:stretch/>
        </p:blipFill>
        <p:spPr>
          <a:xfrm>
            <a:off x="0" y="0"/>
            <a:ext cx="4410075" cy="6858000"/>
          </a:xfrm>
          <a:custGeom>
            <a:avLst/>
            <a:gdLst/>
            <a:ahLst/>
            <a:cxnLst/>
            <a:rect l="l" t="t" r="r" b="b"/>
            <a:pathLst>
              <a:path w="4636517" h="6858000">
                <a:moveTo>
                  <a:pt x="0" y="0"/>
                </a:moveTo>
                <a:lnTo>
                  <a:pt x="4636517" y="0"/>
                </a:lnTo>
                <a:lnTo>
                  <a:pt x="4636517" y="6858000"/>
                </a:lnTo>
                <a:lnTo>
                  <a:pt x="0" y="6858000"/>
                </a:lnTo>
                <a:close/>
              </a:path>
            </a:pathLst>
          </a:custGeom>
        </p:spPr>
      </p:pic>
      <p:sp>
        <p:nvSpPr>
          <p:cNvPr id="8" name="TextBox 7">
            <a:extLst>
              <a:ext uri="{FF2B5EF4-FFF2-40B4-BE49-F238E27FC236}">
                <a16:creationId xmlns:a16="http://schemas.microsoft.com/office/drawing/2014/main" id="{EF562B52-10EC-3448-9709-CEDDB5EEA33C}"/>
              </a:ext>
            </a:extLst>
          </p:cNvPr>
          <p:cNvSpPr txBox="1"/>
          <p:nvPr/>
        </p:nvSpPr>
        <p:spPr>
          <a:xfrm>
            <a:off x="4612163" y="1134683"/>
            <a:ext cx="6488618" cy="5187206"/>
          </a:xfrm>
          <a:prstGeom prst="rect">
            <a:avLst/>
          </a:prstGeom>
        </p:spPr>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it-IT" sz="2400" dirty="0"/>
              <a:t>Gli scienziati spiegano l’improvviso aumento nei livelli di anidride carbonica della Terra con un </a:t>
            </a:r>
            <a:r>
              <a:rPr lang="it-IT" sz="2400" b="1" dirty="0"/>
              <a:t>aumento dell’ azione umana </a:t>
            </a:r>
            <a:r>
              <a:rPr lang="it-IT" sz="2400" dirty="0"/>
              <a:t>nello stesso periodo</a:t>
            </a:r>
          </a:p>
          <a:p>
            <a:pPr marL="342900" indent="-228600">
              <a:lnSpc>
                <a:spcPct val="90000"/>
              </a:lnSpc>
              <a:spcAft>
                <a:spcPts val="600"/>
              </a:spcAft>
              <a:buFont typeface="Arial" panose="020B0604020202020204" pitchFamily="34" charset="0"/>
              <a:buChar char="•"/>
            </a:pPr>
            <a:endParaRPr lang="it-IT" sz="2400" dirty="0"/>
          </a:p>
          <a:p>
            <a:pPr marL="342900" indent="-228600">
              <a:lnSpc>
                <a:spcPct val="90000"/>
              </a:lnSpc>
              <a:spcAft>
                <a:spcPts val="600"/>
              </a:spcAft>
              <a:buFont typeface="Arial" panose="020B0604020202020204" pitchFamily="34" charset="0"/>
              <a:buChar char="•"/>
            </a:pPr>
            <a:r>
              <a:rPr lang="it-IT" sz="2400" dirty="0"/>
              <a:t>Il grafico superiore mostra i livelli di anidride carbonica nell’atmosfera dall’anno 1750 fino a oggi. Possiamo notare un netto e costante aumento di anidride carbonica dal 1850 in poi;</a:t>
            </a:r>
          </a:p>
          <a:p>
            <a:pPr marL="342900" indent="-228600">
              <a:lnSpc>
                <a:spcPct val="90000"/>
              </a:lnSpc>
              <a:spcAft>
                <a:spcPts val="600"/>
              </a:spcAft>
              <a:buFont typeface="Arial" panose="020B0604020202020204" pitchFamily="34" charset="0"/>
              <a:buChar char="•"/>
            </a:pPr>
            <a:endParaRPr lang="it-IT" sz="2400" dirty="0"/>
          </a:p>
          <a:p>
            <a:pPr marL="342900" indent="-228600">
              <a:lnSpc>
                <a:spcPct val="90000"/>
              </a:lnSpc>
              <a:spcAft>
                <a:spcPts val="600"/>
              </a:spcAft>
              <a:buFont typeface="Arial" panose="020B0604020202020204" pitchFamily="34" charset="0"/>
              <a:buChar char="•"/>
            </a:pPr>
            <a:r>
              <a:rPr lang="it-IT" sz="2400" dirty="0"/>
              <a:t>Il grafico inferiore mostra quanta anidride carbonica è stata immessa nell’atmosfera dall’uomo a partire dal 1750. Possiamo vedere che anche le emissioni umane iniziano ad essere significative dal 1850 circa.</a:t>
            </a:r>
          </a:p>
        </p:txBody>
      </p:sp>
      <p:sp>
        <p:nvSpPr>
          <p:cNvPr id="9" name="TextBox 8">
            <a:extLst>
              <a:ext uri="{FF2B5EF4-FFF2-40B4-BE49-F238E27FC236}">
                <a16:creationId xmlns:a16="http://schemas.microsoft.com/office/drawing/2014/main" id="{72D099A8-9405-1A40-A4D7-217193340661}"/>
              </a:ext>
            </a:extLst>
          </p:cNvPr>
          <p:cNvSpPr txBox="1"/>
          <p:nvPr/>
        </p:nvSpPr>
        <p:spPr>
          <a:xfrm>
            <a:off x="0" y="6568177"/>
            <a:ext cx="2064579" cy="289823"/>
          </a:xfrm>
          <a:prstGeom prst="rect">
            <a:avLst/>
          </a:prstGeom>
          <a:noFill/>
        </p:spPr>
        <p:txBody>
          <a:bodyPr wrap="square" rtlCol="0">
            <a:spAutoFit/>
          </a:bodyPr>
          <a:lstStyle/>
          <a:p>
            <a:pPr>
              <a:spcAft>
                <a:spcPts val="100"/>
              </a:spcAft>
            </a:pPr>
            <a:r>
              <a:rPr lang="en-GB" sz="600" i="1" dirty="0"/>
              <a:t>Source: EPA's Climate Change Indicators (2016) and </a:t>
            </a:r>
          </a:p>
          <a:p>
            <a:pPr>
              <a:spcAft>
                <a:spcPts val="100"/>
              </a:spcAft>
            </a:pPr>
            <a:r>
              <a:rPr lang="en-GB" sz="600" i="1" dirty="0"/>
              <a:t>the Carbon Dioxide Information Analysis Center (2010)</a:t>
            </a:r>
            <a:r>
              <a:rPr lang="en-GB" sz="600" dirty="0"/>
              <a:t>.</a:t>
            </a:r>
            <a:endParaRPr lang="en-CH" sz="600" dirty="0"/>
          </a:p>
        </p:txBody>
      </p:sp>
      <p:sp>
        <p:nvSpPr>
          <p:cNvPr id="3" name="TextBox 2">
            <a:extLst>
              <a:ext uri="{FF2B5EF4-FFF2-40B4-BE49-F238E27FC236}">
                <a16:creationId xmlns:a16="http://schemas.microsoft.com/office/drawing/2014/main" id="{E642E99C-0624-C246-B3A2-07B533098E35}"/>
              </a:ext>
            </a:extLst>
          </p:cNvPr>
          <p:cNvSpPr txBox="1"/>
          <p:nvPr/>
        </p:nvSpPr>
        <p:spPr>
          <a:xfrm>
            <a:off x="943592" y="55408"/>
            <a:ext cx="3466193" cy="307777"/>
          </a:xfrm>
          <a:prstGeom prst="rect">
            <a:avLst/>
          </a:prstGeom>
          <a:noFill/>
        </p:spPr>
        <p:txBody>
          <a:bodyPr wrap="square" rtlCol="0">
            <a:spAutoFit/>
          </a:bodyPr>
          <a:lstStyle/>
          <a:p>
            <a:r>
              <a:rPr lang="en-CH" sz="1400" b="1" dirty="0">
                <a:highlight>
                  <a:srgbClr val="92B5E0"/>
                </a:highlight>
              </a:rPr>
              <a:t>Anidride </a:t>
            </a:r>
            <a:r>
              <a:rPr lang="en-CH" sz="1400" b="1">
                <a:highlight>
                  <a:srgbClr val="92B5E0"/>
                </a:highlight>
              </a:rPr>
              <a:t>Carbonica nell’Atmosfera</a:t>
            </a:r>
            <a:endParaRPr lang="en-CH" sz="1400" b="1" dirty="0">
              <a:highlight>
                <a:srgbClr val="92B5E0"/>
              </a:highlight>
            </a:endParaRPr>
          </a:p>
        </p:txBody>
      </p:sp>
      <p:sp>
        <p:nvSpPr>
          <p:cNvPr id="11" name="TextBox 10">
            <a:extLst>
              <a:ext uri="{FF2B5EF4-FFF2-40B4-BE49-F238E27FC236}">
                <a16:creationId xmlns:a16="http://schemas.microsoft.com/office/drawing/2014/main" id="{C5A5EEC9-EFFA-D54E-8A35-C44EB672D7A5}"/>
              </a:ext>
            </a:extLst>
          </p:cNvPr>
          <p:cNvSpPr txBox="1"/>
          <p:nvPr/>
        </p:nvSpPr>
        <p:spPr>
          <a:xfrm>
            <a:off x="649839" y="3589787"/>
            <a:ext cx="4409785" cy="276999"/>
          </a:xfrm>
          <a:prstGeom prst="rect">
            <a:avLst/>
          </a:prstGeom>
          <a:noFill/>
        </p:spPr>
        <p:txBody>
          <a:bodyPr wrap="square" rtlCol="0">
            <a:spAutoFit/>
          </a:bodyPr>
          <a:lstStyle/>
          <a:p>
            <a:r>
              <a:rPr lang="en-CH" sz="1200" b="1" dirty="0">
                <a:highlight>
                  <a:srgbClr val="92B5E0"/>
                </a:highlight>
              </a:rPr>
              <a:t>Emissioni di Anidride Carbonica da Azioni Umane*</a:t>
            </a:r>
          </a:p>
        </p:txBody>
      </p:sp>
      <p:sp>
        <p:nvSpPr>
          <p:cNvPr id="13" name="TextBox 12">
            <a:extLst>
              <a:ext uri="{FF2B5EF4-FFF2-40B4-BE49-F238E27FC236}">
                <a16:creationId xmlns:a16="http://schemas.microsoft.com/office/drawing/2014/main" id="{06CCC7CB-E30D-2F46-88AC-2BDDA8E5500C}"/>
              </a:ext>
            </a:extLst>
          </p:cNvPr>
          <p:cNvSpPr txBox="1"/>
          <p:nvPr/>
        </p:nvSpPr>
        <p:spPr>
          <a:xfrm>
            <a:off x="2188323" y="3268213"/>
            <a:ext cx="489564" cy="415498"/>
          </a:xfrm>
          <a:prstGeom prst="rect">
            <a:avLst/>
          </a:prstGeom>
          <a:noFill/>
        </p:spPr>
        <p:txBody>
          <a:bodyPr wrap="square" rtlCol="0">
            <a:spAutoFit/>
          </a:bodyPr>
          <a:lstStyle/>
          <a:p>
            <a:r>
              <a:rPr lang="en-CH" sz="1050" b="1" dirty="0">
                <a:highlight>
                  <a:srgbClr val="92B5E0"/>
                </a:highlight>
              </a:rPr>
              <a:t>Anno</a:t>
            </a:r>
            <a:endParaRPr lang="en-CH" sz="1200" b="1" dirty="0">
              <a:highlight>
                <a:srgbClr val="92B5E0"/>
              </a:highlight>
            </a:endParaRPr>
          </a:p>
        </p:txBody>
      </p:sp>
      <p:sp>
        <p:nvSpPr>
          <p:cNvPr id="15" name="TextBox 14">
            <a:extLst>
              <a:ext uri="{FF2B5EF4-FFF2-40B4-BE49-F238E27FC236}">
                <a16:creationId xmlns:a16="http://schemas.microsoft.com/office/drawing/2014/main" id="{897648D9-39A7-4D45-A766-5CD8ED481DD3}"/>
              </a:ext>
            </a:extLst>
          </p:cNvPr>
          <p:cNvSpPr txBox="1"/>
          <p:nvPr/>
        </p:nvSpPr>
        <p:spPr>
          <a:xfrm rot="16200000">
            <a:off x="-1960013" y="1461839"/>
            <a:ext cx="4409785" cy="400110"/>
          </a:xfrm>
          <a:prstGeom prst="rect">
            <a:avLst/>
          </a:prstGeom>
          <a:noFill/>
        </p:spPr>
        <p:txBody>
          <a:bodyPr wrap="square" rtlCol="0">
            <a:spAutoFit/>
          </a:bodyPr>
          <a:lstStyle/>
          <a:p>
            <a:pPr algn="ctr"/>
            <a:r>
              <a:rPr lang="en-CH" sz="1000" b="1" dirty="0">
                <a:highlight>
                  <a:srgbClr val="92B5E0"/>
                </a:highlight>
              </a:rPr>
              <a:t>Concentrazione di Anidride Carbonica</a:t>
            </a:r>
          </a:p>
          <a:p>
            <a:pPr algn="ctr"/>
            <a:r>
              <a:rPr lang="en-CH" sz="1000" b="1" dirty="0">
                <a:highlight>
                  <a:srgbClr val="92B5E0"/>
                </a:highlight>
              </a:rPr>
              <a:t>(parti per millione)</a:t>
            </a:r>
          </a:p>
        </p:txBody>
      </p:sp>
      <p:sp>
        <p:nvSpPr>
          <p:cNvPr id="17" name="TextBox 16">
            <a:extLst>
              <a:ext uri="{FF2B5EF4-FFF2-40B4-BE49-F238E27FC236}">
                <a16:creationId xmlns:a16="http://schemas.microsoft.com/office/drawing/2014/main" id="{8FFC4B05-ED47-1647-9298-DEA562685EF4}"/>
              </a:ext>
            </a:extLst>
          </p:cNvPr>
          <p:cNvSpPr txBox="1"/>
          <p:nvPr/>
        </p:nvSpPr>
        <p:spPr>
          <a:xfrm rot="16200000">
            <a:off x="-1957197" y="5017428"/>
            <a:ext cx="4409785" cy="400110"/>
          </a:xfrm>
          <a:prstGeom prst="rect">
            <a:avLst/>
          </a:prstGeom>
          <a:noFill/>
        </p:spPr>
        <p:txBody>
          <a:bodyPr wrap="square" rtlCol="0">
            <a:spAutoFit/>
          </a:bodyPr>
          <a:lstStyle/>
          <a:p>
            <a:pPr algn="ctr"/>
            <a:r>
              <a:rPr lang="en-CH" sz="1000" b="1" dirty="0">
                <a:highlight>
                  <a:srgbClr val="92B5E0"/>
                </a:highlight>
              </a:rPr>
              <a:t>Emissioni di Anidride Carbonica</a:t>
            </a:r>
          </a:p>
          <a:p>
            <a:pPr algn="ctr"/>
            <a:r>
              <a:rPr lang="en-CH" sz="1000" b="1" dirty="0">
                <a:solidFill>
                  <a:srgbClr val="92B5E0"/>
                </a:solidFill>
                <a:highlight>
                  <a:srgbClr val="92B5E0"/>
                </a:highlight>
              </a:rPr>
              <a:t>-</a:t>
            </a:r>
            <a:r>
              <a:rPr lang="en-CH" sz="1000" b="1" dirty="0">
                <a:highlight>
                  <a:srgbClr val="92B5E0"/>
                </a:highlight>
              </a:rPr>
              <a:t>   </a:t>
            </a:r>
            <a:r>
              <a:rPr lang="en-CH" sz="1000" b="1">
                <a:highlight>
                  <a:srgbClr val="92B5E0"/>
                </a:highlight>
              </a:rPr>
              <a:t>(milioni</a:t>
            </a:r>
            <a:r>
              <a:rPr lang="it-IT" sz="1000" b="1" dirty="0">
                <a:highlight>
                  <a:srgbClr val="92B5E0"/>
                </a:highlight>
              </a:rPr>
              <a:t> di tonnellate di carbonio</a:t>
            </a:r>
            <a:r>
              <a:rPr lang="en-CH" sz="1000" b="1">
                <a:highlight>
                  <a:srgbClr val="92B5E0"/>
                </a:highlight>
              </a:rPr>
              <a:t>)   </a:t>
            </a:r>
            <a:r>
              <a:rPr lang="en-CH" sz="1000" b="1" dirty="0">
                <a:solidFill>
                  <a:srgbClr val="92B5E0"/>
                </a:solidFill>
              </a:rPr>
              <a:t>-</a:t>
            </a:r>
          </a:p>
        </p:txBody>
      </p:sp>
      <p:sp>
        <p:nvSpPr>
          <p:cNvPr id="18" name="TextBox 17">
            <a:extLst>
              <a:ext uri="{FF2B5EF4-FFF2-40B4-BE49-F238E27FC236}">
                <a16:creationId xmlns:a16="http://schemas.microsoft.com/office/drawing/2014/main" id="{CD130A3F-4A65-F44E-AE6C-57F70BD86122}"/>
              </a:ext>
            </a:extLst>
          </p:cNvPr>
          <p:cNvSpPr txBox="1"/>
          <p:nvPr/>
        </p:nvSpPr>
        <p:spPr>
          <a:xfrm>
            <a:off x="2154784" y="6569178"/>
            <a:ext cx="658051" cy="261610"/>
          </a:xfrm>
          <a:prstGeom prst="rect">
            <a:avLst/>
          </a:prstGeom>
          <a:noFill/>
        </p:spPr>
        <p:txBody>
          <a:bodyPr wrap="square" rtlCol="0">
            <a:spAutoFit/>
          </a:bodyPr>
          <a:lstStyle/>
          <a:p>
            <a:r>
              <a:rPr lang="en-CH" sz="1050" b="1" dirty="0">
                <a:highlight>
                  <a:srgbClr val="92B5E0"/>
                </a:highlight>
              </a:rPr>
              <a:t>Anno</a:t>
            </a:r>
            <a:endParaRPr lang="en-CH" sz="1200" b="1" dirty="0">
              <a:highlight>
                <a:srgbClr val="92B5E0"/>
              </a:highlight>
            </a:endParaRPr>
          </a:p>
        </p:txBody>
      </p:sp>
    </p:spTree>
    <p:extLst>
      <p:ext uri="{BB962C8B-B14F-4D97-AF65-F5344CB8AC3E}">
        <p14:creationId xmlns:p14="http://schemas.microsoft.com/office/powerpoint/2010/main" val="2282450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143FA-6CE6-324B-84AB-754D68026A3E}"/>
              </a:ext>
            </a:extLst>
          </p:cNvPr>
          <p:cNvSpPr>
            <a:spLocks noGrp="1"/>
          </p:cNvSpPr>
          <p:nvPr>
            <p:ph type="ctrTitle"/>
          </p:nvPr>
        </p:nvSpPr>
        <p:spPr/>
        <p:txBody>
          <a:bodyPr>
            <a:normAutofit/>
          </a:bodyPr>
          <a:lstStyle/>
          <a:p>
            <a:r>
              <a:rPr lang="en-US" sz="3200" dirty="0" err="1">
                <a:solidFill>
                  <a:schemeClr val="accent2"/>
                </a:solidFill>
                <a:effectLst/>
              </a:rPr>
              <a:t>L’Azione</a:t>
            </a:r>
            <a:r>
              <a:rPr lang="en-US" sz="3200" dirty="0">
                <a:solidFill>
                  <a:schemeClr val="accent2"/>
                </a:solidFill>
                <a:effectLst/>
              </a:rPr>
              <a:t> Umana (3/3)</a:t>
            </a:r>
            <a:endParaRPr lang="en-CH" sz="3200" dirty="0">
              <a:solidFill>
                <a:schemeClr val="accent2"/>
              </a:solidFill>
              <a:effectLst/>
            </a:endParaRPr>
          </a:p>
        </p:txBody>
      </p:sp>
      <p:sp>
        <p:nvSpPr>
          <p:cNvPr id="3" name="Content Placeholder 2">
            <a:extLst>
              <a:ext uri="{FF2B5EF4-FFF2-40B4-BE49-F238E27FC236}">
                <a16:creationId xmlns:a16="http://schemas.microsoft.com/office/drawing/2014/main" id="{8D55EFD7-61D8-8343-B34B-4E1C38BDFFC5}"/>
              </a:ext>
            </a:extLst>
          </p:cNvPr>
          <p:cNvSpPr>
            <a:spLocks noGrp="1"/>
          </p:cNvSpPr>
          <p:nvPr>
            <p:ph type="subTitle" idx="1"/>
          </p:nvPr>
        </p:nvSpPr>
        <p:spPr>
          <a:xfrm>
            <a:off x="450253" y="1116356"/>
            <a:ext cx="8058316" cy="5605119"/>
          </a:xfrm>
        </p:spPr>
        <p:txBody>
          <a:bodyPr anchor="ctr">
            <a:normAutofit/>
          </a:bodyPr>
          <a:lstStyle/>
          <a:p>
            <a:pPr marL="0" indent="0">
              <a:buNone/>
            </a:pPr>
            <a:r>
              <a:rPr lang="en-CH" sz="2800" b="0">
                <a:solidFill>
                  <a:srgbClr val="000000"/>
                </a:solidFill>
              </a:rPr>
              <a:t>Comparando </a:t>
            </a:r>
            <a:r>
              <a:rPr lang="en-CH" sz="2800" b="0" dirty="0">
                <a:solidFill>
                  <a:srgbClr val="000000"/>
                </a:solidFill>
              </a:rPr>
              <a:t>questi e molti altri dati, gli scienziati sono arrivati alla conclusione che è l’azione umana ad aver alimentato l’innalzamento dei livelli </a:t>
            </a:r>
            <a:r>
              <a:rPr lang="en-CH" sz="2800" b="0">
                <a:solidFill>
                  <a:srgbClr val="000000"/>
                </a:solidFill>
              </a:rPr>
              <a:t>di </a:t>
            </a:r>
            <a:r>
              <a:rPr lang="it-IT" sz="2800" b="0" dirty="0">
                <a:solidFill>
                  <a:srgbClr val="000000"/>
                </a:solidFill>
              </a:rPr>
              <a:t>anidride carbonica</a:t>
            </a:r>
            <a:r>
              <a:rPr lang="en-CH" sz="2800" b="0">
                <a:solidFill>
                  <a:srgbClr val="000000"/>
                </a:solidFill>
              </a:rPr>
              <a:t> e a </a:t>
            </a:r>
            <a:r>
              <a:rPr lang="en-CH" sz="2800" b="0" dirty="0">
                <a:solidFill>
                  <a:srgbClr val="000000"/>
                </a:solidFill>
              </a:rPr>
              <a:t>causare il rispettivo innalzamento della </a:t>
            </a:r>
            <a:r>
              <a:rPr lang="en-CH" sz="2800" b="0">
                <a:solidFill>
                  <a:srgbClr val="000000"/>
                </a:solidFill>
              </a:rPr>
              <a:t>temperatura della </a:t>
            </a:r>
            <a:r>
              <a:rPr lang="en-CH" sz="2800" b="0" dirty="0">
                <a:solidFill>
                  <a:srgbClr val="000000"/>
                </a:solidFill>
              </a:rPr>
              <a:t>Terra.</a:t>
            </a:r>
          </a:p>
          <a:p>
            <a:endParaRPr lang="en-CH" sz="2800" b="0" dirty="0">
              <a:solidFill>
                <a:srgbClr val="000000"/>
              </a:solidFill>
            </a:endParaRPr>
          </a:p>
          <a:p>
            <a:endParaRPr lang="en-CH" sz="2800" b="0" dirty="0">
              <a:solidFill>
                <a:srgbClr val="000000"/>
              </a:solidFill>
            </a:endParaRPr>
          </a:p>
        </p:txBody>
      </p:sp>
      <p:pic>
        <p:nvPicPr>
          <p:cNvPr id="5" name="Graphic 4" descr="Factory">
            <a:extLst>
              <a:ext uri="{FF2B5EF4-FFF2-40B4-BE49-F238E27FC236}">
                <a16:creationId xmlns:a16="http://schemas.microsoft.com/office/drawing/2014/main" id="{EDACD63D-DA35-964A-89E6-8DC40B55C1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pic>
        <p:nvPicPr>
          <p:cNvPr id="7" name="Graphic 6" descr="Thought bubble">
            <a:extLst>
              <a:ext uri="{FF2B5EF4-FFF2-40B4-BE49-F238E27FC236}">
                <a16:creationId xmlns:a16="http://schemas.microsoft.com/office/drawing/2014/main" id="{2F14ACD5-52EA-D347-987D-4602401221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915859">
            <a:off x="8682436" y="1666261"/>
            <a:ext cx="644756" cy="644756"/>
          </a:xfrm>
          <a:prstGeom prst="rect">
            <a:avLst/>
          </a:prstGeom>
        </p:spPr>
      </p:pic>
      <p:pic>
        <p:nvPicPr>
          <p:cNvPr id="9" name="Graphic 8" descr="Thought bubble">
            <a:extLst>
              <a:ext uri="{FF2B5EF4-FFF2-40B4-BE49-F238E27FC236}">
                <a16:creationId xmlns:a16="http://schemas.microsoft.com/office/drawing/2014/main" id="{0982E789-CED5-8A4D-B938-C919FF821E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34890" y="1141591"/>
            <a:ext cx="914400" cy="914400"/>
          </a:xfrm>
          <a:prstGeom prst="rect">
            <a:avLst/>
          </a:prstGeom>
        </p:spPr>
      </p:pic>
      <p:pic>
        <p:nvPicPr>
          <p:cNvPr id="13" name="Graphic 12" descr="Thought bubble">
            <a:extLst>
              <a:ext uri="{FF2B5EF4-FFF2-40B4-BE49-F238E27FC236}">
                <a16:creationId xmlns:a16="http://schemas.microsoft.com/office/drawing/2014/main" id="{24E86BDE-BC63-3345-AE11-FF72EFE620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4047" y="596152"/>
            <a:ext cx="1070680" cy="1070680"/>
          </a:xfrm>
          <a:prstGeom prst="rect">
            <a:avLst/>
          </a:prstGeom>
        </p:spPr>
      </p:pic>
    </p:spTree>
    <p:extLst>
      <p:ext uri="{BB962C8B-B14F-4D97-AF65-F5344CB8AC3E}">
        <p14:creationId xmlns:p14="http://schemas.microsoft.com/office/powerpoint/2010/main" val="2230455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98FF41-22E2-654B-B725-C698D6B55ABF}"/>
              </a:ext>
            </a:extLst>
          </p:cNvPr>
          <p:cNvSpPr>
            <a:spLocks noGrp="1"/>
          </p:cNvSpPr>
          <p:nvPr>
            <p:ph type="title"/>
          </p:nvPr>
        </p:nvSpPr>
        <p:spPr>
          <a:xfrm>
            <a:off x="-173065" y="335035"/>
            <a:ext cx="12538129" cy="1188720"/>
          </a:xfrm>
        </p:spPr>
        <p:txBody>
          <a:bodyPr anchor="ctr">
            <a:noAutofit/>
          </a:bodyPr>
          <a:lstStyle/>
          <a:p>
            <a:r>
              <a:rPr lang="en-CH" sz="2800">
                <a:solidFill>
                  <a:schemeClr val="accent2"/>
                </a:solidFill>
                <a:effectLst/>
                <a:latin typeface="+mj-lt"/>
              </a:rPr>
              <a:t>Da </a:t>
            </a:r>
            <a:r>
              <a:rPr lang="it-IT" sz="2800" dirty="0">
                <a:solidFill>
                  <a:schemeClr val="accent2"/>
                </a:solidFill>
                <a:effectLst/>
                <a:latin typeface="+mj-lt"/>
              </a:rPr>
              <a:t>che C</a:t>
            </a:r>
            <a:r>
              <a:rPr lang="en-CH" sz="2800" dirty="0">
                <a:solidFill>
                  <a:schemeClr val="accent2"/>
                </a:solidFill>
                <a:effectLst/>
                <a:latin typeface="+mj-lt"/>
              </a:rPr>
              <a:t>osa è </a:t>
            </a:r>
            <a:r>
              <a:rPr lang="it-IT" sz="2800" dirty="0">
                <a:solidFill>
                  <a:schemeClr val="accent2"/>
                </a:solidFill>
                <a:effectLst/>
                <a:latin typeface="+mj-lt"/>
              </a:rPr>
              <a:t>C</a:t>
            </a:r>
            <a:r>
              <a:rPr lang="en-CH" sz="2800">
                <a:solidFill>
                  <a:schemeClr val="accent2"/>
                </a:solidFill>
                <a:effectLst/>
                <a:latin typeface="+mj-lt"/>
              </a:rPr>
              <a:t>ausato l’</a:t>
            </a:r>
            <a:r>
              <a:rPr lang="it-IT" sz="2800" dirty="0">
                <a:solidFill>
                  <a:schemeClr val="accent2"/>
                </a:solidFill>
                <a:effectLst/>
                <a:latin typeface="+mj-lt"/>
              </a:rPr>
              <a:t>I</a:t>
            </a:r>
            <a:r>
              <a:rPr lang="en-CH" sz="2800" dirty="0">
                <a:solidFill>
                  <a:schemeClr val="accent2"/>
                </a:solidFill>
                <a:effectLst/>
                <a:latin typeface="+mj-lt"/>
              </a:rPr>
              <a:t>nnalzamento delle </a:t>
            </a:r>
            <a:r>
              <a:rPr lang="it-IT" sz="2800" dirty="0">
                <a:solidFill>
                  <a:schemeClr val="accent2"/>
                </a:solidFill>
                <a:effectLst/>
                <a:latin typeface="+mj-lt"/>
              </a:rPr>
              <a:t>T</a:t>
            </a:r>
            <a:r>
              <a:rPr lang="en-CH" sz="2800">
                <a:solidFill>
                  <a:schemeClr val="accent2"/>
                </a:solidFill>
                <a:effectLst/>
                <a:latin typeface="+mj-lt"/>
              </a:rPr>
              <a:t>emperature?</a:t>
            </a:r>
            <a:br>
              <a:rPr lang="it-IT" sz="2800" dirty="0">
                <a:solidFill>
                  <a:schemeClr val="accent2"/>
                </a:solidFill>
                <a:effectLst/>
                <a:latin typeface="+mj-lt"/>
              </a:rPr>
            </a:br>
            <a:r>
              <a:rPr lang="en-CH" sz="2800">
                <a:solidFill>
                  <a:schemeClr val="accent2"/>
                </a:solidFill>
                <a:effectLst/>
                <a:latin typeface="+mj-lt"/>
              </a:rPr>
              <a:t>Temperatur</a:t>
            </a:r>
            <a:r>
              <a:rPr lang="it-IT" sz="2800" dirty="0">
                <a:solidFill>
                  <a:schemeClr val="accent2"/>
                </a:solidFill>
                <a:effectLst/>
                <a:latin typeface="+mj-lt"/>
              </a:rPr>
              <a:t>a</a:t>
            </a:r>
            <a:r>
              <a:rPr lang="en-CH" sz="2800">
                <a:solidFill>
                  <a:schemeClr val="accent2"/>
                </a:solidFill>
                <a:effectLst/>
                <a:latin typeface="+mj-lt"/>
              </a:rPr>
              <a:t> </a:t>
            </a:r>
            <a:r>
              <a:rPr lang="it-IT" sz="2800" dirty="0">
                <a:solidFill>
                  <a:schemeClr val="accent2"/>
                </a:solidFill>
                <a:effectLst/>
                <a:latin typeface="+mj-lt"/>
              </a:rPr>
              <a:t>Media </a:t>
            </a:r>
            <a:r>
              <a:rPr lang="en-CH" sz="2800">
                <a:solidFill>
                  <a:schemeClr val="accent2"/>
                </a:solidFill>
                <a:effectLst/>
                <a:latin typeface="+mj-lt"/>
              </a:rPr>
              <a:t>e Anidride Carbonica</a:t>
            </a:r>
            <a:endParaRPr lang="en-CH" sz="2800" dirty="0">
              <a:solidFill>
                <a:schemeClr val="accent2"/>
              </a:solidFill>
              <a:effectLst/>
              <a:latin typeface="+mj-lt"/>
            </a:endParaRPr>
          </a:p>
        </p:txBody>
      </p:sp>
      <p:sp>
        <p:nvSpPr>
          <p:cNvPr id="5" name="Content Placeholder 2">
            <a:extLst>
              <a:ext uri="{FF2B5EF4-FFF2-40B4-BE49-F238E27FC236}">
                <a16:creationId xmlns:a16="http://schemas.microsoft.com/office/drawing/2014/main" id="{0B62847B-F6E7-794C-8E00-2065AC3D83B9}"/>
              </a:ext>
            </a:extLst>
          </p:cNvPr>
          <p:cNvSpPr>
            <a:spLocks noGrp="1"/>
          </p:cNvSpPr>
          <p:nvPr>
            <p:ph idx="1"/>
          </p:nvPr>
        </p:nvSpPr>
        <p:spPr>
          <a:xfrm>
            <a:off x="458048" y="1892976"/>
            <a:ext cx="3987383" cy="4050623"/>
          </a:xfrm>
          <a:ln>
            <a:solidFill>
              <a:schemeClr val="accent1"/>
            </a:solidFill>
          </a:ln>
        </p:spPr>
        <p:txBody>
          <a:bodyPr>
            <a:noAutofit/>
          </a:bodyPr>
          <a:lstStyle/>
          <a:p>
            <a:pPr marL="0" indent="0">
              <a:buNone/>
            </a:pPr>
            <a:r>
              <a:rPr lang="en-CH" sz="2800" b="0" dirty="0">
                <a:latin typeface="Gill Sans MT" panose="020B0502020104020203" pitchFamily="34" charset="0"/>
              </a:rPr>
              <a:t>Gli scienziati hanno osservato che l’aumento d</a:t>
            </a:r>
            <a:r>
              <a:rPr lang="it-IT" sz="2800" b="0" dirty="0">
                <a:latin typeface="Gill Sans MT" panose="020B0502020104020203" pitchFamily="34" charset="0"/>
              </a:rPr>
              <a:t>ella</a:t>
            </a:r>
            <a:r>
              <a:rPr lang="en-CH" sz="2800" b="0" dirty="0">
                <a:latin typeface="Gill Sans MT" panose="020B0502020104020203" pitchFamily="34" charset="0"/>
              </a:rPr>
              <a:t> temperatura </a:t>
            </a:r>
            <a:r>
              <a:rPr lang="it-IT" sz="2800" b="0" dirty="0" err="1">
                <a:latin typeface="Gill Sans MT" panose="020B0502020104020203" pitchFamily="34" charset="0"/>
              </a:rPr>
              <a:t>n</a:t>
            </a:r>
            <a:r>
              <a:rPr lang="en-CH" sz="2800" b="0" dirty="0">
                <a:latin typeface="Gill Sans MT" panose="020B0502020104020203" pitchFamily="34" charset="0"/>
              </a:rPr>
              <a:t>egli ultimi 150 anni è collegato a</a:t>
            </a:r>
            <a:r>
              <a:rPr lang="it-IT" sz="2800" b="0" dirty="0">
                <a:latin typeface="Gill Sans MT" panose="020B0502020104020203" pitchFamily="34" charset="0"/>
              </a:rPr>
              <a:t>d</a:t>
            </a:r>
            <a:r>
              <a:rPr lang="en-CH" sz="2800" b="0" dirty="0">
                <a:latin typeface="Gill Sans MT" panose="020B0502020104020203" pitchFamily="34" charset="0"/>
              </a:rPr>
              <a:t> un aumento di </a:t>
            </a:r>
            <a:r>
              <a:rPr lang="en-CH" sz="2800">
                <a:latin typeface="Gill Sans MT" panose="020B0502020104020203" pitchFamily="34" charset="0"/>
              </a:rPr>
              <a:t>anidride carbonica</a:t>
            </a:r>
            <a:r>
              <a:rPr lang="it-IT" sz="2800" dirty="0">
                <a:latin typeface="Gill Sans MT" panose="020B0502020104020203" pitchFamily="34" charset="0"/>
              </a:rPr>
              <a:t> </a:t>
            </a:r>
            <a:r>
              <a:rPr lang="it-IT" sz="2800" b="0" dirty="0">
                <a:latin typeface="Gill Sans MT" panose="020B0502020104020203" pitchFamily="34" charset="0"/>
              </a:rPr>
              <a:t>(CO</a:t>
            </a:r>
            <a:r>
              <a:rPr lang="it-IT" sz="2800" b="0" baseline="-25000" dirty="0">
                <a:latin typeface="Gill Sans MT" panose="020B0502020104020203" pitchFamily="34" charset="0"/>
              </a:rPr>
              <a:t>2</a:t>
            </a:r>
            <a:r>
              <a:rPr lang="it-IT" sz="2800" b="0" dirty="0">
                <a:latin typeface="Gill Sans MT" panose="020B0502020104020203" pitchFamily="34" charset="0"/>
              </a:rPr>
              <a:t>)</a:t>
            </a:r>
            <a:r>
              <a:rPr lang="en-CH" sz="2800" b="0">
                <a:latin typeface="Gill Sans MT" panose="020B0502020104020203" pitchFamily="34" charset="0"/>
              </a:rPr>
              <a:t> </a:t>
            </a:r>
            <a:r>
              <a:rPr lang="en-CH" sz="2800" b="0" dirty="0">
                <a:latin typeface="Gill Sans MT" panose="020B0502020104020203" pitchFamily="34" charset="0"/>
              </a:rPr>
              <a:t>nell’atmosfera terrestre nello stesso periodo</a:t>
            </a:r>
            <a:r>
              <a:rPr lang="it-IT" sz="2800" b="0" dirty="0">
                <a:latin typeface="Gill Sans MT" panose="020B0502020104020203" pitchFamily="34" charset="0"/>
              </a:rPr>
              <a:t>.</a:t>
            </a:r>
            <a:endParaRPr lang="en-CH" sz="2800" b="0" dirty="0">
              <a:latin typeface="Gill Sans MT" panose="020B0502020104020203" pitchFamily="34" charset="0"/>
            </a:endParaRPr>
          </a:p>
        </p:txBody>
      </p:sp>
      <p:pic>
        <p:nvPicPr>
          <p:cNvPr id="3" name="Picture 2" descr="A screenshot of a cell phone&#10;&#10;Description automatically generated">
            <a:extLst>
              <a:ext uri="{FF2B5EF4-FFF2-40B4-BE49-F238E27FC236}">
                <a16:creationId xmlns:a16="http://schemas.microsoft.com/office/drawing/2014/main" id="{540F8688-B1B1-894A-97E6-2C4BB4E75625}"/>
              </a:ext>
            </a:extLst>
          </p:cNvPr>
          <p:cNvPicPr>
            <a:picLocks noChangeAspect="1"/>
          </p:cNvPicPr>
          <p:nvPr/>
        </p:nvPicPr>
        <p:blipFill>
          <a:blip r:embed="rId3"/>
          <a:stretch>
            <a:fillRect/>
          </a:stretch>
        </p:blipFill>
        <p:spPr>
          <a:xfrm>
            <a:off x="4917066" y="1671879"/>
            <a:ext cx="6816886" cy="4851086"/>
          </a:xfrm>
          <a:prstGeom prst="rect">
            <a:avLst/>
          </a:prstGeom>
        </p:spPr>
      </p:pic>
    </p:spTree>
    <p:extLst>
      <p:ext uri="{BB962C8B-B14F-4D97-AF65-F5344CB8AC3E}">
        <p14:creationId xmlns:p14="http://schemas.microsoft.com/office/powerpoint/2010/main" val="274401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CF0F3FD-D818-A44B-AB27-231FCA488B52}"/>
              </a:ext>
            </a:extLst>
          </p:cNvPr>
          <p:cNvSpPr>
            <a:spLocks noGrp="1"/>
          </p:cNvSpPr>
          <p:nvPr>
            <p:ph type="title"/>
          </p:nvPr>
        </p:nvSpPr>
        <p:spPr>
          <a:xfrm>
            <a:off x="-152400" y="195656"/>
            <a:ext cx="8930639" cy="1323357"/>
          </a:xfrm>
        </p:spPr>
        <p:txBody>
          <a:bodyPr>
            <a:noAutofit/>
          </a:bodyPr>
          <a:lstStyle/>
          <a:p>
            <a:r>
              <a:rPr lang="en-CH" sz="3200" dirty="0">
                <a:solidFill>
                  <a:schemeClr val="accent2"/>
                </a:solidFill>
                <a:effectLst/>
                <a:latin typeface="+mj-lt"/>
              </a:rPr>
              <a:t>C</a:t>
            </a:r>
            <a:r>
              <a:rPr lang="en-GB" sz="3200" dirty="0">
                <a:solidFill>
                  <a:schemeClr val="accent2"/>
                </a:solidFill>
                <a:effectLst/>
                <a:latin typeface="+mj-lt"/>
              </a:rPr>
              <a:t>o</a:t>
            </a:r>
            <a:r>
              <a:rPr lang="en-CH" sz="3200" dirty="0">
                <a:solidFill>
                  <a:schemeClr val="accent2"/>
                </a:solidFill>
                <a:effectLst/>
                <a:latin typeface="+mj-lt"/>
              </a:rPr>
              <a:t>me Facciamo </a:t>
            </a:r>
            <a:r>
              <a:rPr lang="it-IT" sz="3200" dirty="0">
                <a:solidFill>
                  <a:schemeClr val="accent2"/>
                </a:solidFill>
                <a:effectLst/>
                <a:latin typeface="+mj-lt"/>
              </a:rPr>
              <a:t>a</a:t>
            </a:r>
            <a:r>
              <a:rPr lang="en-CH" sz="3200" dirty="0">
                <a:solidFill>
                  <a:schemeClr val="accent2"/>
                </a:solidFill>
                <a:effectLst/>
                <a:latin typeface="+mj-lt"/>
              </a:rPr>
              <a:t> Sapere </a:t>
            </a:r>
            <a:r>
              <a:rPr lang="it-IT" sz="3200" dirty="0">
                <a:solidFill>
                  <a:schemeClr val="accent2"/>
                </a:solidFill>
                <a:effectLst/>
                <a:latin typeface="+mj-lt"/>
              </a:rPr>
              <a:t>c</a:t>
            </a:r>
            <a:r>
              <a:rPr lang="en-CH" sz="3200" dirty="0">
                <a:solidFill>
                  <a:schemeClr val="accent2"/>
                </a:solidFill>
                <a:effectLst/>
                <a:latin typeface="+mj-lt"/>
              </a:rPr>
              <a:t>he </a:t>
            </a:r>
            <a:br>
              <a:rPr lang="en-CH" sz="3200" dirty="0">
                <a:solidFill>
                  <a:schemeClr val="accent2"/>
                </a:solidFill>
                <a:effectLst/>
                <a:latin typeface="+mj-lt"/>
              </a:rPr>
            </a:br>
            <a:r>
              <a:rPr lang="en-GB" sz="3200" dirty="0">
                <a:solidFill>
                  <a:schemeClr val="accent2"/>
                </a:solidFill>
                <a:effectLst/>
                <a:latin typeface="+mj-lt"/>
              </a:rPr>
              <a:t>i</a:t>
            </a:r>
            <a:r>
              <a:rPr lang="en-CH" sz="3200" dirty="0">
                <a:solidFill>
                  <a:schemeClr val="accent2"/>
                </a:solidFill>
                <a:effectLst/>
                <a:latin typeface="+mj-lt"/>
              </a:rPr>
              <a:t> Livelli </a:t>
            </a:r>
            <a:r>
              <a:rPr lang="it-IT" sz="3200" dirty="0">
                <a:solidFill>
                  <a:schemeClr val="accent2"/>
                </a:solidFill>
                <a:effectLst/>
                <a:latin typeface="+mj-lt"/>
              </a:rPr>
              <a:t>d</a:t>
            </a:r>
            <a:r>
              <a:rPr lang="en-CH" sz="3200" dirty="0">
                <a:solidFill>
                  <a:schemeClr val="accent2"/>
                </a:solidFill>
                <a:effectLst/>
                <a:latin typeface="+mj-lt"/>
              </a:rPr>
              <a:t>i Anidride Carbonica Sono Aumentati?</a:t>
            </a:r>
          </a:p>
        </p:txBody>
      </p:sp>
      <p:sp>
        <p:nvSpPr>
          <p:cNvPr id="3" name="Content Placeholder 2">
            <a:extLst>
              <a:ext uri="{FF2B5EF4-FFF2-40B4-BE49-F238E27FC236}">
                <a16:creationId xmlns:a16="http://schemas.microsoft.com/office/drawing/2014/main" id="{57E34017-AF69-EC42-A692-6B5F4B5069B4}"/>
              </a:ext>
            </a:extLst>
          </p:cNvPr>
          <p:cNvSpPr>
            <a:spLocks noGrp="1"/>
          </p:cNvSpPr>
          <p:nvPr>
            <p:ph idx="1"/>
          </p:nvPr>
        </p:nvSpPr>
        <p:spPr>
          <a:xfrm>
            <a:off x="871314" y="1714669"/>
            <a:ext cx="6537052" cy="4753285"/>
          </a:xfrm>
        </p:spPr>
        <p:txBody>
          <a:bodyPr>
            <a:noAutofit/>
          </a:bodyPr>
          <a:lstStyle/>
          <a:p>
            <a:pPr>
              <a:lnSpc>
                <a:spcPct val="110000"/>
              </a:lnSpc>
            </a:pPr>
            <a:r>
              <a:rPr lang="it-IT" sz="2000" dirty="0">
                <a:latin typeface="Gill Sans MT" panose="020B0502020104020203" pitchFamily="34" charset="0"/>
              </a:rPr>
              <a:t>Gli scienziati misurano i livelli di gas nell’atmosfera in vari modi. </a:t>
            </a:r>
          </a:p>
          <a:p>
            <a:pPr marL="0" indent="0">
              <a:lnSpc>
                <a:spcPct val="110000"/>
              </a:lnSpc>
              <a:buNone/>
            </a:pPr>
            <a:r>
              <a:rPr lang="it-IT" sz="2000" b="0" dirty="0">
                <a:latin typeface="Gill Sans MT" panose="020B0502020104020203" pitchFamily="34" charset="0"/>
              </a:rPr>
              <a:t>Usando satelliti e altri strumenti avanzati possono infatti misurare la quantità di gas nell’atmosfera. </a:t>
            </a:r>
            <a:endParaRPr lang="it-IT" sz="2000" b="0" dirty="0">
              <a:highlight>
                <a:srgbClr val="00FF00"/>
              </a:highlight>
              <a:latin typeface="Gill Sans MT" panose="020B0502020104020203" pitchFamily="34" charset="0"/>
            </a:endParaRPr>
          </a:p>
          <a:p>
            <a:pPr>
              <a:lnSpc>
                <a:spcPct val="110000"/>
              </a:lnSpc>
            </a:pPr>
            <a:r>
              <a:rPr lang="it-IT" sz="2000" b="0" dirty="0">
                <a:latin typeface="Gill Sans MT" panose="020B0502020104020203" pitchFamily="34" charset="0"/>
              </a:rPr>
              <a:t>Anche </a:t>
            </a:r>
            <a:r>
              <a:rPr lang="it-IT" sz="2000" dirty="0">
                <a:latin typeface="Gill Sans MT" panose="020B0502020104020203" pitchFamily="34" charset="0"/>
              </a:rPr>
              <a:t>la Terra ci fornisce indizi sui livelli di gas nell’atmosfera del passato</a:t>
            </a:r>
            <a:r>
              <a:rPr lang="it-IT" sz="2000" b="0" dirty="0">
                <a:latin typeface="Gill Sans MT" panose="020B0502020104020203" pitchFamily="34" charset="0"/>
              </a:rPr>
              <a:t>. </a:t>
            </a:r>
          </a:p>
          <a:p>
            <a:pPr marL="0" indent="0">
              <a:lnSpc>
                <a:spcPct val="110000"/>
              </a:lnSpc>
              <a:buNone/>
            </a:pPr>
            <a:r>
              <a:rPr lang="it-IT" sz="2000" b="0" dirty="0">
                <a:latin typeface="Gill Sans MT" panose="020B0502020104020203" pitchFamily="34" charset="0"/>
              </a:rPr>
              <a:t>Antiche bolle di aria intrappolate sotto i ghiacci ci rivelano quanta anidride carbonica c’era centinaia di migliaia di anni fa. Gli scienziati estraggono carote di ghiaccio (</a:t>
            </a:r>
            <a:r>
              <a:rPr lang="it-IT" sz="2000" b="0" i="1" dirty="0" err="1">
                <a:latin typeface="Gill Sans MT" panose="020B0502020104020203" pitchFamily="34" charset="0"/>
              </a:rPr>
              <a:t>ice</a:t>
            </a:r>
            <a:r>
              <a:rPr lang="it-IT" sz="2000" b="0" i="1" dirty="0">
                <a:latin typeface="Gill Sans MT" panose="020B0502020104020203" pitchFamily="34" charset="0"/>
              </a:rPr>
              <a:t> </a:t>
            </a:r>
            <a:r>
              <a:rPr lang="it-IT" sz="2000" b="0" i="1" dirty="0" err="1">
                <a:latin typeface="Gill Sans MT" panose="020B0502020104020203" pitchFamily="34" charset="0"/>
              </a:rPr>
              <a:t>cores</a:t>
            </a:r>
            <a:r>
              <a:rPr lang="it-IT" sz="2000" b="0" dirty="0">
                <a:latin typeface="Gill Sans MT" panose="020B0502020104020203" pitchFamily="34" charset="0"/>
              </a:rPr>
              <a:t>) da questi luoghi per poi analizzarle. </a:t>
            </a:r>
          </a:p>
          <a:p>
            <a:pPr marL="0" indent="0">
              <a:lnSpc>
                <a:spcPct val="110000"/>
              </a:lnSpc>
              <a:buNone/>
            </a:pPr>
            <a:r>
              <a:rPr lang="it-IT" sz="2000" b="0" dirty="0">
                <a:latin typeface="Gill Sans MT" panose="020B0502020104020203" pitchFamily="34" charset="0"/>
              </a:rPr>
              <a:t>Altre prove possono essere trovate negli anelli del tronco degli alberi, nei sedimenti oceanici, nelle barriere coralline e negli strati di roccia sedimentaria.</a:t>
            </a:r>
            <a:endParaRPr lang="en-CH" sz="2000" b="0" dirty="0">
              <a:latin typeface="Gill Sans MT" panose="020B0502020104020203" pitchFamily="34" charset="0"/>
            </a:endParaRPr>
          </a:p>
        </p:txBody>
      </p:sp>
      <p:sp>
        <p:nvSpPr>
          <p:cNvPr id="31" name="Isosceles Triangle 3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atellite">
            <a:extLst>
              <a:ext uri="{FF2B5EF4-FFF2-40B4-BE49-F238E27FC236}">
                <a16:creationId xmlns:a16="http://schemas.microsoft.com/office/drawing/2014/main" id="{0AAA69F1-6BE3-4EE5-9D1E-16EB409D89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29846" y="514265"/>
            <a:ext cx="1515151" cy="1515151"/>
          </a:xfrm>
          <a:prstGeom prst="rect">
            <a:avLst/>
          </a:prstGeom>
        </p:spPr>
      </p:pic>
      <p:grpSp>
        <p:nvGrpSpPr>
          <p:cNvPr id="35" name="Group 34">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6" name="Isosceles Triangle 3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picture containing car, pair, row, silver&#10;&#10;Description automatically generated">
            <a:extLst>
              <a:ext uri="{FF2B5EF4-FFF2-40B4-BE49-F238E27FC236}">
                <a16:creationId xmlns:a16="http://schemas.microsoft.com/office/drawing/2014/main" id="{194E94C1-6D3C-6340-927F-3B0C7D6D6933}"/>
              </a:ext>
            </a:extLst>
          </p:cNvPr>
          <p:cNvPicPr>
            <a:picLocks noChangeAspect="1"/>
          </p:cNvPicPr>
          <p:nvPr/>
        </p:nvPicPr>
        <p:blipFill>
          <a:blip r:embed="rId5"/>
          <a:stretch>
            <a:fillRect/>
          </a:stretch>
        </p:blipFill>
        <p:spPr>
          <a:xfrm>
            <a:off x="7484566" y="2458970"/>
            <a:ext cx="4035881" cy="3512527"/>
          </a:xfrm>
          <a:prstGeom prst="rect">
            <a:avLst/>
          </a:prstGeom>
        </p:spPr>
      </p:pic>
      <p:sp>
        <p:nvSpPr>
          <p:cNvPr id="6" name="TextBox 5">
            <a:extLst>
              <a:ext uri="{FF2B5EF4-FFF2-40B4-BE49-F238E27FC236}">
                <a16:creationId xmlns:a16="http://schemas.microsoft.com/office/drawing/2014/main" id="{EFA4D29A-EA0A-C14C-A22E-D66B06B70E74}"/>
              </a:ext>
            </a:extLst>
          </p:cNvPr>
          <p:cNvSpPr txBox="1"/>
          <p:nvPr/>
        </p:nvSpPr>
        <p:spPr>
          <a:xfrm>
            <a:off x="7408366" y="6050287"/>
            <a:ext cx="4333913" cy="646331"/>
          </a:xfrm>
          <a:prstGeom prst="rect">
            <a:avLst/>
          </a:prstGeom>
          <a:noFill/>
        </p:spPr>
        <p:txBody>
          <a:bodyPr wrap="square" rtlCol="0">
            <a:spAutoFit/>
          </a:bodyPr>
          <a:lstStyle/>
          <a:p>
            <a:pPr algn="ctr"/>
            <a:r>
              <a:rPr lang="en-US" dirty="0"/>
              <a:t>Ice Core Facility </a:t>
            </a:r>
          </a:p>
          <a:p>
            <a:pPr algn="ctr"/>
            <a:r>
              <a:rPr lang="en-US" dirty="0"/>
              <a:t>https://</a:t>
            </a:r>
            <a:r>
              <a:rPr lang="en-US" dirty="0" err="1"/>
              <a:t>icecores.org</a:t>
            </a:r>
            <a:r>
              <a:rPr lang="en-US" dirty="0"/>
              <a:t>/about</a:t>
            </a:r>
          </a:p>
        </p:txBody>
      </p:sp>
    </p:spTree>
    <p:extLst>
      <p:ext uri="{BB962C8B-B14F-4D97-AF65-F5344CB8AC3E}">
        <p14:creationId xmlns:p14="http://schemas.microsoft.com/office/powerpoint/2010/main" val="155139520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6007-628C-E047-B643-EB3256E62280}"/>
              </a:ext>
            </a:extLst>
          </p:cNvPr>
          <p:cNvSpPr>
            <a:spLocks noGrp="1"/>
          </p:cNvSpPr>
          <p:nvPr>
            <p:ph type="ctrTitle"/>
          </p:nvPr>
        </p:nvSpPr>
        <p:spPr>
          <a:xfrm>
            <a:off x="1046163" y="444383"/>
            <a:ext cx="11062561" cy="881063"/>
          </a:xfrm>
        </p:spPr>
        <p:txBody>
          <a:bodyPr>
            <a:noAutofit/>
          </a:bodyPr>
          <a:lstStyle/>
          <a:p>
            <a:r>
              <a:rPr lang="it-IT" sz="3200" dirty="0">
                <a:solidFill>
                  <a:schemeClr val="accent2"/>
                </a:solidFill>
                <a:effectLst/>
              </a:rPr>
              <a:t>Misurazioni della Concentrazione Atmosferica di Anidride Carbonica: La Curva di </a:t>
            </a:r>
            <a:r>
              <a:rPr lang="it-IT" sz="3200" dirty="0" err="1">
                <a:solidFill>
                  <a:schemeClr val="accent2"/>
                </a:solidFill>
                <a:effectLst/>
              </a:rPr>
              <a:t>Keeling</a:t>
            </a:r>
            <a:r>
              <a:rPr lang="it-IT" sz="3200" dirty="0">
                <a:solidFill>
                  <a:schemeClr val="accent2"/>
                </a:solidFill>
                <a:effectLst/>
              </a:rPr>
              <a:t> (1/3)</a:t>
            </a:r>
          </a:p>
        </p:txBody>
      </p:sp>
      <p:sp>
        <p:nvSpPr>
          <p:cNvPr id="3" name="Content Placeholder 2">
            <a:extLst>
              <a:ext uri="{FF2B5EF4-FFF2-40B4-BE49-F238E27FC236}">
                <a16:creationId xmlns:a16="http://schemas.microsoft.com/office/drawing/2014/main" id="{577DB81F-5601-3E46-89F0-C272C955EF81}"/>
              </a:ext>
            </a:extLst>
          </p:cNvPr>
          <p:cNvSpPr>
            <a:spLocks noGrp="1"/>
          </p:cNvSpPr>
          <p:nvPr>
            <p:ph type="subTitle" idx="1"/>
          </p:nvPr>
        </p:nvSpPr>
        <p:spPr>
          <a:xfrm>
            <a:off x="194122" y="1864702"/>
            <a:ext cx="6383322" cy="5801499"/>
          </a:xfrm>
        </p:spPr>
        <p:txBody>
          <a:bodyPr>
            <a:noAutofit/>
          </a:bodyPr>
          <a:lstStyle/>
          <a:p>
            <a:pPr>
              <a:lnSpc>
                <a:spcPct val="90000"/>
              </a:lnSpc>
            </a:pPr>
            <a:r>
              <a:rPr lang="it-IT" sz="2800" b="0" dirty="0"/>
              <a:t>Nel 1958 Charles </a:t>
            </a:r>
            <a:r>
              <a:rPr lang="it-IT" sz="2800" b="0" dirty="0" err="1"/>
              <a:t>Keeling</a:t>
            </a:r>
            <a:r>
              <a:rPr lang="it-IT" sz="2800" b="0" dirty="0"/>
              <a:t> iniziò a misurare la concentrazione atmosferica di </a:t>
            </a:r>
            <a:r>
              <a:rPr lang="it-IT" sz="2800" dirty="0"/>
              <a:t>anidride carbonica </a:t>
            </a:r>
            <a:r>
              <a:rPr lang="it-IT" sz="2800" b="0" dirty="0"/>
              <a:t>giornaliera </a:t>
            </a:r>
            <a:r>
              <a:rPr lang="it-IT" sz="2800" dirty="0"/>
              <a:t>presso l</a:t>
            </a:r>
            <a:r>
              <a:rPr lang="it-IT" sz="2800" b="0" dirty="0"/>
              <a:t>’Osservatorio di Mauna </a:t>
            </a:r>
            <a:r>
              <a:rPr lang="it-IT" sz="2800" b="0" dirty="0" err="1"/>
              <a:t>Loa</a:t>
            </a:r>
            <a:r>
              <a:rPr lang="it-IT" sz="2800" b="0" dirty="0"/>
              <a:t>, nelle Hawaii. </a:t>
            </a:r>
            <a:br>
              <a:rPr lang="it-IT" sz="2800" b="0" dirty="0"/>
            </a:br>
            <a:endParaRPr lang="it-IT" sz="2800" b="0" dirty="0"/>
          </a:p>
          <a:p>
            <a:pPr>
              <a:lnSpc>
                <a:spcPct val="90000"/>
              </a:lnSpc>
            </a:pPr>
            <a:r>
              <a:rPr lang="it-IT" sz="2800" b="0" dirty="0"/>
              <a:t>Le misurazioni sono prese ancora oggi, fornendoci una dettagliata descrizione del comportamento dell’anidride carbonica nell’atmosfera. </a:t>
            </a:r>
          </a:p>
        </p:txBody>
      </p:sp>
      <p:pic>
        <p:nvPicPr>
          <p:cNvPr id="5" name="Picture 4">
            <a:extLst>
              <a:ext uri="{FF2B5EF4-FFF2-40B4-BE49-F238E27FC236}">
                <a16:creationId xmlns:a16="http://schemas.microsoft.com/office/drawing/2014/main" id="{08296BC0-699B-1E48-BFBB-1BC012744DD3}"/>
              </a:ext>
            </a:extLst>
          </p:cNvPr>
          <p:cNvPicPr>
            <a:picLocks noChangeAspect="1"/>
          </p:cNvPicPr>
          <p:nvPr/>
        </p:nvPicPr>
        <p:blipFill rotWithShape="1">
          <a:blip r:embed="rId3"/>
          <a:srcRect t="26360" r="14021" b="20919"/>
          <a:stretch/>
        </p:blipFill>
        <p:spPr>
          <a:xfrm>
            <a:off x="7071242" y="1938337"/>
            <a:ext cx="4736963" cy="3589995"/>
          </a:xfrm>
          <a:prstGeom prst="rect">
            <a:avLst/>
          </a:prstGeom>
          <a:solidFill>
            <a:schemeClr val="tx1"/>
          </a:solidFill>
        </p:spPr>
      </p:pic>
      <p:sp>
        <p:nvSpPr>
          <p:cNvPr id="8" name="TextBox 7">
            <a:extLst>
              <a:ext uri="{FF2B5EF4-FFF2-40B4-BE49-F238E27FC236}">
                <a16:creationId xmlns:a16="http://schemas.microsoft.com/office/drawing/2014/main" id="{EE911147-C7E3-4B4E-9549-60F361BBF239}"/>
              </a:ext>
            </a:extLst>
          </p:cNvPr>
          <p:cNvSpPr txBox="1"/>
          <p:nvPr/>
        </p:nvSpPr>
        <p:spPr>
          <a:xfrm>
            <a:off x="10103951" y="6141223"/>
            <a:ext cx="2478024" cy="230832"/>
          </a:xfrm>
          <a:prstGeom prst="rect">
            <a:avLst/>
          </a:prstGeom>
          <a:noFill/>
        </p:spPr>
        <p:txBody>
          <a:bodyPr wrap="square" rtlCol="0">
            <a:spAutoFit/>
          </a:bodyPr>
          <a:lstStyle/>
          <a:p>
            <a:r>
              <a:rPr lang="it-IT" sz="900" dirty="0">
                <a:latin typeface="Eurostile" panose="020B0504020202050204" pitchFamily="34" charset="77"/>
              </a:rPr>
              <a:t>Credit: NASA: Earth </a:t>
            </a:r>
            <a:r>
              <a:rPr lang="it-IT" sz="900" dirty="0" err="1">
                <a:latin typeface="Eurostile" panose="020B0504020202050204" pitchFamily="34" charset="77"/>
              </a:rPr>
              <a:t>Observatory</a:t>
            </a:r>
            <a:endParaRPr lang="it-IT" sz="900" dirty="0">
              <a:latin typeface="Eurostile" panose="020B0504020202050204" pitchFamily="34" charset="77"/>
            </a:endParaRPr>
          </a:p>
        </p:txBody>
      </p:sp>
    </p:spTree>
    <p:extLst>
      <p:ext uri="{BB962C8B-B14F-4D97-AF65-F5344CB8AC3E}">
        <p14:creationId xmlns:p14="http://schemas.microsoft.com/office/powerpoint/2010/main" val="2563712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6007-628C-E047-B643-EB3256E62280}"/>
              </a:ext>
            </a:extLst>
          </p:cNvPr>
          <p:cNvSpPr>
            <a:spLocks noGrp="1"/>
          </p:cNvSpPr>
          <p:nvPr>
            <p:ph type="ctrTitle"/>
          </p:nvPr>
        </p:nvSpPr>
        <p:spPr>
          <a:xfrm>
            <a:off x="994027" y="517163"/>
            <a:ext cx="11439905" cy="881063"/>
          </a:xfrm>
        </p:spPr>
        <p:txBody>
          <a:bodyPr>
            <a:noAutofit/>
          </a:bodyPr>
          <a:lstStyle/>
          <a:p>
            <a:r>
              <a:rPr lang="it-IT" sz="3200" dirty="0">
                <a:solidFill>
                  <a:schemeClr val="accent2"/>
                </a:solidFill>
                <a:effectLst/>
              </a:rPr>
              <a:t>Misurazioni della Concentrazione Atmosferica di Anidride Carbonica: La Curva di </a:t>
            </a:r>
            <a:r>
              <a:rPr lang="it-IT" sz="3200" dirty="0" err="1">
                <a:solidFill>
                  <a:schemeClr val="accent2"/>
                </a:solidFill>
                <a:effectLst/>
              </a:rPr>
              <a:t>Keeling</a:t>
            </a:r>
            <a:r>
              <a:rPr lang="it-IT" sz="3200" dirty="0">
                <a:solidFill>
                  <a:schemeClr val="accent2"/>
                </a:solidFill>
                <a:effectLst/>
              </a:rPr>
              <a:t> (2/3)</a:t>
            </a:r>
          </a:p>
        </p:txBody>
      </p:sp>
      <p:sp>
        <p:nvSpPr>
          <p:cNvPr id="3" name="Content Placeholder 2">
            <a:extLst>
              <a:ext uri="{FF2B5EF4-FFF2-40B4-BE49-F238E27FC236}">
                <a16:creationId xmlns:a16="http://schemas.microsoft.com/office/drawing/2014/main" id="{577DB81F-5601-3E46-89F0-C272C955EF81}"/>
              </a:ext>
            </a:extLst>
          </p:cNvPr>
          <p:cNvSpPr>
            <a:spLocks noGrp="1"/>
          </p:cNvSpPr>
          <p:nvPr>
            <p:ph type="subTitle" idx="1"/>
          </p:nvPr>
        </p:nvSpPr>
        <p:spPr>
          <a:xfrm>
            <a:off x="84580" y="1756683"/>
            <a:ext cx="6629400" cy="5354259"/>
          </a:xfrm>
        </p:spPr>
        <p:txBody>
          <a:bodyPr>
            <a:noAutofit/>
          </a:bodyPr>
          <a:lstStyle/>
          <a:p>
            <a:r>
              <a:rPr lang="it-IT" sz="2500" dirty="0"/>
              <a:t>Gli zig-zag visibili nel grafico a destra sono dovuti a variazioni stagionali nella concentrazione di anidride carbonica. </a:t>
            </a:r>
          </a:p>
          <a:p>
            <a:r>
              <a:rPr lang="it-IT" sz="2500" dirty="0"/>
              <a:t>L’anidride carbonica diminuisce durante la primavera e l’estate, quando le piante la assorbono per crescere. </a:t>
            </a:r>
          </a:p>
          <a:p>
            <a:r>
              <a:rPr lang="it-IT" sz="2500" b="0" dirty="0"/>
              <a:t>In autunno e primavera le piante e le foglie muoiono, rilasciando </a:t>
            </a:r>
            <a:r>
              <a:rPr lang="it-IT" sz="2500" dirty="0"/>
              <a:t>anidride carbonica </a:t>
            </a:r>
            <a:r>
              <a:rPr lang="it-IT" sz="2500" b="0" dirty="0"/>
              <a:t>nell’atmosfera e causandone quindi un aumento.</a:t>
            </a:r>
          </a:p>
          <a:p>
            <a:r>
              <a:rPr lang="it-IT" sz="2500" b="0" dirty="0"/>
              <a:t>Questo processo potrebbe essere definito come la «respirazione» del Pianeta.</a:t>
            </a:r>
            <a:br>
              <a:rPr lang="it-IT" sz="2500" b="0" dirty="0"/>
            </a:br>
            <a:endParaRPr lang="it-IT" sz="2500" b="0" dirty="0"/>
          </a:p>
        </p:txBody>
      </p:sp>
      <p:pic>
        <p:nvPicPr>
          <p:cNvPr id="5" name="Picture 4">
            <a:extLst>
              <a:ext uri="{FF2B5EF4-FFF2-40B4-BE49-F238E27FC236}">
                <a16:creationId xmlns:a16="http://schemas.microsoft.com/office/drawing/2014/main" id="{08296BC0-699B-1E48-BFBB-1BC012744DD3}"/>
              </a:ext>
            </a:extLst>
          </p:cNvPr>
          <p:cNvPicPr>
            <a:picLocks noChangeAspect="1"/>
          </p:cNvPicPr>
          <p:nvPr/>
        </p:nvPicPr>
        <p:blipFill rotWithShape="1">
          <a:blip r:embed="rId3"/>
          <a:srcRect t="26360" r="14021" b="20919"/>
          <a:stretch/>
        </p:blipFill>
        <p:spPr>
          <a:xfrm>
            <a:off x="7020442" y="2230532"/>
            <a:ext cx="4736963" cy="3589995"/>
          </a:xfrm>
          <a:prstGeom prst="rect">
            <a:avLst/>
          </a:prstGeom>
          <a:solidFill>
            <a:schemeClr val="tx1"/>
          </a:solidFill>
        </p:spPr>
      </p:pic>
      <p:sp>
        <p:nvSpPr>
          <p:cNvPr id="8" name="TextBox 7">
            <a:extLst>
              <a:ext uri="{FF2B5EF4-FFF2-40B4-BE49-F238E27FC236}">
                <a16:creationId xmlns:a16="http://schemas.microsoft.com/office/drawing/2014/main" id="{C3F47FEA-A119-E646-BB5D-414098249280}"/>
              </a:ext>
            </a:extLst>
          </p:cNvPr>
          <p:cNvSpPr txBox="1"/>
          <p:nvPr/>
        </p:nvSpPr>
        <p:spPr>
          <a:xfrm>
            <a:off x="10192081" y="6074527"/>
            <a:ext cx="2478024" cy="253916"/>
          </a:xfrm>
          <a:prstGeom prst="rect">
            <a:avLst/>
          </a:prstGeom>
          <a:noFill/>
        </p:spPr>
        <p:txBody>
          <a:bodyPr wrap="square" rtlCol="0">
            <a:spAutoFit/>
          </a:bodyPr>
          <a:lstStyle/>
          <a:p>
            <a:r>
              <a:rPr lang="it-IT" sz="1050" dirty="0">
                <a:latin typeface="Eurostile" panose="020B0504020202050204" pitchFamily="34" charset="77"/>
              </a:rPr>
              <a:t>Credit: NASA: Earth </a:t>
            </a:r>
            <a:r>
              <a:rPr lang="it-IT" sz="1050" dirty="0" err="1">
                <a:latin typeface="Eurostile" panose="020B0504020202050204" pitchFamily="34" charset="77"/>
              </a:rPr>
              <a:t>Observatory</a:t>
            </a:r>
            <a:endParaRPr lang="it-IT" sz="1050" dirty="0">
              <a:latin typeface="Eurostile" panose="020B0504020202050204" pitchFamily="34" charset="77"/>
            </a:endParaRPr>
          </a:p>
        </p:txBody>
      </p:sp>
    </p:spTree>
    <p:extLst>
      <p:ext uri="{BB962C8B-B14F-4D97-AF65-F5344CB8AC3E}">
        <p14:creationId xmlns:p14="http://schemas.microsoft.com/office/powerpoint/2010/main" val="264475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6007-628C-E047-B643-EB3256E62280}"/>
              </a:ext>
            </a:extLst>
          </p:cNvPr>
          <p:cNvSpPr>
            <a:spLocks noGrp="1"/>
          </p:cNvSpPr>
          <p:nvPr>
            <p:ph type="ctrTitle"/>
          </p:nvPr>
        </p:nvSpPr>
        <p:spPr>
          <a:xfrm>
            <a:off x="947533" y="654832"/>
            <a:ext cx="11439905" cy="881063"/>
          </a:xfrm>
        </p:spPr>
        <p:txBody>
          <a:bodyPr>
            <a:noAutofit/>
          </a:bodyPr>
          <a:lstStyle/>
          <a:p>
            <a:r>
              <a:rPr lang="it-IT" sz="3200" dirty="0">
                <a:solidFill>
                  <a:schemeClr val="accent2"/>
                </a:solidFill>
                <a:effectLst/>
              </a:rPr>
              <a:t>Misurazioni della Concentrazione Atmosferica di Anidride Carbonica: La Curva di </a:t>
            </a:r>
            <a:r>
              <a:rPr lang="it-IT" sz="3200" dirty="0" err="1">
                <a:solidFill>
                  <a:schemeClr val="accent2"/>
                </a:solidFill>
                <a:effectLst/>
              </a:rPr>
              <a:t>Keeling</a:t>
            </a:r>
            <a:r>
              <a:rPr lang="it-IT" sz="3200" dirty="0">
                <a:solidFill>
                  <a:schemeClr val="accent2"/>
                </a:solidFill>
                <a:effectLst/>
              </a:rPr>
              <a:t> (3/3)</a:t>
            </a:r>
          </a:p>
        </p:txBody>
      </p:sp>
      <p:sp>
        <p:nvSpPr>
          <p:cNvPr id="3" name="Content Placeholder 2">
            <a:extLst>
              <a:ext uri="{FF2B5EF4-FFF2-40B4-BE49-F238E27FC236}">
                <a16:creationId xmlns:a16="http://schemas.microsoft.com/office/drawing/2014/main" id="{577DB81F-5601-3E46-89F0-C272C955EF81}"/>
              </a:ext>
            </a:extLst>
          </p:cNvPr>
          <p:cNvSpPr>
            <a:spLocks noGrp="1"/>
          </p:cNvSpPr>
          <p:nvPr>
            <p:ph type="subTitle" idx="1"/>
          </p:nvPr>
        </p:nvSpPr>
        <p:spPr>
          <a:xfrm>
            <a:off x="208568" y="2371555"/>
            <a:ext cx="6629400" cy="5354259"/>
          </a:xfrm>
        </p:spPr>
        <p:txBody>
          <a:bodyPr>
            <a:noAutofit/>
          </a:bodyPr>
          <a:lstStyle/>
          <a:p>
            <a:pPr>
              <a:buFont typeface="Wingdings" pitchFamily="2" charset="2"/>
              <a:buChar char="Ø"/>
            </a:pPr>
            <a:r>
              <a:rPr lang="it-IT" sz="2800" dirty="0"/>
              <a:t>Le misurazioni della curva di </a:t>
            </a:r>
            <a:r>
              <a:rPr lang="it-IT" sz="2800" dirty="0" err="1"/>
              <a:t>Keeling</a:t>
            </a:r>
            <a:r>
              <a:rPr lang="it-IT" sz="2800" dirty="0"/>
              <a:t> rappresentano la registrazione continua più lunga al mondo di anidride carbonica e sono state le prime a confermare l'aumento di anidride carbonica nell’atmosfera a causa della combustione di combustibili fossili.</a:t>
            </a:r>
            <a:br>
              <a:rPr lang="it-IT" sz="2800" b="0" dirty="0"/>
            </a:br>
            <a:endParaRPr lang="it-IT" sz="2800" b="0" dirty="0"/>
          </a:p>
        </p:txBody>
      </p:sp>
      <p:sp>
        <p:nvSpPr>
          <p:cNvPr id="8" name="TextBox 7">
            <a:extLst>
              <a:ext uri="{FF2B5EF4-FFF2-40B4-BE49-F238E27FC236}">
                <a16:creationId xmlns:a16="http://schemas.microsoft.com/office/drawing/2014/main" id="{C3F47FEA-A119-E646-BB5D-414098249280}"/>
              </a:ext>
            </a:extLst>
          </p:cNvPr>
          <p:cNvSpPr txBox="1"/>
          <p:nvPr/>
        </p:nvSpPr>
        <p:spPr>
          <a:xfrm>
            <a:off x="9505408" y="5840971"/>
            <a:ext cx="2478024" cy="253916"/>
          </a:xfrm>
          <a:prstGeom prst="rect">
            <a:avLst/>
          </a:prstGeom>
          <a:noFill/>
        </p:spPr>
        <p:txBody>
          <a:bodyPr wrap="square" rtlCol="0">
            <a:spAutoFit/>
          </a:bodyPr>
          <a:lstStyle/>
          <a:p>
            <a:r>
              <a:rPr lang="it-IT" sz="1050" dirty="0">
                <a:latin typeface="Eurostile" panose="020B0504020202050204" pitchFamily="34" charset="77"/>
              </a:rPr>
              <a:t>Credit: NASA: Earth </a:t>
            </a:r>
            <a:r>
              <a:rPr lang="it-IT" sz="1050" dirty="0" err="1">
                <a:latin typeface="Eurostile" panose="020B0504020202050204" pitchFamily="34" charset="77"/>
              </a:rPr>
              <a:t>Observatory</a:t>
            </a:r>
            <a:endParaRPr lang="it-IT" sz="1050" dirty="0">
              <a:latin typeface="Eurostile" panose="020B0504020202050204" pitchFamily="34" charset="77"/>
            </a:endParaRPr>
          </a:p>
        </p:txBody>
      </p:sp>
      <p:pic>
        <p:nvPicPr>
          <p:cNvPr id="6" name="Picture 5">
            <a:extLst>
              <a:ext uri="{FF2B5EF4-FFF2-40B4-BE49-F238E27FC236}">
                <a16:creationId xmlns:a16="http://schemas.microsoft.com/office/drawing/2014/main" id="{F50CC2FE-A3E4-A242-8638-F743DFBDC291}"/>
              </a:ext>
            </a:extLst>
          </p:cNvPr>
          <p:cNvPicPr>
            <a:picLocks noChangeAspect="1"/>
          </p:cNvPicPr>
          <p:nvPr/>
        </p:nvPicPr>
        <p:blipFill rotWithShape="1">
          <a:blip r:embed="rId3"/>
          <a:srcRect t="26360" r="14021" b="20919"/>
          <a:stretch/>
        </p:blipFill>
        <p:spPr>
          <a:xfrm>
            <a:off x="6837968" y="2108136"/>
            <a:ext cx="4736963" cy="3589995"/>
          </a:xfrm>
          <a:prstGeom prst="rect">
            <a:avLst/>
          </a:prstGeom>
          <a:solidFill>
            <a:schemeClr val="tx1"/>
          </a:solidFill>
        </p:spPr>
      </p:pic>
    </p:spTree>
    <p:extLst>
      <p:ext uri="{BB962C8B-B14F-4D97-AF65-F5344CB8AC3E}">
        <p14:creationId xmlns:p14="http://schemas.microsoft.com/office/powerpoint/2010/main" val="284480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2"/>
                </a:gs>
                <a:gs pos="23000">
                  <a:schemeClr val="accent2"/>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8" name="Graphic 12" descr="Microscope">
            <a:extLst>
              <a:ext uri="{FF2B5EF4-FFF2-40B4-BE49-F238E27FC236}">
                <a16:creationId xmlns:a16="http://schemas.microsoft.com/office/drawing/2014/main" id="{5D48C829-A201-48B9-A715-B29C66CB67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AA7CC571-5BBB-A140-95FB-2BEA77F560F3}"/>
              </a:ext>
            </a:extLst>
          </p:cNvPr>
          <p:cNvSpPr>
            <a:spLocks noGrp="1"/>
          </p:cNvSpPr>
          <p:nvPr>
            <p:ph idx="1"/>
          </p:nvPr>
        </p:nvSpPr>
        <p:spPr>
          <a:xfrm>
            <a:off x="5956514" y="1351824"/>
            <a:ext cx="5785231" cy="4787757"/>
          </a:xfrm>
        </p:spPr>
        <p:txBody>
          <a:bodyPr anchor="ctr">
            <a:noAutofit/>
          </a:bodyPr>
          <a:lstStyle/>
          <a:p>
            <a:pPr>
              <a:lnSpc>
                <a:spcPct val="90000"/>
              </a:lnSpc>
            </a:pPr>
            <a:r>
              <a:rPr lang="it-IT" sz="2500" b="0" dirty="0">
                <a:solidFill>
                  <a:srgbClr val="000000"/>
                </a:solidFill>
                <a:latin typeface="Gill Sans MT" panose="020B0502020104020203" pitchFamily="34" charset="0"/>
              </a:rPr>
              <a:t>Gli scienziati hanno esaminato con cura tutti i dati e hanno fatto una scoperta significativa. </a:t>
            </a:r>
          </a:p>
          <a:p>
            <a:r>
              <a:rPr lang="en-GB" sz="2500" dirty="0">
                <a:solidFill>
                  <a:srgbClr val="000000"/>
                </a:solidFill>
                <a:latin typeface="Gill Sans MT" panose="020B0502020104020203" pitchFamily="34" charset="0"/>
              </a:rPr>
              <a:t>Oggi, i livelli di anidride </a:t>
            </a:r>
            <a:r>
              <a:rPr lang="en-GB" sz="2500" dirty="0" err="1">
                <a:solidFill>
                  <a:srgbClr val="000000"/>
                </a:solidFill>
                <a:latin typeface="Gill Sans MT" panose="020B0502020104020203" pitchFamily="34" charset="0"/>
              </a:rPr>
              <a:t>carbonica</a:t>
            </a:r>
            <a:r>
              <a:rPr lang="en-GB" sz="2500" dirty="0">
                <a:solidFill>
                  <a:srgbClr val="000000"/>
                </a:solidFill>
                <a:latin typeface="Gill Sans MT" panose="020B0502020104020203" pitchFamily="34" charset="0"/>
              </a:rPr>
              <a:t> </a:t>
            </a:r>
            <a:r>
              <a:rPr lang="en-GB" sz="2500" dirty="0" err="1">
                <a:solidFill>
                  <a:srgbClr val="000000"/>
                </a:solidFill>
                <a:latin typeface="Gill Sans MT" panose="020B0502020104020203" pitchFamily="34" charset="0"/>
              </a:rPr>
              <a:t>nell’atmosfera</a:t>
            </a:r>
            <a:r>
              <a:rPr lang="en-GB" sz="2500" dirty="0">
                <a:solidFill>
                  <a:srgbClr val="000000"/>
                </a:solidFill>
                <a:latin typeface="Gill Sans MT" panose="020B0502020104020203" pitchFamily="34" charset="0"/>
              </a:rPr>
              <a:t> sono più elevati rispetto a qualunque altro momento </a:t>
            </a:r>
            <a:r>
              <a:rPr lang="en-GB" sz="2500" dirty="0" err="1">
                <a:solidFill>
                  <a:srgbClr val="000000"/>
                </a:solidFill>
                <a:latin typeface="Gill Sans MT" panose="020B0502020104020203" pitchFamily="34" charset="0"/>
              </a:rPr>
              <a:t>degli</a:t>
            </a:r>
            <a:r>
              <a:rPr lang="en-GB" sz="2500" dirty="0">
                <a:solidFill>
                  <a:srgbClr val="000000"/>
                </a:solidFill>
                <a:latin typeface="Gill Sans MT" panose="020B0502020104020203" pitchFamily="34" charset="0"/>
              </a:rPr>
              <a:t> </a:t>
            </a:r>
            <a:r>
              <a:rPr lang="en-GB" sz="2500" dirty="0" err="1">
                <a:solidFill>
                  <a:srgbClr val="000000"/>
                </a:solidFill>
                <a:latin typeface="Gill Sans MT" panose="020B0502020104020203" pitchFamily="34" charset="0"/>
              </a:rPr>
              <a:t>ultimi</a:t>
            </a:r>
            <a:r>
              <a:rPr lang="en-GB" sz="2500" dirty="0">
                <a:solidFill>
                  <a:srgbClr val="000000"/>
                </a:solidFill>
                <a:latin typeface="Gill Sans MT" panose="020B0502020104020203" pitchFamily="34" charset="0"/>
              </a:rPr>
              <a:t> 800,000 anni. </a:t>
            </a:r>
          </a:p>
          <a:p>
            <a:pPr>
              <a:lnSpc>
                <a:spcPct val="90000"/>
              </a:lnSpc>
            </a:pPr>
            <a:r>
              <a:rPr lang="it-IT" sz="2500" b="0" dirty="0">
                <a:solidFill>
                  <a:srgbClr val="000000"/>
                </a:solidFill>
                <a:latin typeface="Gill Sans MT" panose="020B0502020104020203" pitchFamily="34" charset="0"/>
              </a:rPr>
              <a:t>Questo aumento si è verificato a partire dal 1950 circa.</a:t>
            </a:r>
          </a:p>
          <a:p>
            <a:pPr>
              <a:lnSpc>
                <a:spcPct val="90000"/>
              </a:lnSpc>
            </a:pPr>
            <a:r>
              <a:rPr lang="it-IT" sz="2500" b="0" dirty="0">
                <a:solidFill>
                  <a:srgbClr val="000000"/>
                </a:solidFill>
                <a:latin typeface="Gill Sans MT" panose="020B0502020104020203" pitchFamily="34" charset="0"/>
              </a:rPr>
              <a:t>Le quantità di anidride carbonica e di altri gas serra stanno continuando ad aumentare ancora oggi… sempre più velocemente!</a:t>
            </a:r>
            <a:endParaRPr lang="en-CH" sz="2500" b="0" dirty="0">
              <a:solidFill>
                <a:srgbClr val="000000"/>
              </a:solidFill>
              <a:latin typeface="Gill Sans MT" panose="020B0502020104020203" pitchFamily="34" charset="0"/>
            </a:endParaRPr>
          </a:p>
        </p:txBody>
      </p:sp>
      <p:sp>
        <p:nvSpPr>
          <p:cNvPr id="2" name="TextBox 1">
            <a:extLst>
              <a:ext uri="{FF2B5EF4-FFF2-40B4-BE49-F238E27FC236}">
                <a16:creationId xmlns:a16="http://schemas.microsoft.com/office/drawing/2014/main" id="{0CBD8AFA-48F6-F44F-B8DF-3FB95334D94F}"/>
              </a:ext>
            </a:extLst>
          </p:cNvPr>
          <p:cNvSpPr txBox="1"/>
          <p:nvPr/>
        </p:nvSpPr>
        <p:spPr>
          <a:xfrm>
            <a:off x="5277479" y="291192"/>
            <a:ext cx="6614619" cy="769441"/>
          </a:xfrm>
          <a:prstGeom prst="rect">
            <a:avLst/>
          </a:prstGeom>
          <a:noFill/>
        </p:spPr>
        <p:txBody>
          <a:bodyPr wrap="square" rtlCol="0">
            <a:spAutoFit/>
          </a:bodyPr>
          <a:lstStyle/>
          <a:p>
            <a:pPr algn="ctr"/>
            <a:r>
              <a:rPr lang="it-IT" sz="4400" b="1" dirty="0">
                <a:solidFill>
                  <a:schemeClr val="accent2"/>
                </a:solidFill>
                <a:latin typeface="+mj-lt"/>
                <a:ea typeface="+mj-ea"/>
                <a:cs typeface="+mj-cs"/>
              </a:rPr>
              <a:t>Scoperte</a:t>
            </a:r>
          </a:p>
        </p:txBody>
      </p:sp>
    </p:spTree>
    <p:extLst>
      <p:ext uri="{BB962C8B-B14F-4D97-AF65-F5344CB8AC3E}">
        <p14:creationId xmlns:p14="http://schemas.microsoft.com/office/powerpoint/2010/main" val="313198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84A6D25E-1FEE-4726-97A9-71E8BE82C320}"/>
              </a:ext>
            </a:extLst>
          </p:cNvPr>
          <p:cNvSpPr/>
          <p:nvPr/>
        </p:nvSpPr>
        <p:spPr>
          <a:xfrm>
            <a:off x="5060373" y="6220088"/>
            <a:ext cx="2078182" cy="4213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6">
            <a:extLst>
              <a:ext uri="{FF2B5EF4-FFF2-40B4-BE49-F238E27FC236}">
                <a16:creationId xmlns:a16="http://schemas.microsoft.com/office/drawing/2014/main" id="{22C2AFE3-9D60-C54E-9AC6-2356EE3C9F85}"/>
              </a:ext>
            </a:extLst>
          </p:cNvPr>
          <p:cNvPicPr>
            <a:picLocks noChangeAspect="1"/>
          </p:cNvPicPr>
          <p:nvPr/>
        </p:nvPicPr>
        <p:blipFill>
          <a:blip r:embed="rId3"/>
          <a:stretch>
            <a:fillRect/>
          </a:stretch>
        </p:blipFill>
        <p:spPr>
          <a:xfrm>
            <a:off x="4879419" y="6220088"/>
            <a:ext cx="2433163" cy="421326"/>
          </a:xfrm>
          <a:prstGeom prst="rect">
            <a:avLst/>
          </a:prstGeom>
          <a:ln>
            <a:noFill/>
          </a:ln>
        </p:spPr>
      </p:pic>
      <p:sp>
        <p:nvSpPr>
          <p:cNvPr id="2" name="TextBox 1">
            <a:extLst>
              <a:ext uri="{FF2B5EF4-FFF2-40B4-BE49-F238E27FC236}">
                <a16:creationId xmlns:a16="http://schemas.microsoft.com/office/drawing/2014/main" id="{3B8C6B46-AFE0-DC44-93E6-D46C7420A8D9}"/>
              </a:ext>
            </a:extLst>
          </p:cNvPr>
          <p:cNvSpPr txBox="1"/>
          <p:nvPr/>
        </p:nvSpPr>
        <p:spPr>
          <a:xfrm>
            <a:off x="9404196" y="6215307"/>
            <a:ext cx="2137410" cy="215444"/>
          </a:xfrm>
          <a:prstGeom prst="rect">
            <a:avLst/>
          </a:prstGeom>
          <a:noFill/>
        </p:spPr>
        <p:txBody>
          <a:bodyPr wrap="square" rtlCol="0">
            <a:spAutoFit/>
          </a:bodyPr>
          <a:lstStyle/>
          <a:p>
            <a:r>
              <a:rPr lang="en-CH" sz="800" dirty="0"/>
              <a:t>NASA: Global Climate Change: Vital Signs</a:t>
            </a:r>
          </a:p>
        </p:txBody>
      </p:sp>
      <p:sp>
        <p:nvSpPr>
          <p:cNvPr id="3" name="TextBox 2">
            <a:extLst>
              <a:ext uri="{FF2B5EF4-FFF2-40B4-BE49-F238E27FC236}">
                <a16:creationId xmlns:a16="http://schemas.microsoft.com/office/drawing/2014/main" id="{DFBC9D24-695F-FB4B-AC14-5F492107201B}"/>
              </a:ext>
            </a:extLst>
          </p:cNvPr>
          <p:cNvSpPr txBox="1"/>
          <p:nvPr/>
        </p:nvSpPr>
        <p:spPr>
          <a:xfrm>
            <a:off x="152400" y="198327"/>
            <a:ext cx="13343467" cy="584775"/>
          </a:xfrm>
          <a:prstGeom prst="rect">
            <a:avLst/>
          </a:prstGeom>
          <a:noFill/>
        </p:spPr>
        <p:txBody>
          <a:bodyPr wrap="square" rtlCol="0">
            <a:spAutoFit/>
          </a:bodyPr>
          <a:lstStyle/>
          <a:p>
            <a:r>
              <a:rPr lang="en-CH" sz="3200" b="1" dirty="0">
                <a:solidFill>
                  <a:schemeClr val="accent2"/>
                </a:solidFill>
                <a:latin typeface="+mj-lt"/>
              </a:rPr>
              <a:t>Concentrazione di Anidride </a:t>
            </a:r>
            <a:r>
              <a:rPr lang="en-CH" sz="3200" b="1">
                <a:solidFill>
                  <a:schemeClr val="accent2"/>
                </a:solidFill>
                <a:latin typeface="+mj-lt"/>
              </a:rPr>
              <a:t>Carbonica nell’Atmosfera</a:t>
            </a:r>
            <a:endParaRPr lang="en-CH" sz="3200" b="1" dirty="0">
              <a:solidFill>
                <a:schemeClr val="accent2"/>
              </a:solidFill>
              <a:latin typeface="+mj-lt"/>
            </a:endParaRPr>
          </a:p>
        </p:txBody>
      </p:sp>
      <p:pic>
        <p:nvPicPr>
          <p:cNvPr id="12" name="Picture 11" descr="A picture containing indoor, sitting, table, dark&#10;&#10;Description automatically generated">
            <a:hlinkClick r:id="rId4"/>
            <a:extLst>
              <a:ext uri="{FF2B5EF4-FFF2-40B4-BE49-F238E27FC236}">
                <a16:creationId xmlns:a16="http://schemas.microsoft.com/office/drawing/2014/main" id="{C4D19DF4-EE98-6347-A92D-F6E8DA337F96}"/>
              </a:ext>
            </a:extLst>
          </p:cNvPr>
          <p:cNvPicPr>
            <a:picLocks noChangeAspect="1"/>
          </p:cNvPicPr>
          <p:nvPr/>
        </p:nvPicPr>
        <p:blipFill>
          <a:blip r:embed="rId5"/>
          <a:stretch>
            <a:fillRect/>
          </a:stretch>
        </p:blipFill>
        <p:spPr>
          <a:xfrm>
            <a:off x="3091588" y="984491"/>
            <a:ext cx="6008824" cy="5098942"/>
          </a:xfrm>
          <a:prstGeom prst="rect">
            <a:avLst/>
          </a:prstGeom>
        </p:spPr>
      </p:pic>
    </p:spTree>
    <p:extLst>
      <p:ext uri="{BB962C8B-B14F-4D97-AF65-F5344CB8AC3E}">
        <p14:creationId xmlns:p14="http://schemas.microsoft.com/office/powerpoint/2010/main" val="2168578513"/>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ersonalizzato 2">
      <a:majorFont>
        <a:latin typeface="Futur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5454</TotalTime>
  <Words>5939</Words>
  <Application>Microsoft Office PowerPoint</Application>
  <PresentationFormat>Widescreen</PresentationFormat>
  <Paragraphs>348</Paragraphs>
  <Slides>21</Slides>
  <Notes>21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21</vt:i4>
      </vt:variant>
    </vt:vector>
  </HeadingPairs>
  <TitlesOfParts>
    <vt:vector size="30" baseType="lpstr">
      <vt:lpstr>Arial</vt:lpstr>
      <vt:lpstr>Calibri</vt:lpstr>
      <vt:lpstr>Comic Sans MS</vt:lpstr>
      <vt:lpstr>Eurostile</vt:lpstr>
      <vt:lpstr>Futura</vt:lpstr>
      <vt:lpstr>Gill Sans MT</vt:lpstr>
      <vt:lpstr>Helvetica</vt:lpstr>
      <vt:lpstr>Wingdings</vt:lpstr>
      <vt:lpstr>Office Theme</vt:lpstr>
      <vt:lpstr>Presentazione standard di PowerPoint</vt:lpstr>
      <vt:lpstr>Modulo III – Parte 3:   Argomenti</vt:lpstr>
      <vt:lpstr>Da che Cosa è Causato l’Innalzamento delle Temperature? Temperatura Media e Anidride Carbonica</vt:lpstr>
      <vt:lpstr>Come Facciamo a Sapere che  i Livelli di Anidride Carbonica Sono Aumentati?</vt:lpstr>
      <vt:lpstr>Misurazioni della Concentrazione Atmosferica di Anidride Carbonica: La Curva di Keeling (1/3)</vt:lpstr>
      <vt:lpstr>Misurazioni della Concentrazione Atmosferica di Anidride Carbonica: La Curva di Keeling (2/3)</vt:lpstr>
      <vt:lpstr>Misurazioni della Concentrazione Atmosferica di Anidride Carbonica: La Curva di Keeling (3/3)</vt:lpstr>
      <vt:lpstr>Presentazione standard di PowerPoint</vt:lpstr>
      <vt:lpstr>Presentazione standard di PowerPoint</vt:lpstr>
      <vt:lpstr>Presentazione standard di PowerPoint</vt:lpstr>
      <vt:lpstr>Che Cosa Causa l’Aumento di Temperatura e di Anidride Carbonica, e quindi i Cambiamenti Climatici?</vt:lpstr>
      <vt:lpstr>Presentazione standard di PowerPoint</vt:lpstr>
      <vt:lpstr>Temperatura e Attività Solare</vt:lpstr>
      <vt:lpstr>Può il Sole essere la Causa dei Cambiamenti Climatici? </vt:lpstr>
      <vt:lpstr>Può l’orbita della Terra essere la Causa  dei Cambiamenti Climatici? </vt:lpstr>
      <vt:lpstr>Quindi, può l’orbita della Terra essere  la Causa dei Cambiamenti Climatici? </vt:lpstr>
      <vt:lpstr>Possono i Vulcani essere la Causa dei Cambiamenti Climatici?</vt:lpstr>
      <vt:lpstr>Quindi, Possono i Vulcani essere  la Causa dei Cambiamenti Climatici? </vt:lpstr>
      <vt:lpstr>L’Azione Umana (1/3)</vt:lpstr>
      <vt:lpstr>L’Azione Umana (2/3)</vt:lpstr>
      <vt:lpstr>L’Azione Umana (3/3)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Marcella Veronesi</dc:creator>
  <cp:lastModifiedBy>argoli</cp:lastModifiedBy>
  <cp:revision>196</cp:revision>
  <dcterms:created xsi:type="dcterms:W3CDTF">2020-08-19T13:23:01Z</dcterms:created>
  <dcterms:modified xsi:type="dcterms:W3CDTF">2021-10-29T05:51:32Z</dcterms:modified>
</cp:coreProperties>
</file>