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7"/>
  </p:notesMasterIdLst>
  <p:handoutMasterIdLst>
    <p:handoutMasterId r:id="rId18"/>
  </p:handoutMasterIdLst>
  <p:sldIdLst>
    <p:sldId id="362" r:id="rId2"/>
    <p:sldId id="347" r:id="rId3"/>
    <p:sldId id="349" r:id="rId4"/>
    <p:sldId id="265" r:id="rId5"/>
    <p:sldId id="341" r:id="rId6"/>
    <p:sldId id="353" r:id="rId7"/>
    <p:sldId id="299" r:id="rId8"/>
    <p:sldId id="284" r:id="rId9"/>
    <p:sldId id="314" r:id="rId10"/>
    <p:sldId id="312" r:id="rId11"/>
    <p:sldId id="313" r:id="rId12"/>
    <p:sldId id="311" r:id="rId13"/>
    <p:sldId id="310" r:id="rId14"/>
    <p:sldId id="300" r:id="rId15"/>
    <p:sldId id="301" r:id="rId16"/>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rlani, Lorenzo" initials="FL" lastIdx="1" clrIdx="0">
    <p:extLst>
      <p:ext uri="{19B8F6BF-5375-455C-9EA6-DF929625EA0E}">
        <p15:presenceInfo xmlns:p15="http://schemas.microsoft.com/office/powerpoint/2012/main" userId="S::lorenzo.furlani@student.unisg.ch::2fc00eda-65ed-49b2-9fb1-de1aa75454e3" providerId="AD"/>
      </p:ext>
    </p:extLst>
  </p:cmAuthor>
  <p:cmAuthor id="2" name="Pam" initials="P" lastIdx="56" clrIdx="1">
    <p:extLst>
      <p:ext uri="{19B8F6BF-5375-455C-9EA6-DF929625EA0E}">
        <p15:presenceInfo xmlns:p15="http://schemas.microsoft.com/office/powerpoint/2012/main" userId="P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9"/>
    <a:srgbClr val="FAEC31"/>
    <a:srgbClr val="FFFFFF"/>
    <a:srgbClr val="FFFAEF"/>
    <a:srgbClr val="FEF2DA"/>
    <a:srgbClr val="EC4036"/>
    <a:srgbClr val="24D9E2"/>
    <a:srgbClr val="0070C0"/>
    <a:srgbClr val="92B5E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78251" autoAdjust="0"/>
  </p:normalViewPr>
  <p:slideViewPr>
    <p:cSldViewPr snapToGrid="0" snapToObjects="1">
      <p:cViewPr varScale="1">
        <p:scale>
          <a:sx n="81" d="100"/>
          <a:sy n="81" d="100"/>
        </p:scale>
        <p:origin x="1944" y="184"/>
      </p:cViewPr>
      <p:guideLst/>
    </p:cSldViewPr>
  </p:slideViewPr>
  <p:outlineViewPr>
    <p:cViewPr>
      <p:scale>
        <a:sx n="20" d="100"/>
        <a:sy n="20" d="100"/>
      </p:scale>
      <p:origin x="0" y="-6096"/>
    </p:cViewPr>
  </p:outlineViewPr>
  <p:notesTextViewPr>
    <p:cViewPr>
      <p:scale>
        <a:sx n="120" d="100"/>
        <a:sy n="120" d="100"/>
      </p:scale>
      <p:origin x="0" y="0"/>
    </p:cViewPr>
  </p:notesTextViewPr>
  <p:sorterViewPr>
    <p:cViewPr>
      <p:scale>
        <a:sx n="80" d="100"/>
        <a:sy n="80" d="100"/>
      </p:scale>
      <p:origin x="0" y="0"/>
    </p:cViewPr>
  </p:sorter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4D08E0-A8DE-BB46-9013-BEAA1E43EB45}" type="doc">
      <dgm:prSet loTypeId="urn:microsoft.com/office/officeart/2005/8/layout/process1" loCatId="" qsTypeId="urn:microsoft.com/office/officeart/2005/8/quickstyle/3d1" qsCatId="3D" csTypeId="urn:microsoft.com/office/officeart/2005/8/colors/colorful1" csCatId="colorful" phldr="1"/>
      <dgm:spPr/>
      <dgm:t>
        <a:bodyPr/>
        <a:lstStyle/>
        <a:p>
          <a:endParaRPr lang="en-GB"/>
        </a:p>
      </dgm:t>
    </dgm:pt>
    <dgm:pt modelId="{5F9A9AB2-2332-1B4E-9E4D-4A263A0571F3}">
      <dgm:prSet custT="1"/>
      <dgm:spPr/>
      <dgm:t>
        <a:bodyPr/>
        <a:lstStyle/>
        <a:p>
          <a:r>
            <a:rPr lang="it-IT" altLang="ja-JP" sz="2000" noProof="0" dirty="0">
              <a:solidFill>
                <a:schemeClr val="tx1"/>
              </a:solidFill>
              <a:latin typeface="+mn-lt"/>
            </a:rPr>
            <a:t>Milioni di anni fa, piante e animali, morendo, furono seppelliti sotto il suolo oceanico. Col passare del tempo, furono ricoperti da strati di sedimenti e sabbia.</a:t>
          </a:r>
        </a:p>
      </dgm:t>
    </dgm:pt>
    <dgm:pt modelId="{1C1FD690-B05B-CE4F-B631-0B2B54DDBE8B}" type="parTrans" cxnId="{EE211BD5-273D-CB42-96FC-307697DBC73C}">
      <dgm:prSet/>
      <dgm:spPr/>
      <dgm:t>
        <a:bodyPr/>
        <a:lstStyle/>
        <a:p>
          <a:endParaRPr lang="en-GB" sz="2000">
            <a:solidFill>
              <a:schemeClr val="tx1"/>
            </a:solidFill>
            <a:latin typeface="+mn-lt"/>
          </a:endParaRPr>
        </a:p>
      </dgm:t>
    </dgm:pt>
    <dgm:pt modelId="{1FDBEF5D-F34C-8243-BBC2-4C3131985852}" type="sibTrans" cxnId="{EE211BD5-273D-CB42-96FC-307697DBC73C}">
      <dgm:prSet custT="1"/>
      <dgm:spPr/>
      <dgm:t>
        <a:bodyPr/>
        <a:lstStyle/>
        <a:p>
          <a:endParaRPr lang="en-GB" sz="2000">
            <a:solidFill>
              <a:schemeClr val="tx1"/>
            </a:solidFill>
            <a:latin typeface="+mn-lt"/>
          </a:endParaRPr>
        </a:p>
      </dgm:t>
    </dgm:pt>
    <dgm:pt modelId="{7E205B24-6464-1944-BA9F-D60669FABE60}">
      <dgm:prSet custT="1"/>
      <dgm:spPr/>
      <dgm:t>
        <a:bodyPr/>
        <a:lstStyle/>
        <a:p>
          <a:r>
            <a:rPr lang="it-IT" sz="2000" dirty="0">
              <a:solidFill>
                <a:schemeClr val="tx1"/>
              </a:solidFill>
              <a:latin typeface="+mn-lt"/>
            </a:rPr>
            <a:t>In milioni di anni, questi sedimenti furono seppelliti sempre più in basso. L’alta pressione e le temperature li trasformarono in oli e gas.</a:t>
          </a:r>
          <a:endParaRPr lang="en-CH" sz="2000" dirty="0">
            <a:solidFill>
              <a:schemeClr val="tx1"/>
            </a:solidFill>
            <a:latin typeface="+mn-lt"/>
          </a:endParaRPr>
        </a:p>
      </dgm:t>
    </dgm:pt>
    <dgm:pt modelId="{FC49798D-28A9-194B-A2FF-3BA7C60364EB}" type="parTrans" cxnId="{874D9347-FCA6-B747-95B7-4BDFC2E9CA9F}">
      <dgm:prSet/>
      <dgm:spPr/>
      <dgm:t>
        <a:bodyPr/>
        <a:lstStyle/>
        <a:p>
          <a:endParaRPr lang="en-GB" sz="2000">
            <a:solidFill>
              <a:schemeClr val="tx1"/>
            </a:solidFill>
            <a:latin typeface="+mn-lt"/>
          </a:endParaRPr>
        </a:p>
      </dgm:t>
    </dgm:pt>
    <dgm:pt modelId="{5CCB1A3C-BFAA-1C47-A629-70E12A463368}" type="sibTrans" cxnId="{874D9347-FCA6-B747-95B7-4BDFC2E9CA9F}">
      <dgm:prSet custT="1"/>
      <dgm:spPr/>
      <dgm:t>
        <a:bodyPr/>
        <a:lstStyle/>
        <a:p>
          <a:endParaRPr lang="en-GB" sz="2000">
            <a:solidFill>
              <a:schemeClr val="tx1"/>
            </a:solidFill>
            <a:latin typeface="+mn-lt"/>
          </a:endParaRPr>
        </a:p>
      </dgm:t>
    </dgm:pt>
    <dgm:pt modelId="{73B9A5C5-6345-F84D-B52E-710095879A47}">
      <dgm:prSet custT="1"/>
      <dgm:spPr/>
      <dgm:t>
        <a:bodyPr/>
        <a:lstStyle/>
        <a:p>
          <a:r>
            <a:rPr lang="it-IT" sz="2000" dirty="0">
              <a:solidFill>
                <a:schemeClr val="tx1"/>
              </a:solidFill>
              <a:latin typeface="+mn-lt"/>
            </a:rPr>
            <a:t>Oggi, con speciali trivelle scaviamo attraverso strati di sabbia, sedimenti vari e roccia per raggiungere questi depositi sotterranei di gas naturali e oli.</a:t>
          </a:r>
          <a:endParaRPr lang="en-CH" sz="2000" dirty="0">
            <a:solidFill>
              <a:schemeClr val="tx1"/>
            </a:solidFill>
            <a:latin typeface="+mn-lt"/>
          </a:endParaRPr>
        </a:p>
      </dgm:t>
    </dgm:pt>
    <dgm:pt modelId="{1DAF1FE3-1486-5543-A927-5B3E747C843C}" type="parTrans" cxnId="{B481B7DC-4069-3743-B155-495313D43324}">
      <dgm:prSet/>
      <dgm:spPr/>
      <dgm:t>
        <a:bodyPr/>
        <a:lstStyle/>
        <a:p>
          <a:endParaRPr lang="en-GB" sz="2000">
            <a:solidFill>
              <a:schemeClr val="tx1"/>
            </a:solidFill>
            <a:latin typeface="+mn-lt"/>
          </a:endParaRPr>
        </a:p>
      </dgm:t>
    </dgm:pt>
    <dgm:pt modelId="{A793E234-DB46-CB46-9E49-0514C516C1B9}" type="sibTrans" cxnId="{B481B7DC-4069-3743-B155-495313D43324}">
      <dgm:prSet/>
      <dgm:spPr/>
      <dgm:t>
        <a:bodyPr/>
        <a:lstStyle/>
        <a:p>
          <a:endParaRPr lang="en-GB" sz="2000">
            <a:solidFill>
              <a:schemeClr val="tx1"/>
            </a:solidFill>
            <a:latin typeface="+mn-lt"/>
          </a:endParaRPr>
        </a:p>
      </dgm:t>
    </dgm:pt>
    <dgm:pt modelId="{40E3CEDF-51B6-AE45-8311-64F729B56A1E}" type="pres">
      <dgm:prSet presAssocID="{AC4D08E0-A8DE-BB46-9013-BEAA1E43EB45}" presName="Name0" presStyleCnt="0">
        <dgm:presLayoutVars>
          <dgm:dir/>
          <dgm:resizeHandles val="exact"/>
        </dgm:presLayoutVars>
      </dgm:prSet>
      <dgm:spPr/>
    </dgm:pt>
    <dgm:pt modelId="{DD8E6509-FEC7-C24E-9246-A1E1C55CCE18}" type="pres">
      <dgm:prSet presAssocID="{5F9A9AB2-2332-1B4E-9E4D-4A263A0571F3}" presName="node" presStyleLbl="node1" presStyleIdx="0" presStyleCnt="3">
        <dgm:presLayoutVars>
          <dgm:bulletEnabled val="1"/>
        </dgm:presLayoutVars>
      </dgm:prSet>
      <dgm:spPr/>
    </dgm:pt>
    <dgm:pt modelId="{1E1F72F8-75E8-9F4F-9139-EA7D44221EF7}" type="pres">
      <dgm:prSet presAssocID="{1FDBEF5D-F34C-8243-BBC2-4C3131985852}" presName="sibTrans" presStyleLbl="sibTrans2D1" presStyleIdx="0" presStyleCnt="2"/>
      <dgm:spPr/>
    </dgm:pt>
    <dgm:pt modelId="{802D14D9-299C-D34E-BD12-D3CB77B0B59E}" type="pres">
      <dgm:prSet presAssocID="{1FDBEF5D-F34C-8243-BBC2-4C3131985852}" presName="connectorText" presStyleLbl="sibTrans2D1" presStyleIdx="0" presStyleCnt="2"/>
      <dgm:spPr/>
    </dgm:pt>
    <dgm:pt modelId="{CCFE8BE1-4017-B246-9748-AA2AED157CDF}" type="pres">
      <dgm:prSet presAssocID="{7E205B24-6464-1944-BA9F-D60669FABE60}" presName="node" presStyleLbl="node1" presStyleIdx="1" presStyleCnt="3">
        <dgm:presLayoutVars>
          <dgm:bulletEnabled val="1"/>
        </dgm:presLayoutVars>
      </dgm:prSet>
      <dgm:spPr/>
    </dgm:pt>
    <dgm:pt modelId="{5C0DBDAE-05CC-B84E-B4E2-DA5A47655D71}" type="pres">
      <dgm:prSet presAssocID="{5CCB1A3C-BFAA-1C47-A629-70E12A463368}" presName="sibTrans" presStyleLbl="sibTrans2D1" presStyleIdx="1" presStyleCnt="2"/>
      <dgm:spPr/>
    </dgm:pt>
    <dgm:pt modelId="{DC792CBF-2BC8-D94D-B271-C98A72EFB702}" type="pres">
      <dgm:prSet presAssocID="{5CCB1A3C-BFAA-1C47-A629-70E12A463368}" presName="connectorText" presStyleLbl="sibTrans2D1" presStyleIdx="1" presStyleCnt="2"/>
      <dgm:spPr/>
    </dgm:pt>
    <dgm:pt modelId="{678932B7-5689-EB4B-98E7-80156600DF9D}" type="pres">
      <dgm:prSet presAssocID="{73B9A5C5-6345-F84D-B52E-710095879A47}" presName="node" presStyleLbl="node1" presStyleIdx="2" presStyleCnt="3">
        <dgm:presLayoutVars>
          <dgm:bulletEnabled val="1"/>
        </dgm:presLayoutVars>
      </dgm:prSet>
      <dgm:spPr/>
    </dgm:pt>
  </dgm:ptLst>
  <dgm:cxnLst>
    <dgm:cxn modelId="{0221E500-7474-0D4F-8DD6-3C6BB25129E4}" type="presOf" srcId="{73B9A5C5-6345-F84D-B52E-710095879A47}" destId="{678932B7-5689-EB4B-98E7-80156600DF9D}" srcOrd="0" destOrd="0" presId="urn:microsoft.com/office/officeart/2005/8/layout/process1"/>
    <dgm:cxn modelId="{99B41529-1750-084F-B824-6A20DB543950}" type="presOf" srcId="{AC4D08E0-A8DE-BB46-9013-BEAA1E43EB45}" destId="{40E3CEDF-51B6-AE45-8311-64F729B56A1E}" srcOrd="0" destOrd="0" presId="urn:microsoft.com/office/officeart/2005/8/layout/process1"/>
    <dgm:cxn modelId="{06F1033E-AB29-3D45-9C5F-986AA5F25249}" type="presOf" srcId="{7E205B24-6464-1944-BA9F-D60669FABE60}" destId="{CCFE8BE1-4017-B246-9748-AA2AED157CDF}" srcOrd="0" destOrd="0" presId="urn:microsoft.com/office/officeart/2005/8/layout/process1"/>
    <dgm:cxn modelId="{874D9347-FCA6-B747-95B7-4BDFC2E9CA9F}" srcId="{AC4D08E0-A8DE-BB46-9013-BEAA1E43EB45}" destId="{7E205B24-6464-1944-BA9F-D60669FABE60}" srcOrd="1" destOrd="0" parTransId="{FC49798D-28A9-194B-A2FF-3BA7C60364EB}" sibTransId="{5CCB1A3C-BFAA-1C47-A629-70E12A463368}"/>
    <dgm:cxn modelId="{D2F54568-25BC-E64C-8981-2C55A9AC759B}" type="presOf" srcId="{1FDBEF5D-F34C-8243-BBC2-4C3131985852}" destId="{802D14D9-299C-D34E-BD12-D3CB77B0B59E}" srcOrd="1" destOrd="0" presId="urn:microsoft.com/office/officeart/2005/8/layout/process1"/>
    <dgm:cxn modelId="{8EA8C06F-5643-B748-BA23-78586702F3D5}" type="presOf" srcId="{5CCB1A3C-BFAA-1C47-A629-70E12A463368}" destId="{5C0DBDAE-05CC-B84E-B4E2-DA5A47655D71}" srcOrd="0" destOrd="0" presId="urn:microsoft.com/office/officeart/2005/8/layout/process1"/>
    <dgm:cxn modelId="{FD289787-FB87-C74B-9D9C-612304F005B8}" type="presOf" srcId="{5CCB1A3C-BFAA-1C47-A629-70E12A463368}" destId="{DC792CBF-2BC8-D94D-B271-C98A72EFB702}" srcOrd="1" destOrd="0" presId="urn:microsoft.com/office/officeart/2005/8/layout/process1"/>
    <dgm:cxn modelId="{EE211BD5-273D-CB42-96FC-307697DBC73C}" srcId="{AC4D08E0-A8DE-BB46-9013-BEAA1E43EB45}" destId="{5F9A9AB2-2332-1B4E-9E4D-4A263A0571F3}" srcOrd="0" destOrd="0" parTransId="{1C1FD690-B05B-CE4F-B631-0B2B54DDBE8B}" sibTransId="{1FDBEF5D-F34C-8243-BBC2-4C3131985852}"/>
    <dgm:cxn modelId="{B481B7DC-4069-3743-B155-495313D43324}" srcId="{AC4D08E0-A8DE-BB46-9013-BEAA1E43EB45}" destId="{73B9A5C5-6345-F84D-B52E-710095879A47}" srcOrd="2" destOrd="0" parTransId="{1DAF1FE3-1486-5543-A927-5B3E747C843C}" sibTransId="{A793E234-DB46-CB46-9E49-0514C516C1B9}"/>
    <dgm:cxn modelId="{8C1B30E8-245A-BB47-8662-4B0C3582902F}" type="presOf" srcId="{1FDBEF5D-F34C-8243-BBC2-4C3131985852}" destId="{1E1F72F8-75E8-9F4F-9139-EA7D44221EF7}" srcOrd="0" destOrd="0" presId="urn:microsoft.com/office/officeart/2005/8/layout/process1"/>
    <dgm:cxn modelId="{86A24DF0-1A3E-F142-84B8-CEAFB056BE36}" type="presOf" srcId="{5F9A9AB2-2332-1B4E-9E4D-4A263A0571F3}" destId="{DD8E6509-FEC7-C24E-9246-A1E1C55CCE18}" srcOrd="0" destOrd="0" presId="urn:microsoft.com/office/officeart/2005/8/layout/process1"/>
    <dgm:cxn modelId="{379BE1CA-4B5A-EC49-820E-3DA8E0CAD852}" type="presParOf" srcId="{40E3CEDF-51B6-AE45-8311-64F729B56A1E}" destId="{DD8E6509-FEC7-C24E-9246-A1E1C55CCE18}" srcOrd="0" destOrd="0" presId="urn:microsoft.com/office/officeart/2005/8/layout/process1"/>
    <dgm:cxn modelId="{BC788677-2489-354C-8EF5-7B5014DA9DB4}" type="presParOf" srcId="{40E3CEDF-51B6-AE45-8311-64F729B56A1E}" destId="{1E1F72F8-75E8-9F4F-9139-EA7D44221EF7}" srcOrd="1" destOrd="0" presId="urn:microsoft.com/office/officeart/2005/8/layout/process1"/>
    <dgm:cxn modelId="{08EA6DA4-47A1-384D-A08F-611A009631BE}" type="presParOf" srcId="{1E1F72F8-75E8-9F4F-9139-EA7D44221EF7}" destId="{802D14D9-299C-D34E-BD12-D3CB77B0B59E}" srcOrd="0" destOrd="0" presId="urn:microsoft.com/office/officeart/2005/8/layout/process1"/>
    <dgm:cxn modelId="{50805F7C-0819-3E40-95F7-49C596F5F405}" type="presParOf" srcId="{40E3CEDF-51B6-AE45-8311-64F729B56A1E}" destId="{CCFE8BE1-4017-B246-9748-AA2AED157CDF}" srcOrd="2" destOrd="0" presId="urn:microsoft.com/office/officeart/2005/8/layout/process1"/>
    <dgm:cxn modelId="{DD5E9925-1EC7-3849-B013-90CDCCFF51D4}" type="presParOf" srcId="{40E3CEDF-51B6-AE45-8311-64F729B56A1E}" destId="{5C0DBDAE-05CC-B84E-B4E2-DA5A47655D71}" srcOrd="3" destOrd="0" presId="urn:microsoft.com/office/officeart/2005/8/layout/process1"/>
    <dgm:cxn modelId="{4572B9D3-1D86-0948-8C71-744EE732BA20}" type="presParOf" srcId="{5C0DBDAE-05CC-B84E-B4E2-DA5A47655D71}" destId="{DC792CBF-2BC8-D94D-B271-C98A72EFB702}" srcOrd="0" destOrd="0" presId="urn:microsoft.com/office/officeart/2005/8/layout/process1"/>
    <dgm:cxn modelId="{2AE44364-3A81-4F4E-9163-55578A3A6495}" type="presParOf" srcId="{40E3CEDF-51B6-AE45-8311-64F729B56A1E}" destId="{678932B7-5689-EB4B-98E7-80156600DF9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E6509-FEC7-C24E-9246-A1E1C55CCE18}">
      <dsp:nvSpPr>
        <dsp:cNvPr id="0" name=""/>
        <dsp:cNvSpPr/>
      </dsp:nvSpPr>
      <dsp:spPr>
        <a:xfrm>
          <a:off x="12858" y="0"/>
          <a:ext cx="2469861" cy="25406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altLang="ja-JP" sz="2000" kern="1200" noProof="0" dirty="0">
              <a:solidFill>
                <a:schemeClr val="tx1"/>
              </a:solidFill>
              <a:latin typeface="+mn-lt"/>
            </a:rPr>
            <a:t>Milioni di anni fa, piante e animali, morendo, furono seppelliti sotto il suolo oceanico. Col passare del tempo, furono ricoperti da strati di sedimenti e sabbia.</a:t>
          </a:r>
        </a:p>
      </dsp:txBody>
      <dsp:txXfrm>
        <a:off x="85198" y="72340"/>
        <a:ext cx="2325181" cy="2395934"/>
      </dsp:txXfrm>
    </dsp:sp>
    <dsp:sp modelId="{1E1F72F8-75E8-9F4F-9139-EA7D44221EF7}">
      <dsp:nvSpPr>
        <dsp:cNvPr id="0" name=""/>
        <dsp:cNvSpPr/>
      </dsp:nvSpPr>
      <dsp:spPr>
        <a:xfrm>
          <a:off x="2729706" y="964044"/>
          <a:ext cx="523610" cy="612525"/>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solidFill>
              <a:schemeClr val="tx1"/>
            </a:solidFill>
            <a:latin typeface="+mn-lt"/>
          </a:endParaRPr>
        </a:p>
      </dsp:txBody>
      <dsp:txXfrm>
        <a:off x="2729706" y="1086549"/>
        <a:ext cx="366527" cy="367515"/>
      </dsp:txXfrm>
    </dsp:sp>
    <dsp:sp modelId="{CCFE8BE1-4017-B246-9748-AA2AED157CDF}">
      <dsp:nvSpPr>
        <dsp:cNvPr id="0" name=""/>
        <dsp:cNvSpPr/>
      </dsp:nvSpPr>
      <dsp:spPr>
        <a:xfrm>
          <a:off x="3470665" y="0"/>
          <a:ext cx="2469861" cy="254061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tx1"/>
              </a:solidFill>
              <a:latin typeface="+mn-lt"/>
            </a:rPr>
            <a:t>In milioni di anni, questi sedimenti furono seppelliti sempre più in basso. L’alta pressione e le temperature li trasformarono in oli e gas.</a:t>
          </a:r>
          <a:endParaRPr lang="en-CH" sz="2000" kern="1200" dirty="0">
            <a:solidFill>
              <a:schemeClr val="tx1"/>
            </a:solidFill>
            <a:latin typeface="+mn-lt"/>
          </a:endParaRPr>
        </a:p>
      </dsp:txBody>
      <dsp:txXfrm>
        <a:off x="3543005" y="72340"/>
        <a:ext cx="2325181" cy="2395934"/>
      </dsp:txXfrm>
    </dsp:sp>
    <dsp:sp modelId="{5C0DBDAE-05CC-B84E-B4E2-DA5A47655D71}">
      <dsp:nvSpPr>
        <dsp:cNvPr id="0" name=""/>
        <dsp:cNvSpPr/>
      </dsp:nvSpPr>
      <dsp:spPr>
        <a:xfrm>
          <a:off x="6187513" y="964044"/>
          <a:ext cx="523610" cy="612525"/>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solidFill>
              <a:schemeClr val="tx1"/>
            </a:solidFill>
            <a:latin typeface="+mn-lt"/>
          </a:endParaRPr>
        </a:p>
      </dsp:txBody>
      <dsp:txXfrm>
        <a:off x="6187513" y="1086549"/>
        <a:ext cx="366527" cy="367515"/>
      </dsp:txXfrm>
    </dsp:sp>
    <dsp:sp modelId="{678932B7-5689-EB4B-98E7-80156600DF9D}">
      <dsp:nvSpPr>
        <dsp:cNvPr id="0" name=""/>
        <dsp:cNvSpPr/>
      </dsp:nvSpPr>
      <dsp:spPr>
        <a:xfrm>
          <a:off x="6928471" y="0"/>
          <a:ext cx="2469861" cy="254061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tx1"/>
              </a:solidFill>
              <a:latin typeface="+mn-lt"/>
            </a:rPr>
            <a:t>Oggi, con speciali trivelle scaviamo attraverso strati di sabbia, sedimenti vari e roccia per raggiungere questi depositi sotterranei di gas naturali e oli.</a:t>
          </a:r>
          <a:endParaRPr lang="en-CH" sz="2000" kern="1200" dirty="0">
            <a:solidFill>
              <a:schemeClr val="tx1"/>
            </a:solidFill>
            <a:latin typeface="+mn-lt"/>
          </a:endParaRPr>
        </a:p>
      </dsp:txBody>
      <dsp:txXfrm>
        <a:off x="7000811" y="72340"/>
        <a:ext cx="2325181" cy="23959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054F46-6CF4-C24C-82F1-036195F325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81B05B41-DF1A-034C-BAD4-5705DFDA6D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5679AE-C9D1-BF46-8D93-539ADB4319C8}" type="datetimeFigureOut">
              <a:rPr lang="en-CH" smtClean="0"/>
              <a:t>1/11/21</a:t>
            </a:fld>
            <a:endParaRPr lang="en-CH"/>
          </a:p>
        </p:txBody>
      </p:sp>
      <p:sp>
        <p:nvSpPr>
          <p:cNvPr id="4" name="Footer Placeholder 3">
            <a:extLst>
              <a:ext uri="{FF2B5EF4-FFF2-40B4-BE49-F238E27FC236}">
                <a16:creationId xmlns:a16="http://schemas.microsoft.com/office/drawing/2014/main" id="{2EF75A52-4582-AA42-AE4E-0820B2457A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48B588BC-E07E-BD4A-9CE8-23ACB4267E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41049D-2A94-B34A-B696-3C24E1CFCCC5}" type="slidenum">
              <a:rPr lang="en-CH" smtClean="0"/>
              <a:t>‹#›</a:t>
            </a:fld>
            <a:endParaRPr lang="en-CH"/>
          </a:p>
        </p:txBody>
      </p:sp>
    </p:spTree>
    <p:extLst>
      <p:ext uri="{BB962C8B-B14F-4D97-AF65-F5344CB8AC3E}">
        <p14:creationId xmlns:p14="http://schemas.microsoft.com/office/powerpoint/2010/main" val="3288542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3DFA1-B423-214F-87EC-4F0CDFCB2169}" type="datetimeFigureOut">
              <a:rPr lang="en-CH" smtClean="0"/>
              <a:t>1/11/21</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46567-3369-0C4A-A16B-491FA808C044}" type="slidenum">
              <a:rPr lang="en-CH" smtClean="0"/>
              <a:t>‹#›</a:t>
            </a:fld>
            <a:endParaRPr lang="en-CH"/>
          </a:p>
        </p:txBody>
      </p:sp>
    </p:spTree>
    <p:extLst>
      <p:ext uri="{BB962C8B-B14F-4D97-AF65-F5344CB8AC3E}">
        <p14:creationId xmlns:p14="http://schemas.microsoft.com/office/powerpoint/2010/main" val="427251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Questa </a:t>
            </a:r>
            <a:r>
              <a:rPr lang="en-US" dirty="0" err="1"/>
              <a:t>è</a:t>
            </a:r>
            <a:r>
              <a:rPr lang="en-US" dirty="0"/>
              <a:t> la </a:t>
            </a:r>
            <a:r>
              <a:rPr lang="en-US" dirty="0" err="1"/>
              <a:t>seconda</a:t>
            </a:r>
            <a:r>
              <a:rPr lang="en-US" dirty="0"/>
              <a:t> </a:t>
            </a:r>
            <a:r>
              <a:rPr lang="en-US" dirty="0" err="1"/>
              <a:t>parte</a:t>
            </a:r>
            <a:r>
              <a:rPr lang="en-US" dirty="0"/>
              <a:t> del primo modulo </a:t>
            </a:r>
            <a:r>
              <a:rPr lang="en-US" dirty="0" err="1"/>
              <a:t>sulla</a:t>
            </a:r>
            <a:r>
              <a:rPr lang="en-US" dirty="0"/>
              <a:t> </a:t>
            </a:r>
            <a:r>
              <a:rPr lang="en-US" dirty="0" err="1"/>
              <a:t>scienza</a:t>
            </a:r>
            <a:r>
              <a:rPr lang="en-US" dirty="0"/>
              <a:t> </a:t>
            </a:r>
            <a:r>
              <a:rPr lang="en-US" dirty="0" err="1"/>
              <a:t>dei</a:t>
            </a:r>
            <a:r>
              <a:rPr lang="en-US" dirty="0"/>
              <a:t> </a:t>
            </a:r>
            <a:r>
              <a:rPr lang="en-US" dirty="0" err="1"/>
              <a:t>cambiamenti</a:t>
            </a:r>
            <a:r>
              <a:rPr lang="en-US" dirty="0"/>
              <a:t> </a:t>
            </a:r>
            <a:r>
              <a:rPr lang="en-US" dirty="0" err="1"/>
              <a:t>climatici</a:t>
            </a:r>
            <a:endParaRPr lang="en-US" dirty="0"/>
          </a:p>
        </p:txBody>
      </p:sp>
      <p:sp>
        <p:nvSpPr>
          <p:cNvPr id="4" name="Slide Number Placeholder 3"/>
          <p:cNvSpPr>
            <a:spLocks noGrp="1"/>
          </p:cNvSpPr>
          <p:nvPr>
            <p:ph type="sldNum" sz="quarter" idx="5"/>
          </p:nvPr>
        </p:nvSpPr>
        <p:spPr/>
        <p:txBody>
          <a:bodyPr/>
          <a:lstStyle/>
          <a:p>
            <a:fld id="{E4346567-3369-0C4A-A16B-491FA808C044}" type="slidenum">
              <a:rPr lang="en-CH" smtClean="0"/>
              <a:t>1</a:t>
            </a:fld>
            <a:endParaRPr lang="en-CH"/>
          </a:p>
        </p:txBody>
      </p:sp>
    </p:spTree>
    <p:extLst>
      <p:ext uri="{BB962C8B-B14F-4D97-AF65-F5344CB8AC3E}">
        <p14:creationId xmlns:p14="http://schemas.microsoft.com/office/powerpoint/2010/main" val="365432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Prima della formazione dello strato di ozono, la vita doveva nascondersi dal Sole. Le radiazioni ultraviolette (UV) irradiate dal Sole avrebbero ucciso qualunque essere vivente fosse uscito dall’acqua. Grazie allo strato di ozono, le radiazioni ultraviolette furono bloccate. Ciò permise alla vita di muoversi sotto la luce del Sole, dove si evolse e riprodusse. Nonostante lo strato di ozono, noi oggi ci possiamo scottare a causa dei raggi del Sole. Le radiazioni ultraviolette provocano infatti il decadimento delle cellule della nostra pelle. </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EPA.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The </a:t>
            </a:r>
            <a:r>
              <a:rPr lang="it-IT" sz="1200" i="1" kern="1200" dirty="0" err="1">
                <a:solidFill>
                  <a:schemeClr val="tx1"/>
                </a:solidFill>
                <a:effectLst/>
                <a:latin typeface="+mn-lt"/>
                <a:ea typeface="+mn-ea"/>
                <a:cs typeface="+mn-cs"/>
              </a:rPr>
              <a:t>Earth's</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in the </a:t>
            </a:r>
            <a:r>
              <a:rPr lang="it-IT" sz="1200" i="1" kern="1200" dirty="0" err="1">
                <a:solidFill>
                  <a:schemeClr val="tx1"/>
                </a:solidFill>
                <a:effectLst/>
                <a:latin typeface="+mn-lt"/>
                <a:ea typeface="+mn-ea"/>
                <a:cs typeface="+mn-cs"/>
              </a:rPr>
              <a:t>Past</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https://archive.epa.gov/climatechange/kids/basics/past.html</a:t>
            </a:r>
          </a:p>
          <a:p>
            <a:endParaRPr lang="en-CH"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Somerville</a:t>
            </a:r>
            <a:r>
              <a:rPr lang="it-IT" sz="1200" kern="1200" dirty="0">
                <a:solidFill>
                  <a:schemeClr val="tx1"/>
                </a:solidFill>
                <a:effectLst/>
                <a:latin typeface="+mn-lt"/>
                <a:ea typeface="+mn-ea"/>
                <a:cs typeface="+mn-cs"/>
              </a:rPr>
              <a:t>, R., </a:t>
            </a:r>
            <a:r>
              <a:rPr lang="it-IT" sz="1200" kern="1200" dirty="0" err="1">
                <a:solidFill>
                  <a:schemeClr val="tx1"/>
                </a:solidFill>
                <a:effectLst/>
                <a:latin typeface="+mn-lt"/>
                <a:ea typeface="+mn-ea"/>
                <a:cs typeface="+mn-cs"/>
              </a:rPr>
              <a:t>Cubasch</a:t>
            </a:r>
            <a:r>
              <a:rPr lang="it-IT" sz="1200" kern="1200" dirty="0">
                <a:solidFill>
                  <a:schemeClr val="tx1"/>
                </a:solidFill>
                <a:effectLst/>
                <a:latin typeface="+mn-lt"/>
                <a:ea typeface="+mn-ea"/>
                <a:cs typeface="+mn-cs"/>
              </a:rPr>
              <a:t>, U., </a:t>
            </a:r>
            <a:r>
              <a:rPr lang="it-IT" sz="1200" kern="1200" dirty="0" err="1">
                <a:solidFill>
                  <a:schemeClr val="tx1"/>
                </a:solidFill>
                <a:effectLst/>
                <a:latin typeface="+mn-lt"/>
                <a:ea typeface="+mn-ea"/>
                <a:cs typeface="+mn-cs"/>
              </a:rPr>
              <a:t>Ding</a:t>
            </a:r>
            <a:r>
              <a:rPr lang="it-IT" sz="1200" kern="1200" dirty="0">
                <a:solidFill>
                  <a:schemeClr val="tx1"/>
                </a:solidFill>
                <a:effectLst/>
                <a:latin typeface="+mn-lt"/>
                <a:ea typeface="+mn-ea"/>
                <a:cs typeface="+mn-cs"/>
              </a:rPr>
              <a:t>, Y., </a:t>
            </a:r>
            <a:r>
              <a:rPr lang="it-IT" sz="1200" kern="1200" dirty="0" err="1">
                <a:solidFill>
                  <a:schemeClr val="tx1"/>
                </a:solidFill>
                <a:effectLst/>
                <a:latin typeface="+mn-lt"/>
                <a:ea typeface="+mn-ea"/>
                <a:cs typeface="+mn-cs"/>
              </a:rPr>
              <a:t>Mauritzen</a:t>
            </a:r>
            <a:r>
              <a:rPr lang="it-IT" sz="1200" kern="1200" dirty="0">
                <a:solidFill>
                  <a:schemeClr val="tx1"/>
                </a:solidFill>
                <a:effectLst/>
                <a:latin typeface="+mn-lt"/>
                <a:ea typeface="+mn-ea"/>
                <a:cs typeface="+mn-cs"/>
              </a:rPr>
              <a:t>, C., </a:t>
            </a:r>
            <a:r>
              <a:rPr lang="it-IT" sz="1200" kern="1200" dirty="0" err="1">
                <a:solidFill>
                  <a:schemeClr val="tx1"/>
                </a:solidFill>
                <a:effectLst/>
                <a:latin typeface="+mn-lt"/>
                <a:ea typeface="+mn-ea"/>
                <a:cs typeface="+mn-cs"/>
              </a:rPr>
              <a:t>Mokssit</a:t>
            </a:r>
            <a:r>
              <a:rPr lang="it-IT" sz="1200" kern="1200" dirty="0">
                <a:solidFill>
                  <a:schemeClr val="tx1"/>
                </a:solidFill>
                <a:effectLst/>
                <a:latin typeface="+mn-lt"/>
                <a:ea typeface="+mn-ea"/>
                <a:cs typeface="+mn-cs"/>
              </a:rPr>
              <a:t>, A., . . . </a:t>
            </a:r>
            <a:r>
              <a:rPr lang="it-IT" sz="1200" kern="1200" dirty="0" err="1">
                <a:solidFill>
                  <a:schemeClr val="tx1"/>
                </a:solidFill>
                <a:effectLst/>
                <a:latin typeface="+mn-lt"/>
                <a:ea typeface="+mn-ea"/>
                <a:cs typeface="+mn-cs"/>
              </a:rPr>
              <a:t>Prather</a:t>
            </a:r>
            <a:r>
              <a:rPr lang="it-IT" sz="1200" kern="1200" dirty="0">
                <a:solidFill>
                  <a:schemeClr val="tx1"/>
                </a:solidFill>
                <a:effectLst/>
                <a:latin typeface="+mn-lt"/>
                <a:ea typeface="+mn-ea"/>
                <a:cs typeface="+mn-cs"/>
              </a:rPr>
              <a:t>, M. (s.d.).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p>
          <a:p>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p>
          <a:p>
            <a:endParaRPr lang="en-CH"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Klein, G., &amp; Bauman, Y. (2014). </a:t>
            </a:r>
            <a:r>
              <a:rPr lang="en-CH" sz="1200" i="1" kern="1200" dirty="0">
                <a:solidFill>
                  <a:schemeClr val="tx1"/>
                </a:solidFill>
                <a:effectLst/>
                <a:latin typeface="+mn-lt"/>
                <a:ea typeface="+mn-ea"/>
                <a:cs typeface="+mn-cs"/>
              </a:rPr>
              <a:t>The Carton Introduction to Climate Change.</a:t>
            </a:r>
            <a:r>
              <a:rPr lang="en-CH" sz="1200" kern="1200" dirty="0">
                <a:solidFill>
                  <a:schemeClr val="tx1"/>
                </a:solidFill>
                <a:effectLst/>
                <a:latin typeface="+mn-lt"/>
                <a:ea typeface="+mn-ea"/>
                <a:cs typeface="+mn-cs"/>
              </a:rPr>
              <a:t> Island Press.</a:t>
            </a:r>
          </a:p>
          <a:p>
            <a:r>
              <a:rPr lang="en-CH" sz="1200" b="1"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10</a:t>
            </a:fld>
            <a:endParaRPr lang="en-CH"/>
          </a:p>
        </p:txBody>
      </p:sp>
    </p:spTree>
    <p:extLst>
      <p:ext uri="{BB962C8B-B14F-4D97-AF65-F5344CB8AC3E}">
        <p14:creationId xmlns:p14="http://schemas.microsoft.com/office/powerpoint/2010/main" val="42328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Uno dei periodi più prolifici per la vita sulla Terra fu il periodo carbonifero, circa 360-300 milioni di anni fa. Con la morte, alcuni organismi presenti a quel tempo finirono sotto terra, e rimasero sotterrati per migliaia di milioni di anni. Lì, grazie alla grande pressione e al calore, si trasformarono in combustibili fossili (carbone, olio, gas naturali).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In certi posti, oggi possiamo trovare combustibili fossili a molti metri di profondità. Durante gli ultimi 100 milioni di anni, i continenti si sono spostati lentamente nelle posizioni attuali, e le specie viventi presenti morirono o si evolsero nelle forme che vediamo oggi. Un esempio tra tutti è quello dei dinosauri, che si estinsero circa 65 milioni di anni fa.</a:t>
            </a:r>
            <a:r>
              <a:rPr lang="it-IT" b="0" dirty="0">
                <a:solidFill>
                  <a:schemeClr val="bg1"/>
                </a:solidFill>
              </a:rPr>
              <a:t> L’antenato dell’uomo moderno si sviluppò in Africa circa 200’000 anni fa.</a:t>
            </a:r>
            <a:endParaRPr lang="it-IT" sz="1200" b="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EPA.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The </a:t>
            </a:r>
            <a:r>
              <a:rPr lang="it-IT" sz="1200" i="1" kern="1200" dirty="0" err="1">
                <a:solidFill>
                  <a:schemeClr val="tx1"/>
                </a:solidFill>
                <a:effectLst/>
                <a:latin typeface="+mn-lt"/>
                <a:ea typeface="+mn-ea"/>
                <a:cs typeface="+mn-cs"/>
              </a:rPr>
              <a:t>Earth's</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in the </a:t>
            </a:r>
            <a:r>
              <a:rPr lang="it-IT" sz="1200" i="1" kern="1200" dirty="0" err="1">
                <a:solidFill>
                  <a:schemeClr val="tx1"/>
                </a:solidFill>
                <a:effectLst/>
                <a:latin typeface="+mn-lt"/>
                <a:ea typeface="+mn-ea"/>
                <a:cs typeface="+mn-cs"/>
              </a:rPr>
              <a:t>Past</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https://archive.epa.gov/climatechange/kids/basics/past.html</a:t>
            </a:r>
          </a:p>
          <a:p>
            <a:endParaRPr lang="en-CH"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Somerville</a:t>
            </a:r>
            <a:r>
              <a:rPr lang="it-IT" sz="1200" kern="1200" dirty="0">
                <a:solidFill>
                  <a:schemeClr val="tx1"/>
                </a:solidFill>
                <a:effectLst/>
                <a:latin typeface="+mn-lt"/>
                <a:ea typeface="+mn-ea"/>
                <a:cs typeface="+mn-cs"/>
              </a:rPr>
              <a:t>, R., </a:t>
            </a:r>
            <a:r>
              <a:rPr lang="it-IT" sz="1200" kern="1200" dirty="0" err="1">
                <a:solidFill>
                  <a:schemeClr val="tx1"/>
                </a:solidFill>
                <a:effectLst/>
                <a:latin typeface="+mn-lt"/>
                <a:ea typeface="+mn-ea"/>
                <a:cs typeface="+mn-cs"/>
              </a:rPr>
              <a:t>Cubasch</a:t>
            </a:r>
            <a:r>
              <a:rPr lang="it-IT" sz="1200" kern="1200" dirty="0">
                <a:solidFill>
                  <a:schemeClr val="tx1"/>
                </a:solidFill>
                <a:effectLst/>
                <a:latin typeface="+mn-lt"/>
                <a:ea typeface="+mn-ea"/>
                <a:cs typeface="+mn-cs"/>
              </a:rPr>
              <a:t>, U., </a:t>
            </a:r>
            <a:r>
              <a:rPr lang="it-IT" sz="1200" kern="1200" dirty="0" err="1">
                <a:solidFill>
                  <a:schemeClr val="tx1"/>
                </a:solidFill>
                <a:effectLst/>
                <a:latin typeface="+mn-lt"/>
                <a:ea typeface="+mn-ea"/>
                <a:cs typeface="+mn-cs"/>
              </a:rPr>
              <a:t>Ding</a:t>
            </a:r>
            <a:r>
              <a:rPr lang="it-IT" sz="1200" kern="1200" dirty="0">
                <a:solidFill>
                  <a:schemeClr val="tx1"/>
                </a:solidFill>
                <a:effectLst/>
                <a:latin typeface="+mn-lt"/>
                <a:ea typeface="+mn-ea"/>
                <a:cs typeface="+mn-cs"/>
              </a:rPr>
              <a:t>, Y., </a:t>
            </a:r>
            <a:r>
              <a:rPr lang="it-IT" sz="1200" kern="1200" dirty="0" err="1">
                <a:solidFill>
                  <a:schemeClr val="tx1"/>
                </a:solidFill>
                <a:effectLst/>
                <a:latin typeface="+mn-lt"/>
                <a:ea typeface="+mn-ea"/>
                <a:cs typeface="+mn-cs"/>
              </a:rPr>
              <a:t>Mauritzen</a:t>
            </a:r>
            <a:r>
              <a:rPr lang="it-IT" sz="1200" kern="1200" dirty="0">
                <a:solidFill>
                  <a:schemeClr val="tx1"/>
                </a:solidFill>
                <a:effectLst/>
                <a:latin typeface="+mn-lt"/>
                <a:ea typeface="+mn-ea"/>
                <a:cs typeface="+mn-cs"/>
              </a:rPr>
              <a:t>, C., </a:t>
            </a:r>
            <a:r>
              <a:rPr lang="it-IT" sz="1200" kern="1200" dirty="0" err="1">
                <a:solidFill>
                  <a:schemeClr val="tx1"/>
                </a:solidFill>
                <a:effectLst/>
                <a:latin typeface="+mn-lt"/>
                <a:ea typeface="+mn-ea"/>
                <a:cs typeface="+mn-cs"/>
              </a:rPr>
              <a:t>Mokssit</a:t>
            </a:r>
            <a:r>
              <a:rPr lang="it-IT" sz="1200" kern="1200" dirty="0">
                <a:solidFill>
                  <a:schemeClr val="tx1"/>
                </a:solidFill>
                <a:effectLst/>
                <a:latin typeface="+mn-lt"/>
                <a:ea typeface="+mn-ea"/>
                <a:cs typeface="+mn-cs"/>
              </a:rPr>
              <a:t>, A., . . . </a:t>
            </a:r>
            <a:r>
              <a:rPr lang="it-IT" sz="1200" kern="1200" dirty="0" err="1">
                <a:solidFill>
                  <a:schemeClr val="tx1"/>
                </a:solidFill>
                <a:effectLst/>
                <a:latin typeface="+mn-lt"/>
                <a:ea typeface="+mn-ea"/>
                <a:cs typeface="+mn-cs"/>
              </a:rPr>
              <a:t>Prather</a:t>
            </a:r>
            <a:r>
              <a:rPr lang="it-IT" sz="1200" kern="1200" dirty="0">
                <a:solidFill>
                  <a:schemeClr val="tx1"/>
                </a:solidFill>
                <a:effectLst/>
                <a:latin typeface="+mn-lt"/>
                <a:ea typeface="+mn-ea"/>
                <a:cs typeface="+mn-cs"/>
              </a:rPr>
              <a:t>, M. (s.d.).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p>
          <a:p>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p>
          <a:p>
            <a:endParaRPr lang="en-CH"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Klein, G., &amp; Bauman, Y. (2014). </a:t>
            </a:r>
            <a:r>
              <a:rPr lang="en-CH" sz="1200" i="1" kern="1200" dirty="0">
                <a:solidFill>
                  <a:schemeClr val="tx1"/>
                </a:solidFill>
                <a:effectLst/>
                <a:latin typeface="+mn-lt"/>
                <a:ea typeface="+mn-ea"/>
                <a:cs typeface="+mn-cs"/>
              </a:rPr>
              <a:t>The Carton Introduction to Climate Change.</a:t>
            </a:r>
            <a:r>
              <a:rPr lang="en-CH" sz="1200" kern="1200" dirty="0">
                <a:solidFill>
                  <a:schemeClr val="tx1"/>
                </a:solidFill>
                <a:effectLst/>
                <a:latin typeface="+mn-lt"/>
                <a:ea typeface="+mn-ea"/>
                <a:cs typeface="+mn-cs"/>
              </a:rPr>
              <a:t> Island Press.</a:t>
            </a: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11</a:t>
            </a:fld>
            <a:endParaRPr lang="en-CH"/>
          </a:p>
        </p:txBody>
      </p:sp>
    </p:spTree>
    <p:extLst>
      <p:ext uri="{BB962C8B-B14F-4D97-AF65-F5344CB8AC3E}">
        <p14:creationId xmlns:p14="http://schemas.microsoft.com/office/powerpoint/2010/main" val="168549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Più recentemente, il clima terreste si stabilizzò. In particolare, negli ultimi 2,6 milioni di anni il pianeta andò attraverso ripetuti cicli di periodi caldi e periodi freddi (ere glaciali). L’ultima glaciazione durò intorno ai 100’000 anni e fini circa 10’000 anni fa.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Durate le ere glaciali, gran parte della superficie terrestre era ricoperta da ghiacciai. I nostri antenati dovettero imparare ad adattarsi ai mutamenti climatici globali e svilupparono strategie per superare periodi di siccità, precipitazioni pesanti e freddo intenso. Il Periodo Caldo Medievale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che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va</a:t>
            </a:r>
            <a:r>
              <a:rPr lang="en-GB" sz="1200" b="0" i="0" u="none" strike="noStrike" kern="1200" dirty="0">
                <a:solidFill>
                  <a:schemeClr val="tx1"/>
                </a:solidFill>
                <a:effectLst/>
                <a:latin typeface="+mn-lt"/>
                <a:ea typeface="+mn-ea"/>
                <a:cs typeface="+mn-cs"/>
              </a:rPr>
              <a:t> dal 900 circa </a:t>
            </a:r>
            <a:r>
              <a:rPr lang="en-GB" sz="1200" b="0" i="0" u="none" strike="noStrike" kern="1200" dirty="0" err="1">
                <a:solidFill>
                  <a:schemeClr val="tx1"/>
                </a:solidFill>
                <a:effectLst/>
                <a:latin typeface="+mn-lt"/>
                <a:ea typeface="+mn-ea"/>
                <a:cs typeface="+mn-cs"/>
              </a:rPr>
              <a:t>d.C.</a:t>
            </a:r>
            <a:r>
              <a:rPr lang="en-GB" sz="1200" b="0" i="0" u="none" strike="noStrike" kern="1200" dirty="0">
                <a:solidFill>
                  <a:schemeClr val="tx1"/>
                </a:solidFill>
                <a:effectLst/>
                <a:latin typeface="+mn-lt"/>
                <a:ea typeface="+mn-ea"/>
                <a:cs typeface="+mn-cs"/>
              </a:rPr>
              <a:t> al 1300 circa </a:t>
            </a:r>
            <a:r>
              <a:rPr lang="en-GB" sz="1200" b="0" i="0" u="none" strike="noStrike" kern="1200" dirty="0" err="1">
                <a:solidFill>
                  <a:schemeClr val="tx1"/>
                </a:solidFill>
                <a:effectLst/>
                <a:latin typeface="+mn-lt"/>
                <a:ea typeface="+mn-ea"/>
                <a:cs typeface="+mn-cs"/>
              </a:rPr>
              <a:t>d.C.</a:t>
            </a:r>
            <a:r>
              <a:rPr lang="en-GB" sz="1200" b="0" i="0" u="none" strike="noStrike"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e la Piccola Era Glaciale che </a:t>
            </a:r>
            <a:r>
              <a:rPr lang="en-GB" sz="1200" b="0" i="0" u="none" strike="noStrike" kern="1200" dirty="0" err="1">
                <a:solidFill>
                  <a:schemeClr val="tx1"/>
                </a:solidFill>
                <a:effectLst/>
                <a:latin typeface="+mn-lt"/>
                <a:ea typeface="+mn-ea"/>
                <a:cs typeface="+mn-cs"/>
              </a:rPr>
              <a:t>va</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dalla</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metà</a:t>
            </a:r>
            <a:r>
              <a:rPr lang="en-GB" sz="1200" b="0" i="0" u="none" strike="noStrike" kern="1200" dirty="0">
                <a:solidFill>
                  <a:schemeClr val="tx1"/>
                </a:solidFill>
                <a:effectLst/>
                <a:latin typeface="+mn-lt"/>
                <a:ea typeface="+mn-ea"/>
                <a:cs typeface="+mn-cs"/>
              </a:rPr>
              <a:t> del XIV </a:t>
            </a:r>
            <a:r>
              <a:rPr lang="en-GB" sz="1200" b="0" i="0" u="none" strike="noStrike" kern="1200" dirty="0" err="1">
                <a:solidFill>
                  <a:schemeClr val="tx1"/>
                </a:solidFill>
                <a:effectLst/>
                <a:latin typeface="+mn-lt"/>
                <a:ea typeface="+mn-ea"/>
                <a:cs typeface="+mn-cs"/>
              </a:rPr>
              <a:t>alla</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metà</a:t>
            </a:r>
            <a:r>
              <a:rPr lang="en-GB" sz="1200" b="0" i="0" u="none" strike="noStrike" kern="1200" dirty="0">
                <a:solidFill>
                  <a:schemeClr val="tx1"/>
                </a:solidFill>
                <a:effectLst/>
                <a:latin typeface="+mn-lt"/>
                <a:ea typeface="+mn-ea"/>
                <a:cs typeface="+mn-cs"/>
              </a:rPr>
              <a:t> del XIX </a:t>
            </a:r>
            <a:r>
              <a:rPr lang="en-GB" sz="1200" b="0" i="0" u="none" strike="noStrike" kern="1200" dirty="0" err="1">
                <a:solidFill>
                  <a:schemeClr val="tx1"/>
                </a:solidFill>
                <a:effectLst/>
                <a:latin typeface="+mn-lt"/>
                <a:ea typeface="+mn-ea"/>
                <a:cs typeface="+mn-cs"/>
              </a:rPr>
              <a:t>secolo</a:t>
            </a:r>
            <a:r>
              <a:rPr lang="en-GB" sz="1200" b="0" i="0" u="none" strike="noStrike"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sono alcuni esempi dei cicli climatici nella storia dell’uomo. Però nessuno di questi cambiamenti si avvicina per intensità ed estensione geografica al cambiamento climatico odierno.</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George, S. S. (2019, Luglio). </a:t>
            </a:r>
            <a:r>
              <a:rPr lang="it-IT" sz="1200" i="1" kern="1200" dirty="0">
                <a:solidFill>
                  <a:schemeClr val="tx1"/>
                </a:solidFill>
                <a:effectLst/>
                <a:latin typeface="+mn-lt"/>
                <a:ea typeface="+mn-ea"/>
                <a:cs typeface="+mn-cs"/>
              </a:rPr>
              <a:t>The </a:t>
            </a:r>
            <a:r>
              <a:rPr lang="it-IT" sz="1200" i="1" kern="1200" dirty="0" err="1">
                <a:solidFill>
                  <a:schemeClr val="tx1"/>
                </a:solidFill>
                <a:effectLst/>
                <a:latin typeface="+mn-lt"/>
                <a:ea typeface="+mn-ea"/>
                <a:cs typeface="+mn-cs"/>
              </a:rPr>
              <a:t>aberrant</a:t>
            </a:r>
            <a:r>
              <a:rPr lang="it-IT" sz="1200" i="1" kern="1200" dirty="0">
                <a:solidFill>
                  <a:schemeClr val="tx1"/>
                </a:solidFill>
                <a:effectLst/>
                <a:latin typeface="+mn-lt"/>
                <a:ea typeface="+mn-ea"/>
                <a:cs typeface="+mn-cs"/>
              </a:rPr>
              <a:t> global </a:t>
            </a:r>
            <a:r>
              <a:rPr lang="it-IT" sz="1200" i="1" kern="1200" dirty="0" err="1">
                <a:solidFill>
                  <a:schemeClr val="tx1"/>
                </a:solidFill>
                <a:effectLst/>
                <a:latin typeface="+mn-lt"/>
                <a:ea typeface="+mn-ea"/>
                <a:cs typeface="+mn-cs"/>
              </a:rPr>
              <a:t>synchrony</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present</a:t>
            </a:r>
            <a:r>
              <a:rPr lang="it-IT" sz="1200" i="1" kern="1200" dirty="0">
                <a:solidFill>
                  <a:schemeClr val="tx1"/>
                </a:solidFill>
                <a:effectLst/>
                <a:latin typeface="+mn-lt"/>
                <a:ea typeface="+mn-ea"/>
                <a:cs typeface="+mn-cs"/>
              </a:rPr>
              <a:t>-day warming</a:t>
            </a:r>
            <a:r>
              <a:rPr lang="it-IT" sz="1200" kern="1200" dirty="0">
                <a:solidFill>
                  <a:schemeClr val="tx1"/>
                </a:solidFill>
                <a:effectLst/>
                <a:latin typeface="+mn-lt"/>
                <a:ea typeface="+mn-ea"/>
                <a:cs typeface="+mn-cs"/>
              </a:rPr>
              <a:t>. Tratto da nature: https://www.nature.com/articles/d41586-019-02179-2</a:t>
            </a:r>
            <a:endParaRPr lang="en-CH"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Hansen, J. E., &amp; Sato, M. (2011, Luglio). </a:t>
            </a:r>
            <a:r>
              <a:rPr lang="it-IT" sz="1200" i="1" kern="1200" dirty="0" err="1">
                <a:solidFill>
                  <a:schemeClr val="tx1"/>
                </a:solidFill>
                <a:effectLst/>
                <a:latin typeface="+mn-lt"/>
                <a:ea typeface="+mn-ea"/>
                <a:cs typeface="+mn-cs"/>
              </a:rPr>
              <a:t>Earth's</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History: </a:t>
            </a:r>
            <a:r>
              <a:rPr lang="it-IT" sz="1200" i="1" kern="1200" dirty="0" err="1">
                <a:solidFill>
                  <a:schemeClr val="tx1"/>
                </a:solidFill>
                <a:effectLst/>
                <a:latin typeface="+mn-lt"/>
                <a:ea typeface="+mn-ea"/>
                <a:cs typeface="+mn-cs"/>
              </a:rPr>
              <a:t>Implications</a:t>
            </a:r>
            <a:r>
              <a:rPr lang="it-IT" sz="1200" i="1" kern="1200" dirty="0">
                <a:solidFill>
                  <a:schemeClr val="tx1"/>
                </a:solidFill>
                <a:effectLst/>
                <a:latin typeface="+mn-lt"/>
                <a:ea typeface="+mn-ea"/>
                <a:cs typeface="+mn-cs"/>
              </a:rPr>
              <a:t> for Tomorrow </a:t>
            </a:r>
            <a:r>
              <a:rPr lang="it-IT" sz="1200" kern="1200" dirty="0">
                <a:solidFill>
                  <a:schemeClr val="tx1"/>
                </a:solidFill>
                <a:effectLst/>
                <a:latin typeface="+mn-lt"/>
                <a:ea typeface="+mn-ea"/>
                <a:cs typeface="+mn-cs"/>
              </a:rPr>
              <a:t>. Tratto da NASA: Goddard Institute for Space Studies: https://www.giss.nasa.gov/research/briefs/hansen_15/</a:t>
            </a:r>
            <a:endParaRPr lang="en-CH"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Scienze, l. (2019, Luglio). </a:t>
            </a:r>
            <a:r>
              <a:rPr lang="it-IT" sz="1200" i="1" kern="1200" dirty="0">
                <a:solidFill>
                  <a:schemeClr val="tx1"/>
                </a:solidFill>
                <a:effectLst/>
                <a:latin typeface="+mn-lt"/>
                <a:ea typeface="+mn-ea"/>
                <a:cs typeface="+mn-cs"/>
              </a:rPr>
              <a:t>La differenza tra i cambiamenti climatici di ieri e di oggi</a:t>
            </a:r>
            <a:r>
              <a:rPr lang="it-IT" sz="1200" kern="1200" dirty="0">
                <a:solidFill>
                  <a:schemeClr val="tx1"/>
                </a:solidFill>
                <a:effectLst/>
                <a:latin typeface="+mn-lt"/>
                <a:ea typeface="+mn-ea"/>
                <a:cs typeface="+mn-cs"/>
              </a:rPr>
              <a:t>. Tratto da le Scienze: </a:t>
            </a:r>
          </a:p>
          <a:p>
            <a:r>
              <a:rPr lang="it-IT" sz="1200" kern="1200" dirty="0">
                <a:solidFill>
                  <a:schemeClr val="tx1"/>
                </a:solidFill>
                <a:effectLst/>
                <a:latin typeface="+mn-lt"/>
                <a:ea typeface="+mn-ea"/>
                <a:cs typeface="+mn-cs"/>
              </a:rPr>
              <a:t>https://www.lescienze.it/news/2019/07/25/news/eventi_climatici_ultimi_2000_anni-4490585/?refresh_ce</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12</a:t>
            </a:fld>
            <a:endParaRPr lang="en-CH"/>
          </a:p>
        </p:txBody>
      </p:sp>
    </p:spTree>
    <p:extLst>
      <p:ext uri="{BB962C8B-B14F-4D97-AF65-F5344CB8AC3E}">
        <p14:creationId xmlns:p14="http://schemas.microsoft.com/office/powerpoint/2010/main" val="398880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I cicli climatici passati non hanno avuto lo stesso effetto su tutto il globo.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 Piccola Era Glaciale è stato il periodo più freddo dell’ultimo millennio. Nonostante questo, gli anni con le temperature più basse variano da luogo a luogo: il 40 per cento del Pianeta ha vissuto il clima più rigido nella metà dell’Ottocento, mentre in altre regioni il primato del freddo è stato registrato alcuni secoli prima.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Allo stesso modo, nel Periodo Caldo Medievale, solo il 40% della superficie terrestre ha raggiunto contemporaneamente la temperatura di picco. Niente a che vedere con il riscaldamento climatico degli ultimi decenni, in cui il 98% della superficie del nostro Pianeta ha sperimentato le temperature massime degli ultimi due millenni circa.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 differenza sconcertante tra i cambiamenti climatici degli ultimi due millenni e quello odierno è quindi il fatto che l’ultimo non è lontanamente equiparabile, in termini di intensità (velocità di riscaldamento) ed estensione (sincronia mondiale), a quelli venuti prima.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George, S. S. (2019, Luglio). </a:t>
            </a:r>
            <a:r>
              <a:rPr lang="it-IT" sz="1200" i="1" kern="1200" dirty="0">
                <a:solidFill>
                  <a:schemeClr val="tx1"/>
                </a:solidFill>
                <a:effectLst/>
                <a:latin typeface="+mn-lt"/>
                <a:ea typeface="+mn-ea"/>
                <a:cs typeface="+mn-cs"/>
              </a:rPr>
              <a:t>The </a:t>
            </a:r>
            <a:r>
              <a:rPr lang="it-IT" sz="1200" i="1" kern="1200" dirty="0" err="1">
                <a:solidFill>
                  <a:schemeClr val="tx1"/>
                </a:solidFill>
                <a:effectLst/>
                <a:latin typeface="+mn-lt"/>
                <a:ea typeface="+mn-ea"/>
                <a:cs typeface="+mn-cs"/>
              </a:rPr>
              <a:t>aberrant</a:t>
            </a:r>
            <a:r>
              <a:rPr lang="it-IT" sz="1200" i="1" kern="1200" dirty="0">
                <a:solidFill>
                  <a:schemeClr val="tx1"/>
                </a:solidFill>
                <a:effectLst/>
                <a:latin typeface="+mn-lt"/>
                <a:ea typeface="+mn-ea"/>
                <a:cs typeface="+mn-cs"/>
              </a:rPr>
              <a:t> global </a:t>
            </a:r>
            <a:r>
              <a:rPr lang="it-IT" sz="1200" i="1" kern="1200" dirty="0" err="1">
                <a:solidFill>
                  <a:schemeClr val="tx1"/>
                </a:solidFill>
                <a:effectLst/>
                <a:latin typeface="+mn-lt"/>
                <a:ea typeface="+mn-ea"/>
                <a:cs typeface="+mn-cs"/>
              </a:rPr>
              <a:t>synchrony</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present</a:t>
            </a:r>
            <a:r>
              <a:rPr lang="it-IT" sz="1200" i="1" kern="1200" dirty="0">
                <a:solidFill>
                  <a:schemeClr val="tx1"/>
                </a:solidFill>
                <a:effectLst/>
                <a:latin typeface="+mn-lt"/>
                <a:ea typeface="+mn-ea"/>
                <a:cs typeface="+mn-cs"/>
              </a:rPr>
              <a:t>-day warming</a:t>
            </a:r>
            <a:r>
              <a:rPr lang="it-IT" sz="1200" kern="1200" dirty="0">
                <a:solidFill>
                  <a:schemeClr val="tx1"/>
                </a:solidFill>
                <a:effectLst/>
                <a:latin typeface="+mn-lt"/>
                <a:ea typeface="+mn-ea"/>
                <a:cs typeface="+mn-cs"/>
              </a:rPr>
              <a:t>. Tratto da nature: https://www.nature.com/articles/d41586-019-02179-2</a:t>
            </a:r>
            <a:endParaRPr lang="en-CH"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Hansen, J. E., &amp; Sato, M. (2011, Luglio). </a:t>
            </a:r>
            <a:r>
              <a:rPr lang="it-IT" sz="1200" i="1" kern="1200" dirty="0" err="1">
                <a:solidFill>
                  <a:schemeClr val="tx1"/>
                </a:solidFill>
                <a:effectLst/>
                <a:latin typeface="+mn-lt"/>
                <a:ea typeface="+mn-ea"/>
                <a:cs typeface="+mn-cs"/>
              </a:rPr>
              <a:t>Earth's</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History: </a:t>
            </a:r>
            <a:r>
              <a:rPr lang="it-IT" sz="1200" i="1" kern="1200" dirty="0" err="1">
                <a:solidFill>
                  <a:schemeClr val="tx1"/>
                </a:solidFill>
                <a:effectLst/>
                <a:latin typeface="+mn-lt"/>
                <a:ea typeface="+mn-ea"/>
                <a:cs typeface="+mn-cs"/>
              </a:rPr>
              <a:t>Implications</a:t>
            </a:r>
            <a:r>
              <a:rPr lang="it-IT" sz="1200" i="1" kern="1200" dirty="0">
                <a:solidFill>
                  <a:schemeClr val="tx1"/>
                </a:solidFill>
                <a:effectLst/>
                <a:latin typeface="+mn-lt"/>
                <a:ea typeface="+mn-ea"/>
                <a:cs typeface="+mn-cs"/>
              </a:rPr>
              <a:t> for Tomorrow </a:t>
            </a:r>
            <a:r>
              <a:rPr lang="it-IT" sz="1200" kern="1200" dirty="0">
                <a:solidFill>
                  <a:schemeClr val="tx1"/>
                </a:solidFill>
                <a:effectLst/>
                <a:latin typeface="+mn-lt"/>
                <a:ea typeface="+mn-ea"/>
                <a:cs typeface="+mn-cs"/>
              </a:rPr>
              <a:t>. Tratto da NASA: Goddard Institute for Space Studies: https://www.giss.nasa.gov/research/briefs/hansen_15/</a:t>
            </a:r>
            <a:endParaRPr lang="en-CH"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Scienze, l. (2019, Luglio). </a:t>
            </a:r>
            <a:r>
              <a:rPr lang="it-IT" sz="1200" i="1" kern="1200" dirty="0">
                <a:solidFill>
                  <a:schemeClr val="tx1"/>
                </a:solidFill>
                <a:effectLst/>
                <a:latin typeface="+mn-lt"/>
                <a:ea typeface="+mn-ea"/>
                <a:cs typeface="+mn-cs"/>
              </a:rPr>
              <a:t>La differenza tra i cambiamenti climatici di ieri e di oggi</a:t>
            </a:r>
            <a:r>
              <a:rPr lang="it-IT" sz="1200" kern="1200" dirty="0">
                <a:solidFill>
                  <a:schemeClr val="tx1"/>
                </a:solidFill>
                <a:effectLst/>
                <a:latin typeface="+mn-lt"/>
                <a:ea typeface="+mn-ea"/>
                <a:cs typeface="+mn-cs"/>
              </a:rPr>
              <a:t>. Tratto da le Scienze: </a:t>
            </a:r>
          </a:p>
          <a:p>
            <a:r>
              <a:rPr lang="it-IT" sz="1200" kern="1200" dirty="0">
                <a:solidFill>
                  <a:schemeClr val="tx1"/>
                </a:solidFill>
                <a:effectLst/>
                <a:latin typeface="+mn-lt"/>
                <a:ea typeface="+mn-ea"/>
                <a:cs typeface="+mn-cs"/>
              </a:rPr>
              <a:t>https://www.lescienze.it/news/2019/07/25/news/eventi_climatici_ultimi_2000_anni-4490585/?refresh_ce</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13</a:t>
            </a:fld>
            <a:endParaRPr lang="en-CH"/>
          </a:p>
        </p:txBody>
      </p:sp>
    </p:spTree>
    <p:extLst>
      <p:ext uri="{BB962C8B-B14F-4D97-AF65-F5344CB8AC3E}">
        <p14:creationId xmlns:p14="http://schemas.microsoft.com/office/powerpoint/2010/main" val="398066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La storia ci insegna anche come si sono formati i combustibili fossili. Poiché sono composti principalmente da carbonio, ciò significa che essi derivano da esseri viventi.</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300-400 milioni di anni fa piante e animali morendo furono seppelliti sotto il suolo oceanico. Col passare del tempo, questi furono ricoperti da strati di sedimenti e sabbia. In milioni di anni questi sedimenti furono seppelliti sempre più in basso, dove l’alta pressione e le temperature li trasformarono in oli e gas.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Oggi, con speciali trivelle scaviamo attraverso strati di sabbia, sedimenti vari e roccia per raggiungere questi depositi sotterranei di gas naturali e oli.</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Oggigiorno usiamo questi oli e gas naturali nella vita di tutti i giorni. Per esempio, la benzina, un derivato del petrolio, un combustibile fossile, ci permette di fare funzionare automobili e camion. I gas naturali vengono invece usati ad esempio per il riscaldamento delle infrastrutture. Vedremo nelle prossime lezioni come la combustione di questi oli e gas naturali contribuiscono ai cambiamenti climatici.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NASA.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Why</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is</a:t>
            </a:r>
            <a:r>
              <a:rPr lang="it-IT" sz="1200" i="1" kern="1200" dirty="0">
                <a:solidFill>
                  <a:schemeClr val="tx1"/>
                </a:solidFill>
                <a:effectLst/>
                <a:latin typeface="+mn-lt"/>
                <a:ea typeface="+mn-ea"/>
                <a:cs typeface="+mn-cs"/>
              </a:rPr>
              <a:t> Carbon </a:t>
            </a:r>
            <a:r>
              <a:rPr lang="it-IT" sz="1200" i="1" kern="1200" dirty="0" err="1">
                <a:solidFill>
                  <a:schemeClr val="tx1"/>
                </a:solidFill>
                <a:effectLst/>
                <a:latin typeface="+mn-lt"/>
                <a:ea typeface="+mn-ea"/>
                <a:cs typeface="+mn-cs"/>
              </a:rPr>
              <a:t>Important</a:t>
            </a:r>
            <a:r>
              <a:rPr lang="it-IT" sz="1200" i="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Kids: https://climatekids.nasa.gov/carbon/</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14</a:t>
            </a:fld>
            <a:endParaRPr lang="en-CH"/>
          </a:p>
        </p:txBody>
      </p:sp>
    </p:spTree>
    <p:extLst>
      <p:ext uri="{BB962C8B-B14F-4D97-AF65-F5344CB8AC3E}">
        <p14:creationId xmlns:p14="http://schemas.microsoft.com/office/powerpoint/2010/main" val="119445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Concludo questa lezione con un interessante video sul ciclo del carbonio </a:t>
            </a:r>
            <a:r>
              <a:rPr lang="en-GB" sz="1200" b="0" i="0" u="none" strike="noStrike" kern="1200" dirty="0" err="1">
                <a:solidFill>
                  <a:schemeClr val="tx1"/>
                </a:solidFill>
                <a:effectLst/>
                <a:latin typeface="+mn-lt"/>
                <a:ea typeface="+mn-ea"/>
                <a:cs typeface="+mn-cs"/>
              </a:rPr>
              <a:t>realizzato</a:t>
            </a:r>
            <a:r>
              <a:rPr lang="en-GB" sz="1200" b="0" i="0" u="none" strike="noStrike" kern="1200" dirty="0">
                <a:solidFill>
                  <a:schemeClr val="tx1"/>
                </a:solidFill>
                <a:effectLst/>
                <a:latin typeface="+mn-lt"/>
                <a:ea typeface="+mn-ea"/>
                <a:cs typeface="+mn-cs"/>
              </a:rPr>
              <a:t> da Rai Educational in </a:t>
            </a:r>
            <a:r>
              <a:rPr lang="en-GB" sz="1200" b="0" i="0" u="none" strike="noStrike" kern="1200" dirty="0" err="1">
                <a:solidFill>
                  <a:schemeClr val="tx1"/>
                </a:solidFill>
                <a:effectLst/>
                <a:latin typeface="+mn-lt"/>
                <a:ea typeface="+mn-ea"/>
                <a:cs typeface="+mn-cs"/>
              </a:rPr>
              <a:t>coproduzione</a:t>
            </a:r>
            <a:r>
              <a:rPr lang="en-GB" sz="1200" b="0" i="0" u="none" strike="noStrike" kern="1200" dirty="0">
                <a:solidFill>
                  <a:schemeClr val="tx1"/>
                </a:solidFill>
                <a:effectLst/>
                <a:latin typeface="+mn-lt"/>
                <a:ea typeface="+mn-ea"/>
                <a:cs typeface="+mn-cs"/>
              </a:rPr>
              <a:t> con </a:t>
            </a:r>
            <a:r>
              <a:rPr lang="en-GB" sz="1200" b="0" i="0" u="none" strike="noStrike" kern="1200" dirty="0" err="1">
                <a:solidFill>
                  <a:schemeClr val="tx1"/>
                </a:solidFill>
                <a:effectLst/>
                <a:latin typeface="+mn-lt"/>
                <a:ea typeface="+mn-ea"/>
                <a:cs typeface="+mn-cs"/>
              </a:rPr>
              <a:t>l’UER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Unione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Europea</a:t>
            </a:r>
            <a:r>
              <a:rPr lang="en-GB" sz="1200" b="0" i="0" u="none" strike="noStrike" kern="1200" dirty="0">
                <a:solidFill>
                  <a:schemeClr val="tx1"/>
                </a:solidFill>
                <a:effectLst/>
                <a:latin typeface="+mn-lt"/>
                <a:ea typeface="+mn-ea"/>
                <a:cs typeface="+mn-cs"/>
              </a:rPr>
              <a:t> di </a:t>
            </a:r>
            <a:r>
              <a:rPr lang="en-GB" sz="1200" b="0" i="0" u="none" strike="noStrike" kern="1200" dirty="0" err="1">
                <a:solidFill>
                  <a:schemeClr val="tx1"/>
                </a:solidFill>
                <a:effectLst/>
                <a:latin typeface="+mn-lt"/>
                <a:ea typeface="+mn-ea"/>
                <a:cs typeface="+mn-cs"/>
              </a:rPr>
              <a:t>Radiotelevisione</a:t>
            </a:r>
            <a:r>
              <a:rPr lang="en-GB" sz="1200" b="0" i="0" u="none" strike="noStrike" kern="1200" dirty="0">
                <a:solidFill>
                  <a:schemeClr val="tx1"/>
                </a:solidFill>
                <a:effectLst/>
                <a:latin typeface="+mn-lt"/>
                <a:ea typeface="+mn-ea"/>
                <a:cs typeface="+mn-cs"/>
              </a:rPr>
              <a:t>)</a:t>
            </a:r>
            <a:r>
              <a:rPr lang="en-CH"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http://</a:t>
            </a:r>
            <a:r>
              <a:rPr lang="en-GB" sz="1200" kern="1200" dirty="0" err="1">
                <a:solidFill>
                  <a:schemeClr val="tx1"/>
                </a:solidFill>
                <a:effectLst/>
                <a:latin typeface="+mn-lt"/>
                <a:ea typeface="+mn-ea"/>
                <a:cs typeface="+mn-cs"/>
              </a:rPr>
              <a:t>www.raiscuola.rai.it</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articoli</a:t>
            </a:r>
            <a:r>
              <a:rPr lang="en-GB" sz="1200" kern="1200" dirty="0">
                <a:solidFill>
                  <a:schemeClr val="tx1"/>
                </a:solidFill>
                <a:effectLst/>
                <a:latin typeface="+mn-lt"/>
                <a:ea typeface="+mn-ea"/>
                <a:cs typeface="+mn-cs"/>
              </a:rPr>
              <a:t>/il-</a:t>
            </a:r>
            <a:r>
              <a:rPr lang="en-GB" sz="1200" kern="1200" dirty="0" err="1">
                <a:solidFill>
                  <a:schemeClr val="tx1"/>
                </a:solidFill>
                <a:effectLst/>
                <a:latin typeface="+mn-lt"/>
                <a:ea typeface="+mn-ea"/>
                <a:cs typeface="+mn-cs"/>
              </a:rPr>
              <a:t>carbonio</a:t>
            </a:r>
            <a:r>
              <a:rPr lang="en-GB" sz="1200" kern="1200" dirty="0">
                <a:solidFill>
                  <a:schemeClr val="tx1"/>
                </a:solidFill>
                <a:effectLst/>
                <a:latin typeface="+mn-lt"/>
                <a:ea typeface="+mn-ea"/>
                <a:cs typeface="+mn-cs"/>
              </a:rPr>
              <a:t>-e-il-</a:t>
            </a:r>
            <a:r>
              <a:rPr lang="en-GB" sz="1200" kern="1200" dirty="0" err="1">
                <a:solidFill>
                  <a:schemeClr val="tx1"/>
                </a:solidFill>
                <a:effectLst/>
                <a:latin typeface="+mn-lt"/>
                <a:ea typeface="+mn-ea"/>
                <a:cs typeface="+mn-cs"/>
              </a:rPr>
              <a:t>suo</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ciclo</a:t>
            </a:r>
            <a:r>
              <a:rPr lang="en-GB" sz="1200" kern="1200" dirty="0">
                <a:solidFill>
                  <a:schemeClr val="tx1"/>
                </a:solidFill>
                <a:effectLst/>
                <a:latin typeface="+mn-lt"/>
                <a:ea typeface="+mn-ea"/>
                <a:cs typeface="+mn-cs"/>
              </a:rPr>
              <a:t>/7802/</a:t>
            </a:r>
            <a:r>
              <a:rPr lang="en-GB" sz="1200" kern="1200" dirty="0" err="1">
                <a:solidFill>
                  <a:schemeClr val="tx1"/>
                </a:solidFill>
                <a:effectLst/>
                <a:latin typeface="+mn-lt"/>
                <a:ea typeface="+mn-ea"/>
                <a:cs typeface="+mn-cs"/>
              </a:rPr>
              <a:t>default.aspx</a:t>
            </a:r>
            <a:endParaRPr lang="en-CH" dirty="0"/>
          </a:p>
        </p:txBody>
      </p:sp>
      <p:sp>
        <p:nvSpPr>
          <p:cNvPr id="4" name="Slide Number Placeholder 3"/>
          <p:cNvSpPr>
            <a:spLocks noGrp="1"/>
          </p:cNvSpPr>
          <p:nvPr>
            <p:ph type="sldNum" sz="quarter" idx="5"/>
          </p:nvPr>
        </p:nvSpPr>
        <p:spPr/>
        <p:txBody>
          <a:bodyPr/>
          <a:lstStyle/>
          <a:p>
            <a:fld id="{E4346567-3369-0C4A-A16B-491FA808C044}" type="slidenum">
              <a:rPr lang="en-CH" smtClean="0"/>
              <a:t>15</a:t>
            </a:fld>
            <a:endParaRPr lang="en-CH"/>
          </a:p>
        </p:txBody>
      </p:sp>
    </p:spTree>
    <p:extLst>
      <p:ext uri="{BB962C8B-B14F-4D97-AF65-F5344CB8AC3E}">
        <p14:creationId xmlns:p14="http://schemas.microsoft.com/office/powerpoint/2010/main" val="425756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it-IT" b="0" dirty="0">
                <a:latin typeface="Gill Sans MT" panose="020B0502020104020203" pitchFamily="34" charset="0"/>
              </a:rPr>
              <a:t>In questa seconda parte del modulo 1 </a:t>
            </a:r>
            <a:r>
              <a:rPr lang="en-GB" dirty="0" err="1">
                <a:latin typeface="+mn-lt"/>
              </a:rPr>
              <a:t>tratteremo</a:t>
            </a:r>
            <a:r>
              <a:rPr lang="en-GB" dirty="0">
                <a:latin typeface="+mn-lt"/>
              </a:rPr>
              <a:t>:</a:t>
            </a:r>
          </a:p>
          <a:p>
            <a:pPr marL="0" indent="0">
              <a:buFont typeface="+mj-lt"/>
              <a:buNone/>
            </a:pPr>
            <a:endParaRPr lang="en-GB" dirty="0">
              <a:latin typeface="+mn-lt"/>
            </a:endParaRPr>
          </a:p>
          <a:p>
            <a:pPr marL="0" indent="0">
              <a:buFont typeface="+mj-lt"/>
              <a:buNone/>
            </a:pPr>
            <a:r>
              <a:rPr lang="en-GB" b="0" dirty="0">
                <a:latin typeface="+mn-lt"/>
              </a:rPr>
              <a:t>1. Le cause </a:t>
            </a:r>
            <a:r>
              <a:rPr lang="en-GB" b="0" dirty="0" err="1">
                <a:latin typeface="+mn-lt"/>
              </a:rPr>
              <a:t>dell’innalzamento</a:t>
            </a:r>
            <a:r>
              <a:rPr lang="en-GB" b="0" dirty="0">
                <a:latin typeface="+mn-lt"/>
              </a:rPr>
              <a:t> </a:t>
            </a:r>
            <a:r>
              <a:rPr lang="en-GB" b="0" dirty="0" err="1">
                <a:latin typeface="+mn-lt"/>
              </a:rPr>
              <a:t>delle</a:t>
            </a:r>
            <a:r>
              <a:rPr lang="en-GB" b="0" dirty="0">
                <a:latin typeface="+mn-lt"/>
              </a:rPr>
              <a:t> temperature.</a:t>
            </a:r>
            <a:br>
              <a:rPr lang="en-GB" dirty="0">
                <a:latin typeface="+mn-lt"/>
              </a:rPr>
            </a:br>
            <a:r>
              <a:rPr lang="en-GB" b="0" dirty="0">
                <a:latin typeface="+mn-lt"/>
              </a:rPr>
              <a:t>2. </a:t>
            </a:r>
            <a:r>
              <a:rPr lang="en-GB" b="0" dirty="0" err="1">
                <a:latin typeface="+mn-lt"/>
              </a:rPr>
              <a:t>L’anidride</a:t>
            </a:r>
            <a:r>
              <a:rPr lang="en-GB" b="0" dirty="0">
                <a:latin typeface="+mn-lt"/>
              </a:rPr>
              <a:t> </a:t>
            </a:r>
            <a:r>
              <a:rPr lang="en-GB" b="0" dirty="0" err="1">
                <a:latin typeface="+mn-lt"/>
              </a:rPr>
              <a:t>carbonica</a:t>
            </a:r>
            <a:r>
              <a:rPr lang="en-GB" b="0" dirty="0">
                <a:latin typeface="+mn-lt"/>
              </a:rPr>
              <a:t> e il </a:t>
            </a:r>
            <a:r>
              <a:rPr lang="en-GB" b="0" dirty="0" err="1">
                <a:latin typeface="+mn-lt"/>
              </a:rPr>
              <a:t>ciclo</a:t>
            </a:r>
            <a:r>
              <a:rPr lang="en-GB" b="0" dirty="0">
                <a:latin typeface="+mn-lt"/>
              </a:rPr>
              <a:t> del </a:t>
            </a:r>
            <a:r>
              <a:rPr lang="en-GB" b="0" dirty="0" err="1">
                <a:latin typeface="+mn-lt"/>
              </a:rPr>
              <a:t>carbonio</a:t>
            </a:r>
            <a:br>
              <a:rPr lang="en-GB" dirty="0">
                <a:latin typeface="+mn-lt"/>
              </a:rPr>
            </a:br>
            <a:r>
              <a:rPr lang="en-GB" b="0" dirty="0">
                <a:latin typeface="+mn-lt"/>
              </a:rPr>
              <a:t>3. La terra del </a:t>
            </a:r>
            <a:r>
              <a:rPr lang="en-GB" b="0" dirty="0" err="1">
                <a:latin typeface="+mn-lt"/>
              </a:rPr>
              <a:t>passato</a:t>
            </a:r>
            <a:br>
              <a:rPr lang="en-GB" dirty="0">
                <a:latin typeface="+mn-lt"/>
              </a:rPr>
            </a:br>
            <a:r>
              <a:rPr lang="en-GB" b="0" dirty="0">
                <a:latin typeface="+mn-lt"/>
              </a:rPr>
              <a:t>4. I </a:t>
            </a:r>
            <a:r>
              <a:rPr lang="en-GB" b="0" dirty="0" err="1">
                <a:latin typeface="+mn-lt"/>
              </a:rPr>
              <a:t>cambiamenti</a:t>
            </a:r>
            <a:r>
              <a:rPr lang="en-GB" b="0" dirty="0">
                <a:latin typeface="+mn-lt"/>
              </a:rPr>
              <a:t> </a:t>
            </a:r>
            <a:r>
              <a:rPr lang="en-GB" b="0" dirty="0" err="1">
                <a:latin typeface="+mn-lt"/>
              </a:rPr>
              <a:t>climatici</a:t>
            </a:r>
            <a:r>
              <a:rPr lang="en-GB" b="0" dirty="0">
                <a:latin typeface="+mn-lt"/>
              </a:rPr>
              <a:t> </a:t>
            </a:r>
            <a:r>
              <a:rPr lang="en-GB" b="0" dirty="0" err="1">
                <a:latin typeface="+mn-lt"/>
              </a:rPr>
              <a:t>nella</a:t>
            </a:r>
            <a:r>
              <a:rPr lang="en-GB" b="0" dirty="0">
                <a:latin typeface="+mn-lt"/>
              </a:rPr>
              <a:t> </a:t>
            </a:r>
            <a:r>
              <a:rPr lang="en-GB" b="0" dirty="0" err="1">
                <a:latin typeface="+mn-lt"/>
              </a:rPr>
              <a:t>storia</a:t>
            </a:r>
            <a:r>
              <a:rPr lang="en-GB" b="0" dirty="0">
                <a:latin typeface="+mn-lt"/>
              </a:rPr>
              <a:t> </a:t>
            </a:r>
            <a:r>
              <a:rPr lang="en-GB" b="0" dirty="0" err="1">
                <a:latin typeface="+mn-lt"/>
              </a:rPr>
              <a:t>dell’uomo</a:t>
            </a:r>
            <a:endParaRPr lang="it-IT" b="0" dirty="0">
              <a:latin typeface="Gill Sans MT" panose="020B0502020104020203" pitchFamily="34" charset="0"/>
            </a:endParaRPr>
          </a:p>
          <a:p>
            <a:pPr marL="0" indent="0">
              <a:buFont typeface="+mj-lt"/>
              <a:buNone/>
            </a:pPr>
            <a:endParaRPr lang="it-IT" b="0" dirty="0">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it-IT" b="0" dirty="0">
              <a:latin typeface="Gill Sans MT" panose="020B0502020104020203" pitchFamily="34" charset="0"/>
            </a:endParaRPr>
          </a:p>
          <a:p>
            <a:pPr marL="0" indent="0">
              <a:buFont typeface="+mj-lt"/>
              <a:buNone/>
            </a:pPr>
            <a:endParaRPr lang="it-IT" b="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2</a:t>
            </a:fld>
            <a:endParaRPr lang="en-CH"/>
          </a:p>
        </p:txBody>
      </p:sp>
    </p:spTree>
    <p:extLst>
      <p:ext uri="{BB962C8B-B14F-4D97-AF65-F5344CB8AC3E}">
        <p14:creationId xmlns:p14="http://schemas.microsoft.com/office/powerpoint/2010/main" val="47087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sz="1200" kern="1200">
                <a:solidFill>
                  <a:schemeClr val="accent2"/>
                </a:solidFill>
                <a:effectLst/>
                <a:latin typeface="+mn-lt"/>
                <a:ea typeface="+mn-ea"/>
                <a:cs typeface="+mn-cs"/>
              </a:rPr>
              <a:t>Da </a:t>
            </a:r>
            <a:r>
              <a:rPr lang="it-IT" sz="1200" kern="1200" dirty="0">
                <a:solidFill>
                  <a:schemeClr val="accent2"/>
                </a:solidFill>
                <a:effectLst/>
                <a:latin typeface="+mn-lt"/>
                <a:ea typeface="+mn-ea"/>
                <a:cs typeface="+mn-cs"/>
              </a:rPr>
              <a:t>che c</a:t>
            </a:r>
            <a:r>
              <a:rPr lang="en-CH" sz="1200" kern="1200">
                <a:solidFill>
                  <a:schemeClr val="accent2"/>
                </a:solidFill>
                <a:effectLst/>
                <a:latin typeface="+mn-lt"/>
                <a:ea typeface="+mn-ea"/>
                <a:cs typeface="+mn-cs"/>
              </a:rPr>
              <a:t>osa è </a:t>
            </a:r>
            <a:r>
              <a:rPr lang="it-IT" sz="1200" kern="1200" dirty="0">
                <a:solidFill>
                  <a:schemeClr val="accent2"/>
                </a:solidFill>
                <a:effectLst/>
                <a:latin typeface="+mn-lt"/>
                <a:ea typeface="+mn-ea"/>
                <a:cs typeface="+mn-cs"/>
              </a:rPr>
              <a:t>c</a:t>
            </a:r>
            <a:r>
              <a:rPr lang="en-CH" sz="1200" kern="1200">
                <a:solidFill>
                  <a:schemeClr val="accent2"/>
                </a:solidFill>
                <a:effectLst/>
                <a:latin typeface="+mn-lt"/>
                <a:ea typeface="+mn-ea"/>
                <a:cs typeface="+mn-cs"/>
              </a:rPr>
              <a:t>ausato l’</a:t>
            </a:r>
            <a:r>
              <a:rPr lang="it-IT" sz="1200" kern="1200" dirty="0">
                <a:solidFill>
                  <a:schemeClr val="accent2"/>
                </a:solidFill>
                <a:effectLst/>
                <a:latin typeface="+mn-lt"/>
                <a:ea typeface="+mn-ea"/>
                <a:cs typeface="+mn-cs"/>
              </a:rPr>
              <a:t>i</a:t>
            </a:r>
            <a:r>
              <a:rPr lang="en-CH" sz="1200" kern="1200">
                <a:solidFill>
                  <a:schemeClr val="accent2"/>
                </a:solidFill>
                <a:effectLst/>
                <a:latin typeface="+mn-lt"/>
                <a:ea typeface="+mn-ea"/>
                <a:cs typeface="+mn-cs"/>
              </a:rPr>
              <a:t>nnalzamento delle </a:t>
            </a:r>
            <a:r>
              <a:rPr lang="it-IT" sz="1200" kern="1200" dirty="0">
                <a:solidFill>
                  <a:schemeClr val="accent2"/>
                </a:solidFill>
                <a:effectLst/>
                <a:latin typeface="+mn-lt"/>
                <a:ea typeface="+mn-ea"/>
                <a:cs typeface="+mn-cs"/>
              </a:rPr>
              <a:t>t</a:t>
            </a:r>
            <a:r>
              <a:rPr lang="en-CH" sz="1200" kern="1200">
                <a:solidFill>
                  <a:schemeClr val="accent2"/>
                </a:solidFill>
                <a:effectLst/>
                <a:latin typeface="+mn-lt"/>
                <a:ea typeface="+mn-ea"/>
                <a:cs typeface="+mn-cs"/>
              </a:rPr>
              <a:t>emperature?</a:t>
            </a:r>
            <a:br>
              <a:rPr lang="it-IT" sz="1200" kern="1200" dirty="0">
                <a:solidFill>
                  <a:schemeClr val="accent2"/>
                </a:solidFill>
                <a:effectLst/>
                <a:latin typeface="+mn-lt"/>
                <a:ea typeface="+mn-ea"/>
                <a:cs typeface="+mn-cs"/>
              </a:rPr>
            </a:br>
            <a:endParaRPr lang="it-IT" sz="1200" kern="1200" dirty="0">
              <a:solidFill>
                <a:schemeClr val="accent2"/>
              </a:solidFill>
              <a:effectLst/>
              <a:latin typeface="+mn-lt"/>
              <a:ea typeface="+mn-ea"/>
              <a:cs typeface="+mn-cs"/>
            </a:endParaRPr>
          </a:p>
          <a:p>
            <a:r>
              <a:rPr lang="it-IT" sz="1200" kern="1200" dirty="0">
                <a:solidFill>
                  <a:schemeClr val="tx1"/>
                </a:solidFill>
                <a:effectLst/>
                <a:latin typeface="+mn-lt"/>
                <a:ea typeface="+mn-ea"/>
                <a:cs typeface="+mn-cs"/>
              </a:rPr>
              <a:t>Gli scienziati hanno osservato che l’aumento della temperatura negli ultimi 150 anni è collegato ad un aumento di anidride carbonica nell’atmosfera terrestre nello stesso periodo.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Dall’inizio della rivoluzione industriale, la concentrazione di anidride carbonica nell’atmosfera è aumentata del 39%.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Il grafico qui a fianco è lo stesso grafico che abbiamo visto nella precedente lezione sulla temperatura media annua del pianeta. L’ asse verticale a sinistra indica la temperatura media del pianeta in °C. L’ asse verticale a destra indica i livelli atmosferici di concentrazione di anidride carbonica (CO</a:t>
            </a:r>
            <a:r>
              <a:rPr lang="it-IT" sz="1200" kern="1200" baseline="-25000" dirty="0">
                <a:solidFill>
                  <a:schemeClr val="tx1"/>
                </a:solidFill>
                <a:effectLst/>
                <a:latin typeface="+mn-lt"/>
                <a:ea typeface="+mn-ea"/>
                <a:cs typeface="+mn-cs"/>
              </a:rPr>
              <a:t>2</a:t>
            </a:r>
            <a:r>
              <a:rPr lang="it-IT" sz="1200" kern="1200" dirty="0">
                <a:solidFill>
                  <a:schemeClr val="tx1"/>
                </a:solidFill>
                <a:effectLst/>
                <a:latin typeface="+mn-lt"/>
                <a:ea typeface="+mn-ea"/>
                <a:cs typeface="+mn-cs"/>
              </a:rPr>
              <a:t>) in parti per milione (</a:t>
            </a:r>
            <a:r>
              <a:rPr lang="it-IT" sz="1200" kern="1200" dirty="0" err="1">
                <a:solidFill>
                  <a:schemeClr val="tx1"/>
                </a:solidFill>
                <a:effectLst/>
                <a:latin typeface="+mn-lt"/>
                <a:ea typeface="+mn-ea"/>
                <a:cs typeface="+mn-cs"/>
              </a:rPr>
              <a:t>ppm</a:t>
            </a:r>
            <a:r>
              <a:rPr lang="it-IT" sz="1200" kern="1200" dirty="0">
                <a:solidFill>
                  <a:schemeClr val="tx1"/>
                </a:solidFill>
                <a:effectLst/>
                <a:latin typeface="+mn-lt"/>
                <a:ea typeface="+mn-ea"/>
                <a:cs typeface="+mn-cs"/>
              </a:rPr>
              <a:t>). Le barre rosse indicano le temperature sopra la media e le barre blu indicano le temperature sotto la media.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 linea nera mostra i livelli atmosferici di concentrazione di anidride carbonica in parti per milione. Nel grafico si può osservare bene come i livelli di anidride carbonica siano strettamente collegati alla temperatura media terrestre: a partire da circa il 1980 quando le barre sono solo rosse e quindi le temperature sono sempre sopra la media, l’anidride carbonica e la temperatura aumentano insieme in modo esponenziale.</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Fonte:</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NOAA.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Global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Indicators</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Warming</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Tratto da National Centre for </a:t>
            </a:r>
            <a:r>
              <a:rPr lang="it-IT" sz="1200" kern="1200" dirty="0" err="1">
                <a:solidFill>
                  <a:schemeClr val="tx1"/>
                </a:solidFill>
                <a:effectLst/>
                <a:latin typeface="+mn-lt"/>
                <a:ea typeface="+mn-ea"/>
                <a:cs typeface="+mn-cs"/>
              </a:rPr>
              <a:t>Environmental</a:t>
            </a:r>
            <a:r>
              <a:rPr lang="it-IT" sz="1200" kern="1200" dirty="0">
                <a:solidFill>
                  <a:schemeClr val="tx1"/>
                </a:solidFill>
                <a:effectLst/>
                <a:latin typeface="+mn-lt"/>
                <a:ea typeface="+mn-ea"/>
                <a:cs typeface="+mn-cs"/>
              </a:rPr>
              <a:t> Information: </a:t>
            </a:r>
            <a:r>
              <a:rPr lang="it-IT" sz="1200" kern="1200" dirty="0" err="1">
                <a:solidFill>
                  <a:schemeClr val="tx1"/>
                </a:solidFill>
                <a:effectLst/>
                <a:latin typeface="+mn-lt"/>
                <a:ea typeface="+mn-ea"/>
                <a:cs typeface="+mn-cs"/>
              </a:rPr>
              <a:t>https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www.ncdc.noaa.gov</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monitoring-references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faq</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indicators.php</a:t>
            </a:r>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3</a:t>
            </a:fld>
            <a:endParaRPr lang="en-CH"/>
          </a:p>
        </p:txBody>
      </p:sp>
    </p:spTree>
    <p:extLst>
      <p:ext uri="{BB962C8B-B14F-4D97-AF65-F5344CB8AC3E}">
        <p14:creationId xmlns:p14="http://schemas.microsoft.com/office/powerpoint/2010/main" val="327766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Prima di procedere ulteriormente</a:t>
                </a:r>
                <a:r>
                  <a:rPr lang="it-IT" sz="1200" kern="1200" baseline="0" dirty="0">
                    <a:solidFill>
                      <a:schemeClr val="tx1"/>
                    </a:solidFill>
                    <a:effectLst/>
                    <a:latin typeface="+mn-lt"/>
                    <a:ea typeface="+mn-ea"/>
                    <a:cs typeface="+mn-cs"/>
                  </a:rPr>
                  <a:t> dobbiamo aver chiaro c</a:t>
                </a:r>
                <a:r>
                  <a:rPr lang="it-IT" sz="1200" kern="1200" dirty="0">
                    <a:solidFill>
                      <a:schemeClr val="tx1"/>
                    </a:solidFill>
                    <a:effectLst/>
                    <a:latin typeface="+mn-lt"/>
                    <a:ea typeface="+mn-ea"/>
                    <a:cs typeface="+mn-cs"/>
                  </a:rPr>
                  <a:t>osa</a:t>
                </a:r>
                <a:r>
                  <a:rPr lang="it-IT" sz="1200" kern="1200" baseline="0" dirty="0">
                    <a:solidFill>
                      <a:schemeClr val="tx1"/>
                    </a:solidFill>
                    <a:effectLst/>
                    <a:latin typeface="+mn-lt"/>
                    <a:ea typeface="+mn-ea"/>
                    <a:cs typeface="+mn-cs"/>
                  </a:rPr>
                  <a:t> sia</a:t>
                </a:r>
                <a:r>
                  <a:rPr lang="it-IT" sz="1200" kern="1200" dirty="0">
                    <a:solidFill>
                      <a:schemeClr val="tx1"/>
                    </a:solidFill>
                    <a:effectLst/>
                    <a:latin typeface="+mn-lt"/>
                    <a:ea typeface="+mn-ea"/>
                    <a:cs typeface="+mn-cs"/>
                  </a:rPr>
                  <a:t> l’anidride carbonica e il ciclo del carbonio. L’anidride carbonica è un elemento chimico, come può esserlo l’acqua che beviamo e l’ossigeno che respiriamo. La</a:t>
                </a:r>
                <a:r>
                  <a:rPr lang="it-IT" sz="1200" kern="1200" baseline="0" dirty="0">
                    <a:solidFill>
                      <a:schemeClr val="tx1"/>
                    </a:solidFill>
                    <a:effectLst/>
                    <a:latin typeface="+mn-lt"/>
                    <a:ea typeface="+mn-ea"/>
                    <a:cs typeface="+mn-cs"/>
                  </a:rPr>
                  <a:t> molecola dell’</a:t>
                </a:r>
                <a:r>
                  <a:rPr lang="it-IT" sz="1200" kern="1200" dirty="0">
                    <a:solidFill>
                      <a:schemeClr val="tx1"/>
                    </a:solidFill>
                    <a:effectLst/>
                    <a:latin typeface="+mn-lt"/>
                    <a:ea typeface="+mn-ea"/>
                    <a:cs typeface="+mn-cs"/>
                  </a:rPr>
                  <a:t>anidride carbonica consiste di un atomo di carbonio legato a due atomi di ossigeno. Infatti, l’anidride carbonica è anche conosciuta come </a:t>
                </a:r>
                <a14:m>
                  <m:oMath xmlns:m="http://schemas.openxmlformats.org/officeDocument/2006/math">
                    <m:sSub>
                      <m:sSubPr>
                        <m:ctrlPr>
                          <a:rPr lang="en-CH" sz="1200" i="1" kern="1200">
                            <a:solidFill>
                              <a:schemeClr val="tx1"/>
                            </a:solidFill>
                            <a:effectLst/>
                            <a:latin typeface="Cambria Math" panose="02040503050406030204" pitchFamily="18" charset="0"/>
                            <a:ea typeface="+mn-ea"/>
                            <a:cs typeface="+mn-cs"/>
                          </a:rPr>
                        </m:ctrlPr>
                      </m:sSubPr>
                      <m:e>
                        <m:r>
                          <a:rPr lang="it-IT" sz="1200" i="1" kern="1200">
                            <a:solidFill>
                              <a:schemeClr val="tx1"/>
                            </a:solidFill>
                            <a:effectLst/>
                            <a:latin typeface="Cambria Math" panose="02040503050406030204" pitchFamily="18" charset="0"/>
                            <a:ea typeface="+mn-ea"/>
                            <a:cs typeface="+mn-cs"/>
                          </a:rPr>
                          <m:t>𝐶𝑂</m:t>
                        </m:r>
                      </m:e>
                      <m:sub>
                        <m:r>
                          <a:rPr lang="it-IT" sz="1200" i="1" kern="1200">
                            <a:solidFill>
                              <a:schemeClr val="tx1"/>
                            </a:solidFill>
                            <a:effectLst/>
                            <a:latin typeface="Cambria Math" panose="02040503050406030204" pitchFamily="18" charset="0"/>
                            <a:ea typeface="+mn-ea"/>
                            <a:cs typeface="+mn-cs"/>
                          </a:rPr>
                          <m:t>2</m:t>
                        </m:r>
                      </m:sub>
                    </m:sSub>
                  </m:oMath>
                </a14:m>
                <a:r>
                  <a:rPr lang="it-IT" sz="1200" kern="1200" dirty="0">
                    <a:solidFill>
                      <a:schemeClr val="tx1"/>
                    </a:solidFill>
                    <a:effectLst/>
                    <a:latin typeface="+mn-lt"/>
                    <a:ea typeface="+mn-ea"/>
                    <a:cs typeface="+mn-cs"/>
                  </a:rPr>
                  <a:t>: la «C» rappresenta il carbonio, la «O» rappresenta l’ossigeno e il 2 rappresenta il numero di atomi di ossigeno. Non abbiamo un numero vicino alla C perché c’è solo un atomo di carbonio per ogni molecola di anidride carbonica.</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L’anidride carbonica fa parte di un gruppo di altri gas dannosi al clima chiamati «gas serra». Altri esempi sono il metano, il monossido </a:t>
                </a:r>
                <a:r>
                  <a:rPr lang="it-IT" sz="1200" kern="1200">
                    <a:solidFill>
                      <a:schemeClr val="tx1"/>
                    </a:solidFill>
                    <a:effectLst/>
                    <a:latin typeface="+mn-lt"/>
                    <a:ea typeface="+mn-ea"/>
                    <a:cs typeface="+mn-cs"/>
                  </a:rPr>
                  <a:t>di diazoto </a:t>
                </a:r>
                <a:r>
                  <a:rPr lang="it-IT" sz="1200" kern="1200" dirty="0">
                    <a:solidFill>
                      <a:schemeClr val="tx1"/>
                    </a:solidFill>
                    <a:effectLst/>
                    <a:latin typeface="+mn-lt"/>
                    <a:ea typeface="+mn-ea"/>
                    <a:cs typeface="+mn-cs"/>
                  </a:rPr>
                  <a:t>e i gas fluorurati, i quali stanno aumentando in modo simile all’anidride carbonica. </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OECD.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Carbon </a:t>
                </a:r>
                <a:r>
                  <a:rPr lang="it-IT" sz="1200" i="1" kern="1200" dirty="0" err="1">
                    <a:solidFill>
                      <a:schemeClr val="tx1"/>
                    </a:solidFill>
                    <a:effectLst/>
                    <a:latin typeface="+mn-lt"/>
                    <a:ea typeface="+mn-ea"/>
                    <a:cs typeface="+mn-cs"/>
                  </a:rPr>
                  <a:t>Dioxide</a:t>
                </a:r>
                <a:r>
                  <a:rPr lang="it-IT" sz="1200" i="1" kern="1200" dirty="0">
                    <a:solidFill>
                      <a:schemeClr val="tx1"/>
                    </a:solidFill>
                    <a:effectLst/>
                    <a:latin typeface="+mn-lt"/>
                    <a:ea typeface="+mn-ea"/>
                    <a:cs typeface="+mn-cs"/>
                  </a:rPr>
                  <a:t> (CO2)</a:t>
                </a:r>
                <a:r>
                  <a:rPr lang="it-IT" sz="1200" kern="1200" dirty="0">
                    <a:solidFill>
                      <a:schemeClr val="tx1"/>
                    </a:solidFill>
                    <a:effectLst/>
                    <a:latin typeface="+mn-lt"/>
                    <a:ea typeface="+mn-ea"/>
                    <a:cs typeface="+mn-cs"/>
                  </a:rPr>
                  <a:t>. Tratto da OECD: </a:t>
                </a:r>
                <a:r>
                  <a:rPr lang="it-IT" sz="1200" kern="1200" dirty="0" err="1">
                    <a:solidFill>
                      <a:schemeClr val="tx1"/>
                    </a:solidFill>
                    <a:effectLst/>
                    <a:latin typeface="+mn-lt"/>
                    <a:ea typeface="+mn-ea"/>
                    <a:cs typeface="+mn-cs"/>
                  </a:rPr>
                  <a:t>Glossary</a:t>
                </a:r>
                <a:r>
                  <a:rPr lang="it-IT" sz="1200" kern="1200" dirty="0">
                    <a:solidFill>
                      <a:schemeClr val="tx1"/>
                    </a:solidFill>
                    <a:effectLst/>
                    <a:latin typeface="+mn-lt"/>
                    <a:ea typeface="+mn-ea"/>
                    <a:cs typeface="+mn-cs"/>
                  </a:rPr>
                  <a:t> of Statistical </a:t>
                </a:r>
                <a:r>
                  <a:rPr lang="it-IT" sz="1200" kern="1200" dirty="0" err="1">
                    <a:solidFill>
                      <a:schemeClr val="tx1"/>
                    </a:solidFill>
                    <a:effectLst/>
                    <a:latin typeface="+mn-lt"/>
                    <a:ea typeface="+mn-ea"/>
                    <a:cs typeface="+mn-cs"/>
                  </a:rPr>
                  <a:t>Terms</a:t>
                </a:r>
                <a:r>
                  <a:rPr lang="it-IT" sz="1200" kern="1200" dirty="0">
                    <a:solidFill>
                      <a:schemeClr val="tx1"/>
                    </a:solidFill>
                    <a:effectLst/>
                    <a:latin typeface="+mn-lt"/>
                    <a:ea typeface="+mn-ea"/>
                    <a:cs typeface="+mn-cs"/>
                  </a:rPr>
                  <a:t>: https://stats.oecd.org/glossary/detail.asp?ID=284</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Treccani.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carbonica, anidride</a:t>
                </a:r>
                <a:r>
                  <a:rPr lang="it-IT" sz="1200" kern="1200" dirty="0">
                    <a:solidFill>
                      <a:schemeClr val="tx1"/>
                    </a:solidFill>
                    <a:effectLst/>
                    <a:latin typeface="+mn-lt"/>
                    <a:ea typeface="+mn-ea"/>
                    <a:cs typeface="+mn-cs"/>
                  </a:rPr>
                  <a:t>. Tratto da Treccani: http://www.treccani.it/enciclopedia/anidride-carbonica/</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L’anidride carbonica consiste di un atomo di carbonio legato a due atomi di ossigeno. Infatti, l’anidride carbonica è anche conosciuta come </a:t>
                </a:r>
                <a:r>
                  <a:rPr lang="en-CH" sz="1200" i="0" kern="1200">
                    <a:solidFill>
                      <a:schemeClr val="tx1"/>
                    </a:solidFill>
                    <a:effectLst/>
                    <a:latin typeface="+mn-lt"/>
                    <a:ea typeface="+mn-ea"/>
                    <a:cs typeface="+mn-cs"/>
                  </a:rPr>
                  <a:t>〖</a:t>
                </a:r>
                <a:r>
                  <a:rPr lang="it-IT" sz="1200" i="0" kern="1200">
                    <a:solidFill>
                      <a:schemeClr val="tx1"/>
                    </a:solidFill>
                    <a:effectLst/>
                    <a:latin typeface="+mn-lt"/>
                    <a:ea typeface="+mn-ea"/>
                    <a:cs typeface="+mn-cs"/>
                  </a:rPr>
                  <a:t>𝐶𝑂</a:t>
                </a:r>
                <a:r>
                  <a:rPr lang="en-CH"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2</a:t>
                </a:r>
                <a:r>
                  <a:rPr lang="it-IT" sz="1200" kern="1200" dirty="0">
                    <a:solidFill>
                      <a:schemeClr val="tx1"/>
                    </a:solidFill>
                    <a:effectLst/>
                    <a:latin typeface="+mn-lt"/>
                    <a:ea typeface="+mn-ea"/>
                    <a:cs typeface="+mn-cs"/>
                  </a:rPr>
                  <a:t>: la «C» rappresenta il carbonio, la «O» rappresenta l’ossigeno e il 2 rappresenta il numero di atomi di ossigeno. L’anidride carbonica fa parte di un gruppo di altri gas dannosi al clima chiamati «gas serra». Altri esempi sono il metano, l’ossido nitroso e i gas fluorurati, i quali stanno aumentando in modo simile all’anidride carbonica.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Introduzione alla formulazione di anidride carbonica in chimica e introduzione ai gas serra, che verranno esplorati a fondo nella quarta unità.</a:t>
                </a:r>
                <a:endParaRPr lang="en-CH" sz="1200" kern="1200" dirty="0">
                  <a:solidFill>
                    <a:schemeClr val="tx1"/>
                  </a:solidFill>
                  <a:effectLst/>
                  <a:latin typeface="+mn-lt"/>
                  <a:ea typeface="+mn-ea"/>
                  <a:cs typeface="+mn-cs"/>
                </a:endParaRPr>
              </a:p>
              <a:p>
                <a:endParaRPr lang="it-IT" dirty="0"/>
              </a:p>
            </p:txBody>
          </p:sp>
        </mc:Fallback>
      </mc:AlternateContent>
      <p:sp>
        <p:nvSpPr>
          <p:cNvPr id="4" name="Slide Number Placeholder 3"/>
          <p:cNvSpPr>
            <a:spLocks noGrp="1"/>
          </p:cNvSpPr>
          <p:nvPr>
            <p:ph type="sldNum" sz="quarter" idx="5"/>
          </p:nvPr>
        </p:nvSpPr>
        <p:spPr/>
        <p:txBody>
          <a:bodyPr/>
          <a:lstStyle/>
          <a:p>
            <a:fld id="{E4346567-3369-0C4A-A16B-491FA808C044}" type="slidenum">
              <a:rPr lang="en-CH" smtClean="0"/>
              <a:t>4</a:t>
            </a:fld>
            <a:endParaRPr lang="en-CH"/>
          </a:p>
        </p:txBody>
      </p:sp>
    </p:spTree>
    <p:extLst>
      <p:ext uri="{BB962C8B-B14F-4D97-AF65-F5344CB8AC3E}">
        <p14:creationId xmlns:p14="http://schemas.microsoft.com/office/powerpoint/2010/main" val="264979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L’anidride carbonica è la forma volatile (ossia che sta nell’aria) del carbonio. Il carbonio è presente anche nelle acque in forma di bicarbonati e nella litosfera (la parte più esterna della Terra) in forma di carbonati. L'anidride carbonica ha particolare importanza nei processi biochimici e fisiologici degli esseri viventi. </a:t>
            </a:r>
          </a:p>
          <a:p>
            <a:endParaRPr lang="it-IT" sz="120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Il </a:t>
            </a:r>
            <a:r>
              <a:rPr lang="en-GB" sz="1200" b="0" i="0" u="none" strike="noStrike" kern="1200" dirty="0" err="1">
                <a:solidFill>
                  <a:schemeClr val="tx1"/>
                </a:solidFill>
                <a:effectLst/>
                <a:latin typeface="+mn-lt"/>
                <a:ea typeface="+mn-ea"/>
                <a:cs typeface="+mn-cs"/>
              </a:rPr>
              <a:t>ciclo</a:t>
            </a:r>
            <a:r>
              <a:rPr lang="en-GB" sz="1200" b="0" i="0" u="none" strike="noStrike" kern="1200" dirty="0">
                <a:solidFill>
                  <a:schemeClr val="tx1"/>
                </a:solidFill>
                <a:effectLst/>
                <a:latin typeface="+mn-lt"/>
                <a:ea typeface="+mn-ea"/>
                <a:cs typeface="+mn-cs"/>
              </a:rPr>
              <a:t> del </a:t>
            </a:r>
            <a:r>
              <a:rPr lang="en-GB" sz="1200" b="0" i="0" u="none" strike="noStrike" kern="1200" dirty="0" err="1">
                <a:solidFill>
                  <a:schemeClr val="tx1"/>
                </a:solidFill>
                <a:effectLst/>
                <a:latin typeface="+mn-lt"/>
                <a:ea typeface="+mn-ea"/>
                <a:cs typeface="+mn-cs"/>
              </a:rPr>
              <a:t>carbonio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rappresenta</a:t>
            </a:r>
            <a:r>
              <a:rPr lang="en-GB" sz="1200" b="0" i="0" u="none" strike="noStrike" kern="1200" dirty="0">
                <a:solidFill>
                  <a:schemeClr val="tx1"/>
                </a:solidFill>
                <a:effectLst/>
                <a:latin typeface="+mn-lt"/>
                <a:ea typeface="+mn-ea"/>
                <a:cs typeface="+mn-cs"/>
              </a:rPr>
              <a:t> lo schema </a:t>
            </a:r>
            <a:r>
              <a:rPr lang="en-GB" sz="1200" b="0" i="0" u="none" strike="noStrike" kern="1200" dirty="0" err="1">
                <a:solidFill>
                  <a:schemeClr val="tx1"/>
                </a:solidFill>
                <a:effectLst/>
                <a:latin typeface="+mn-lt"/>
                <a:ea typeface="+mn-ea"/>
                <a:cs typeface="+mn-cs"/>
              </a:rPr>
              <a:t>energetico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fondamentale</a:t>
            </a:r>
            <a:r>
              <a:rPr lang="en-GB" sz="1200" b="0" i="0" u="none" strike="noStrike" kern="1200" dirty="0">
                <a:solidFill>
                  <a:schemeClr val="tx1"/>
                </a:solidFill>
                <a:effectLst/>
                <a:latin typeface="+mn-lt"/>
                <a:ea typeface="+mn-ea"/>
                <a:cs typeface="+mn-cs"/>
              </a:rPr>
              <a:t> di </a:t>
            </a:r>
            <a:r>
              <a:rPr lang="en-GB" sz="1200" b="0" i="0" u="none" strike="noStrike" kern="1200" dirty="0" err="1">
                <a:solidFill>
                  <a:schemeClr val="tx1"/>
                </a:solidFill>
                <a:effectLst/>
                <a:latin typeface="+mn-lt"/>
                <a:ea typeface="+mn-ea"/>
                <a:cs typeface="+mn-cs"/>
              </a:rPr>
              <a:t>tutto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l’ecosistema</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vivente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Processi</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ciclici</a:t>
            </a:r>
            <a:r>
              <a:rPr lang="en-GB" sz="1200" b="0" i="0" u="none" strike="noStrike" kern="1200" dirty="0">
                <a:solidFill>
                  <a:schemeClr val="tx1"/>
                </a:solidFill>
                <a:effectLst/>
                <a:latin typeface="+mn-lt"/>
                <a:ea typeface="+mn-ea"/>
                <a:cs typeface="+mn-cs"/>
              </a:rPr>
              <a:t> di </a:t>
            </a:r>
            <a:r>
              <a:rPr lang="en-GB" sz="1200" b="0" i="0" u="none" strike="noStrike" kern="1200" dirty="0" err="1">
                <a:solidFill>
                  <a:schemeClr val="tx1"/>
                </a:solidFill>
                <a:effectLst/>
                <a:latin typeface="+mn-lt"/>
                <a:ea typeface="+mn-ea"/>
                <a:cs typeface="+mn-cs"/>
              </a:rPr>
              <a:t>riduzione</a:t>
            </a:r>
            <a:r>
              <a:rPr lang="en-GB" sz="1200" b="0" i="0" u="none" strike="noStrike" kern="1200" dirty="0">
                <a:solidFill>
                  <a:schemeClr val="tx1"/>
                </a:solidFill>
                <a:effectLst/>
                <a:latin typeface="+mn-lt"/>
                <a:ea typeface="+mn-ea"/>
                <a:cs typeface="+mn-cs"/>
              </a:rPr>
              <a:t> e </a:t>
            </a:r>
            <a:r>
              <a:rPr lang="en-GB" sz="1200" b="0" i="0" u="none" strike="noStrike" kern="1200" dirty="0" err="1">
                <a:solidFill>
                  <a:schemeClr val="tx1"/>
                </a:solidFill>
                <a:effectLst/>
                <a:latin typeface="+mn-lt"/>
                <a:ea typeface="+mn-ea"/>
                <a:cs typeface="+mn-cs"/>
              </a:rPr>
              <a:t>ossidazione</a:t>
            </a:r>
            <a:r>
              <a:rPr lang="en-GB" sz="1200" b="0" i="0" u="none" strike="noStrike" kern="1200" dirty="0">
                <a:solidFill>
                  <a:schemeClr val="tx1"/>
                </a:solidFill>
                <a:effectLst/>
                <a:latin typeface="+mn-lt"/>
                <a:ea typeface="+mn-ea"/>
                <a:cs typeface="+mn-cs"/>
              </a:rPr>
              <a:t> del </a:t>
            </a:r>
            <a:r>
              <a:rPr lang="en-GB" sz="1200" b="0" i="0" u="none" strike="noStrike" kern="1200" dirty="0" err="1">
                <a:solidFill>
                  <a:schemeClr val="tx1"/>
                </a:solidFill>
                <a:effectLst/>
                <a:latin typeface="+mn-lt"/>
                <a:ea typeface="+mn-ea"/>
                <a:cs typeface="+mn-cs"/>
              </a:rPr>
              <a:t>carbonio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accoppiati</a:t>
            </a:r>
            <a:r>
              <a:rPr lang="en-GB" sz="1200" b="0" i="0" u="none" strike="noStrike" kern="1200" dirty="0">
                <a:solidFill>
                  <a:schemeClr val="tx1"/>
                </a:solidFill>
                <a:effectLst/>
                <a:latin typeface="+mn-lt"/>
                <a:ea typeface="+mn-ea"/>
                <a:cs typeface="+mn-cs"/>
              </a:rPr>
              <a:t> ad </a:t>
            </a:r>
            <a:r>
              <a:rPr lang="en-GB" sz="1200" b="0" i="0" u="none" strike="noStrike" kern="1200" dirty="0" err="1">
                <a:solidFill>
                  <a:schemeClr val="tx1"/>
                </a:solidFill>
                <a:effectLst/>
                <a:latin typeface="+mn-lt"/>
                <a:ea typeface="+mn-ea"/>
                <a:cs typeface="+mn-cs"/>
              </a:rPr>
              <a:t>analoghi</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processi</a:t>
            </a:r>
            <a:r>
              <a:rPr lang="en-GB" sz="1200" b="0" i="0" u="none" strike="noStrike" kern="1200" dirty="0">
                <a:solidFill>
                  <a:schemeClr val="tx1"/>
                </a:solidFill>
                <a:effectLst/>
                <a:latin typeface="+mn-lt"/>
                <a:ea typeface="+mn-ea"/>
                <a:cs typeface="+mn-cs"/>
              </a:rPr>
              <a:t> per </a:t>
            </a:r>
            <a:r>
              <a:rPr lang="en-GB" sz="1200" b="0" i="0" u="none" strike="noStrike" kern="1200" dirty="0" err="1">
                <a:solidFill>
                  <a:schemeClr val="tx1"/>
                </a:solidFill>
                <a:effectLst/>
                <a:latin typeface="+mn-lt"/>
                <a:ea typeface="+mn-ea"/>
                <a:cs typeface="+mn-cs"/>
              </a:rPr>
              <a:t>l’ossigeno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sono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alla</a:t>
            </a:r>
            <a:r>
              <a:rPr lang="en-GB" sz="1200" b="0" i="0" u="none" strike="noStrike" kern="1200" dirty="0">
                <a:solidFill>
                  <a:schemeClr val="tx1"/>
                </a:solidFill>
                <a:effectLst/>
                <a:latin typeface="+mn-lt"/>
                <a:ea typeface="+mn-ea"/>
                <a:cs typeface="+mn-cs"/>
              </a:rPr>
              <a:t> base </a:t>
            </a:r>
            <a:r>
              <a:rPr lang="en-GB" sz="1200" b="0" i="0" u="none" strike="noStrike" kern="1200" dirty="0" err="1">
                <a:solidFill>
                  <a:schemeClr val="tx1"/>
                </a:solidFill>
                <a:effectLst/>
                <a:latin typeface="+mn-lt"/>
                <a:ea typeface="+mn-ea"/>
                <a:cs typeface="+mn-cs"/>
              </a:rPr>
              <a:t>delle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più</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importanti</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reazioni</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biochimiche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della</a:t>
            </a:r>
            <a:r>
              <a:rPr lang="en-GB" sz="1200" b="0" i="0" u="none" strike="noStrike" kern="1200" dirty="0">
                <a:solidFill>
                  <a:schemeClr val="tx1"/>
                </a:solidFill>
                <a:effectLst/>
                <a:latin typeface="+mn-lt"/>
                <a:ea typeface="+mn-ea"/>
                <a:cs typeface="+mn-cs"/>
              </a:rPr>
              <a:t> natura. Il </a:t>
            </a:r>
            <a:r>
              <a:rPr lang="en-GB" sz="1200" b="0" i="0" u="none" strike="noStrike" kern="1200" dirty="0" err="1">
                <a:solidFill>
                  <a:schemeClr val="tx1"/>
                </a:solidFill>
                <a:effectLst/>
                <a:latin typeface="+mn-lt"/>
                <a:ea typeface="+mn-ea"/>
                <a:cs typeface="+mn-cs"/>
              </a:rPr>
              <a:t>carbonio</a:t>
            </a:r>
            <a:r>
              <a:rPr lang="en-GB" sz="1200" b="0" i="0" u="none" strike="noStrike" kern="1200" dirty="0">
                <a:solidFill>
                  <a:schemeClr val="tx1"/>
                </a:solidFill>
                <a:effectLst/>
                <a:latin typeface="+mn-lt"/>
                <a:ea typeface="+mn-ea"/>
                <a:cs typeface="+mn-cs"/>
              </a:rPr>
              <a:t> è </a:t>
            </a:r>
            <a:r>
              <a:rPr lang="en-GB" sz="1200" b="0" i="0" u="none" strike="noStrike" kern="1200" dirty="0" err="1">
                <a:solidFill>
                  <a:schemeClr val="tx1"/>
                </a:solidFill>
                <a:effectLst/>
                <a:latin typeface="+mn-lt"/>
                <a:ea typeface="+mn-ea"/>
                <a:cs typeface="+mn-cs"/>
              </a:rPr>
              <a:t>infatti</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l’elemento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fondamentale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che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accomuna</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tutte</a:t>
            </a:r>
            <a:r>
              <a:rPr lang="en-GB" sz="1200" b="0" i="0" u="none" strike="noStrike" kern="1200" dirty="0">
                <a:solidFill>
                  <a:schemeClr val="tx1"/>
                </a:solidFill>
                <a:effectLst/>
                <a:latin typeface="+mn-lt"/>
                <a:ea typeface="+mn-ea"/>
                <a:cs typeface="+mn-cs"/>
              </a:rPr>
              <a:t> le </a:t>
            </a:r>
            <a:r>
              <a:rPr lang="en-GB" sz="1200" b="0" i="0" u="none" strike="noStrike" kern="1200" dirty="0" err="1">
                <a:solidFill>
                  <a:schemeClr val="tx1"/>
                </a:solidFill>
                <a:effectLst/>
                <a:latin typeface="+mn-lt"/>
                <a:ea typeface="+mn-ea"/>
                <a:cs typeface="+mn-cs"/>
              </a:rPr>
              <a:t>forme</a:t>
            </a:r>
            <a:r>
              <a:rPr lang="en-GB" sz="1200" b="0" i="0" u="none" strike="noStrike" kern="1200" dirty="0">
                <a:solidFill>
                  <a:schemeClr val="tx1"/>
                </a:solidFill>
                <a:effectLst/>
                <a:latin typeface="+mn-lt"/>
                <a:ea typeface="+mn-ea"/>
                <a:cs typeface="+mn-cs"/>
              </a:rPr>
              <a:t> di vita ed è </a:t>
            </a:r>
            <a:r>
              <a:rPr lang="en-GB" sz="1200" b="0" i="0" u="none" strike="noStrike" kern="1200" dirty="0" err="1">
                <a:solidFill>
                  <a:schemeClr val="tx1"/>
                </a:solidFill>
                <a:effectLst/>
                <a:latin typeface="+mn-lt"/>
                <a:ea typeface="+mn-ea"/>
                <a:cs typeface="+mn-cs"/>
              </a:rPr>
              <a:t>il</a:t>
            </a:r>
            <a:r>
              <a:rPr lang="en-GB" sz="1200" b="0" i="0" u="none" strike="noStrike" kern="1200" dirty="0">
                <a:solidFill>
                  <a:schemeClr val="tx1"/>
                </a:solidFill>
                <a:effectLst/>
                <a:latin typeface="+mn-lt"/>
                <a:ea typeface="+mn-ea"/>
                <a:cs typeface="+mn-cs"/>
              </a:rPr>
              <a:t> secondo </a:t>
            </a:r>
            <a:r>
              <a:rPr lang="en-GB" sz="1200" b="0" i="0" u="none" strike="noStrike" kern="1200" dirty="0" err="1">
                <a:solidFill>
                  <a:schemeClr val="tx1"/>
                </a:solidFill>
                <a:effectLst/>
                <a:latin typeface="+mn-lt"/>
                <a:ea typeface="+mn-ea"/>
                <a:cs typeface="+mn-cs"/>
              </a:rPr>
              <a:t>elemento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più</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abbondante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corpo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umano</a:t>
            </a:r>
            <a:r>
              <a:rPr lang="en-GB" sz="1200" b="0" i="0" u="none" strike="noStrike" kern="1200" dirty="0">
                <a:solidFill>
                  <a:schemeClr val="tx1"/>
                </a:solidFill>
                <a:effectLst/>
                <a:latin typeface="+mn-lt"/>
                <a:ea typeface="+mn-ea"/>
                <a:cs typeface="+mn-cs"/>
              </a:rPr>
              <a:t> dopo </a:t>
            </a:r>
            <a:r>
              <a:rPr lang="en-GB" sz="1200" b="0" i="0" u="none" strike="noStrike" kern="1200" dirty="0" err="1">
                <a:solidFill>
                  <a:schemeClr val="tx1"/>
                </a:solidFill>
                <a:effectLst/>
                <a:latin typeface="+mn-lt"/>
                <a:ea typeface="+mn-ea"/>
                <a:cs typeface="+mn-cs"/>
              </a:rPr>
              <a:t>l’ossigeno</a:t>
            </a:r>
            <a:r>
              <a:rPr lang="en-GB" sz="1200" b="0" i="0" u="none" strike="noStrike" kern="1200" dirty="0">
                <a:solidFill>
                  <a:schemeClr val="tx1"/>
                </a:solidFill>
                <a:effectLst/>
                <a:latin typeface="+mn-lt"/>
                <a:ea typeface="+mn-ea"/>
                <a:cs typeface="+mn-cs"/>
              </a:rPr>
              <a:t>.</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Durante il processo di fotosintesi clorofilliana, le piante sottraggono una grande quantità di carbonio sotto forma di anidride carbonica all’atmosfera e lo utilizzano per il loro nutrimento e la loro crescita. Il carbonio diventa quindi parte della pianta. Gli animali si nutrono delle piante e utilizzano il carbonio in esse presenti per crescere a loro volta. Le piante e gli animali che morendo vengono seppelliti sotto terra possono anche trasformarsi in combustibili fossili in un processo che dura milioni di anni. Quando noi bruciamo questi combustibili fossili, buona parte di questo carbonio rientra nell’atmosfera sotto forma di anidride carbonica.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Fonti: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NASA.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Why</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is</a:t>
            </a:r>
            <a:r>
              <a:rPr lang="it-IT" sz="1200" i="1" kern="1200" dirty="0">
                <a:solidFill>
                  <a:schemeClr val="tx1"/>
                </a:solidFill>
                <a:effectLst/>
                <a:latin typeface="+mn-lt"/>
                <a:ea typeface="+mn-ea"/>
                <a:cs typeface="+mn-cs"/>
              </a:rPr>
              <a:t> Carbon </a:t>
            </a:r>
            <a:r>
              <a:rPr lang="it-IT" sz="1200" i="1" kern="1200" dirty="0" err="1">
                <a:solidFill>
                  <a:schemeClr val="tx1"/>
                </a:solidFill>
                <a:effectLst/>
                <a:latin typeface="+mn-lt"/>
                <a:ea typeface="+mn-ea"/>
                <a:cs typeface="+mn-cs"/>
              </a:rPr>
              <a:t>Important</a:t>
            </a:r>
            <a:r>
              <a:rPr lang="it-IT" sz="1200" i="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Kids: https://climatekids.nasa.gov/carbon/</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OECD.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Carbon </a:t>
            </a:r>
            <a:r>
              <a:rPr lang="it-IT" sz="1200" i="1" kern="1200" dirty="0" err="1">
                <a:solidFill>
                  <a:schemeClr val="tx1"/>
                </a:solidFill>
                <a:effectLst/>
                <a:latin typeface="+mn-lt"/>
                <a:ea typeface="+mn-ea"/>
                <a:cs typeface="+mn-cs"/>
              </a:rPr>
              <a:t>Dioxide</a:t>
            </a:r>
            <a:r>
              <a:rPr lang="it-IT" sz="1200" i="1" kern="1200" dirty="0">
                <a:solidFill>
                  <a:schemeClr val="tx1"/>
                </a:solidFill>
                <a:effectLst/>
                <a:latin typeface="+mn-lt"/>
                <a:ea typeface="+mn-ea"/>
                <a:cs typeface="+mn-cs"/>
              </a:rPr>
              <a:t> (CO2)</a:t>
            </a:r>
            <a:r>
              <a:rPr lang="it-IT" sz="1200" kern="1200" dirty="0">
                <a:solidFill>
                  <a:schemeClr val="tx1"/>
                </a:solidFill>
                <a:effectLst/>
                <a:latin typeface="+mn-lt"/>
                <a:ea typeface="+mn-ea"/>
                <a:cs typeface="+mn-cs"/>
              </a:rPr>
              <a:t>. Tratto da OECD: </a:t>
            </a:r>
            <a:r>
              <a:rPr lang="it-IT" sz="1200" kern="1200" dirty="0" err="1">
                <a:solidFill>
                  <a:schemeClr val="tx1"/>
                </a:solidFill>
                <a:effectLst/>
                <a:latin typeface="+mn-lt"/>
                <a:ea typeface="+mn-ea"/>
                <a:cs typeface="+mn-cs"/>
              </a:rPr>
              <a:t>Glossary</a:t>
            </a:r>
            <a:r>
              <a:rPr lang="it-IT" sz="1200" kern="1200" dirty="0">
                <a:solidFill>
                  <a:schemeClr val="tx1"/>
                </a:solidFill>
                <a:effectLst/>
                <a:latin typeface="+mn-lt"/>
                <a:ea typeface="+mn-ea"/>
                <a:cs typeface="+mn-cs"/>
              </a:rPr>
              <a:t> of Statistical </a:t>
            </a:r>
            <a:r>
              <a:rPr lang="it-IT" sz="1200" kern="1200" dirty="0" err="1">
                <a:solidFill>
                  <a:schemeClr val="tx1"/>
                </a:solidFill>
                <a:effectLst/>
                <a:latin typeface="+mn-lt"/>
                <a:ea typeface="+mn-ea"/>
                <a:cs typeface="+mn-cs"/>
              </a:rPr>
              <a:t>Terms</a:t>
            </a:r>
            <a:r>
              <a:rPr lang="it-IT" sz="1200" kern="1200" dirty="0">
                <a:solidFill>
                  <a:schemeClr val="tx1"/>
                </a:solidFill>
                <a:effectLst/>
                <a:latin typeface="+mn-lt"/>
                <a:ea typeface="+mn-ea"/>
                <a:cs typeface="+mn-cs"/>
              </a:rPr>
              <a:t>: https://stats.oecd.org/glossary/detail.asp?ID=284</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UCAR.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Living in the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Cycles</a:t>
            </a:r>
            <a:r>
              <a:rPr lang="it-IT" sz="1200" i="1" kern="1200" dirty="0">
                <a:solidFill>
                  <a:schemeClr val="tx1"/>
                </a:solidFill>
                <a:effectLst/>
                <a:latin typeface="+mn-lt"/>
                <a:ea typeface="+mn-ea"/>
                <a:cs typeface="+mn-cs"/>
              </a:rPr>
              <a:t> of the Earth: The Carbon </a:t>
            </a:r>
            <a:r>
              <a:rPr lang="it-IT" sz="1200" i="1" kern="1200" dirty="0" err="1">
                <a:solidFill>
                  <a:schemeClr val="tx1"/>
                </a:solidFill>
                <a:effectLst/>
                <a:latin typeface="+mn-lt"/>
                <a:ea typeface="+mn-ea"/>
                <a:cs typeface="+mn-cs"/>
              </a:rPr>
              <a:t>Cycle</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 Crossing: https://eo.ucar.edu/kids/green/cycles6.htm</a:t>
            </a:r>
            <a:endParaRPr lang="en-CH"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 </a:t>
            </a:r>
          </a:p>
          <a:p>
            <a:r>
              <a:rPr lang="en-CH" sz="1200" kern="1200" dirty="0">
                <a:solidFill>
                  <a:schemeClr val="tx1"/>
                </a:solidFill>
                <a:effectLst/>
                <a:latin typeface="+mn-lt"/>
                <a:ea typeface="+mn-ea"/>
                <a:cs typeface="+mn-cs"/>
              </a:rPr>
              <a:t> </a:t>
            </a: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5</a:t>
            </a:fld>
            <a:endParaRPr lang="en-CH"/>
          </a:p>
        </p:txBody>
      </p:sp>
    </p:spTree>
    <p:extLst>
      <p:ext uri="{BB962C8B-B14F-4D97-AF65-F5344CB8AC3E}">
        <p14:creationId xmlns:p14="http://schemas.microsoft.com/office/powerpoint/2010/main" val="416828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Nonostante il costante assorbimento di anidride carbonica da parte delle piante, la concentrazione di anidride carbonica nell’atmosfera si mantiene pressoché costante nel breve termine. Ciò è dovuto all’attività respiratoria di piante e animali, che durante il processo di respirazione consumano ossigeno e producono anidride carbonica. Gli animali e le piante producono anidride carbonica anche morendo, grazie all’azione demolitrice dei batteri del terreno.</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NASA.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Why</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is</a:t>
            </a:r>
            <a:r>
              <a:rPr lang="it-IT" sz="1200" i="1" kern="1200" dirty="0">
                <a:solidFill>
                  <a:schemeClr val="tx1"/>
                </a:solidFill>
                <a:effectLst/>
                <a:latin typeface="+mn-lt"/>
                <a:ea typeface="+mn-ea"/>
                <a:cs typeface="+mn-cs"/>
              </a:rPr>
              <a:t> Carbon </a:t>
            </a:r>
            <a:r>
              <a:rPr lang="it-IT" sz="1200" i="1" kern="1200" dirty="0" err="1">
                <a:solidFill>
                  <a:schemeClr val="tx1"/>
                </a:solidFill>
                <a:effectLst/>
                <a:latin typeface="+mn-lt"/>
                <a:ea typeface="+mn-ea"/>
                <a:cs typeface="+mn-cs"/>
              </a:rPr>
              <a:t>Important</a:t>
            </a:r>
            <a:r>
              <a:rPr lang="it-IT" sz="1200" i="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Kids: https://climatekids.nasa.gov/carbon/</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OECD.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Carbon </a:t>
            </a:r>
            <a:r>
              <a:rPr lang="it-IT" sz="1200" i="1" kern="1200" dirty="0" err="1">
                <a:solidFill>
                  <a:schemeClr val="tx1"/>
                </a:solidFill>
                <a:effectLst/>
                <a:latin typeface="+mn-lt"/>
                <a:ea typeface="+mn-ea"/>
                <a:cs typeface="+mn-cs"/>
              </a:rPr>
              <a:t>Dioxide</a:t>
            </a:r>
            <a:r>
              <a:rPr lang="it-IT" sz="1200" i="1" kern="1200" dirty="0">
                <a:solidFill>
                  <a:schemeClr val="tx1"/>
                </a:solidFill>
                <a:effectLst/>
                <a:latin typeface="+mn-lt"/>
                <a:ea typeface="+mn-ea"/>
                <a:cs typeface="+mn-cs"/>
              </a:rPr>
              <a:t> (CO2)</a:t>
            </a:r>
            <a:r>
              <a:rPr lang="it-IT" sz="1200" kern="1200" dirty="0">
                <a:solidFill>
                  <a:schemeClr val="tx1"/>
                </a:solidFill>
                <a:effectLst/>
                <a:latin typeface="+mn-lt"/>
                <a:ea typeface="+mn-ea"/>
                <a:cs typeface="+mn-cs"/>
              </a:rPr>
              <a:t>. Tratto da OECD: </a:t>
            </a:r>
            <a:r>
              <a:rPr lang="it-IT" sz="1200" kern="1200" dirty="0" err="1">
                <a:solidFill>
                  <a:schemeClr val="tx1"/>
                </a:solidFill>
                <a:effectLst/>
                <a:latin typeface="+mn-lt"/>
                <a:ea typeface="+mn-ea"/>
                <a:cs typeface="+mn-cs"/>
              </a:rPr>
              <a:t>Glossary</a:t>
            </a:r>
            <a:r>
              <a:rPr lang="it-IT" sz="1200" kern="1200" dirty="0">
                <a:solidFill>
                  <a:schemeClr val="tx1"/>
                </a:solidFill>
                <a:effectLst/>
                <a:latin typeface="+mn-lt"/>
                <a:ea typeface="+mn-ea"/>
                <a:cs typeface="+mn-cs"/>
              </a:rPr>
              <a:t> of Statistical </a:t>
            </a:r>
            <a:r>
              <a:rPr lang="it-IT" sz="1200" kern="1200" dirty="0" err="1">
                <a:solidFill>
                  <a:schemeClr val="tx1"/>
                </a:solidFill>
                <a:effectLst/>
                <a:latin typeface="+mn-lt"/>
                <a:ea typeface="+mn-ea"/>
                <a:cs typeface="+mn-cs"/>
              </a:rPr>
              <a:t>Terms</a:t>
            </a:r>
            <a:r>
              <a:rPr lang="it-IT" sz="1200" kern="1200" dirty="0">
                <a:solidFill>
                  <a:schemeClr val="tx1"/>
                </a:solidFill>
                <a:effectLst/>
                <a:latin typeface="+mn-lt"/>
                <a:ea typeface="+mn-ea"/>
                <a:cs typeface="+mn-cs"/>
              </a:rPr>
              <a:t>: https://stats.oecd.org/glossary/detail.asp?ID=284</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UCAR.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Living in the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Cycles</a:t>
            </a:r>
            <a:r>
              <a:rPr lang="it-IT" sz="1200" i="1" kern="1200" dirty="0">
                <a:solidFill>
                  <a:schemeClr val="tx1"/>
                </a:solidFill>
                <a:effectLst/>
                <a:latin typeface="+mn-lt"/>
                <a:ea typeface="+mn-ea"/>
                <a:cs typeface="+mn-cs"/>
              </a:rPr>
              <a:t> of the Earth: The Carbon </a:t>
            </a:r>
            <a:r>
              <a:rPr lang="it-IT" sz="1200" i="1" kern="1200" dirty="0" err="1">
                <a:solidFill>
                  <a:schemeClr val="tx1"/>
                </a:solidFill>
                <a:effectLst/>
                <a:latin typeface="+mn-lt"/>
                <a:ea typeface="+mn-ea"/>
                <a:cs typeface="+mn-cs"/>
              </a:rPr>
              <a:t>Cycle</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 Crossing: https://eo.ucar.edu/kids/green/cycles6.htm</a:t>
            </a:r>
            <a:endParaRPr lang="en-CH"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 </a:t>
            </a:r>
          </a:p>
          <a:p>
            <a:r>
              <a:rPr lang="en-CH" sz="1200" kern="1200" dirty="0">
                <a:solidFill>
                  <a:schemeClr val="tx1"/>
                </a:solidFill>
                <a:effectLst/>
                <a:latin typeface="+mn-lt"/>
                <a:ea typeface="+mn-ea"/>
                <a:cs typeface="+mn-cs"/>
              </a:rPr>
              <a:t> </a:t>
            </a: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6</a:t>
            </a:fld>
            <a:endParaRPr lang="en-CH"/>
          </a:p>
        </p:txBody>
      </p:sp>
    </p:spTree>
    <p:extLst>
      <p:ext uri="{BB962C8B-B14F-4D97-AF65-F5344CB8AC3E}">
        <p14:creationId xmlns:p14="http://schemas.microsoft.com/office/powerpoint/2010/main" val="314683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Un altro ruolo importante è svolto dal sistema aria-superficie delle acque. Quando la concentrazione di anidride carbonica nell’atmosfera è elevata, una maggiore quantità di questa si discioglie nelle acque di laghi, mari e oceani. Viceversa, se la sua concentrazione diminuisce, l’anidride carbonica si libera dalle acque superficiali per entrare nell’atmosfera.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Tutta la fauna oceanica respira ossigeno e rilascia anidride carbonica, mentre la selva oceanica assorbe anidride carbonica e rilascia ossigeno proprio come sulla terra. L'oceano assorbe circa 1/4 dell’anidride carbonica in eccesso. Come vedremo nel secondo modulo del corso, questo può portare a un’acidificazione delle acque che ha effetti negativi su molti organismi viventi.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NASA.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What</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is</a:t>
            </a:r>
            <a:r>
              <a:rPr lang="it-IT" sz="1200" i="1" kern="1200" dirty="0">
                <a:solidFill>
                  <a:schemeClr val="tx1"/>
                </a:solidFill>
                <a:effectLst/>
                <a:latin typeface="+mn-lt"/>
                <a:ea typeface="+mn-ea"/>
                <a:cs typeface="+mn-cs"/>
              </a:rPr>
              <a:t> Happening to the Ocean?</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Kids: https://climatekids.nasa.gov/ocean/</a:t>
            </a:r>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Klein, G., &amp; Bauman, Y. (2014). </a:t>
            </a:r>
            <a:r>
              <a:rPr lang="it-IT" sz="1200" i="1" kern="1200" dirty="0">
                <a:solidFill>
                  <a:schemeClr val="tx1"/>
                </a:solidFill>
                <a:effectLst/>
                <a:latin typeface="+mn-lt"/>
                <a:ea typeface="+mn-ea"/>
                <a:cs typeface="+mn-cs"/>
              </a:rPr>
              <a:t>The </a:t>
            </a:r>
            <a:r>
              <a:rPr lang="it-IT" sz="1200" i="1" kern="1200" dirty="0" err="1">
                <a:solidFill>
                  <a:schemeClr val="tx1"/>
                </a:solidFill>
                <a:effectLst/>
                <a:latin typeface="+mn-lt"/>
                <a:ea typeface="+mn-ea"/>
                <a:cs typeface="+mn-cs"/>
              </a:rPr>
              <a:t>Carton</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Introduction</a:t>
            </a:r>
            <a:r>
              <a:rPr lang="it-IT" sz="1200" i="1" kern="1200" dirty="0">
                <a:solidFill>
                  <a:schemeClr val="tx1"/>
                </a:solidFill>
                <a:effectLst/>
                <a:latin typeface="+mn-lt"/>
                <a:ea typeface="+mn-ea"/>
                <a:cs typeface="+mn-cs"/>
              </a:rPr>
              <a:t> to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Island Press.</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NASA.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Why</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is</a:t>
            </a:r>
            <a:r>
              <a:rPr lang="it-IT" sz="1200" i="1" kern="1200" dirty="0">
                <a:solidFill>
                  <a:schemeClr val="tx1"/>
                </a:solidFill>
                <a:effectLst/>
                <a:latin typeface="+mn-lt"/>
                <a:ea typeface="+mn-ea"/>
                <a:cs typeface="+mn-cs"/>
              </a:rPr>
              <a:t> Carbon </a:t>
            </a:r>
            <a:r>
              <a:rPr lang="it-IT" sz="1200" i="1" kern="1200" dirty="0" err="1">
                <a:solidFill>
                  <a:schemeClr val="tx1"/>
                </a:solidFill>
                <a:effectLst/>
                <a:latin typeface="+mn-lt"/>
                <a:ea typeface="+mn-ea"/>
                <a:cs typeface="+mn-cs"/>
              </a:rPr>
              <a:t>Important</a:t>
            </a:r>
            <a:r>
              <a:rPr lang="it-IT" sz="1200" i="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Kids: https://climatekids.nasa.gov/carbon/</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UCAR.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Living in the </a:t>
            </a:r>
            <a:r>
              <a:rPr lang="it-IT" sz="1200" i="1" kern="1200" dirty="0" err="1">
                <a:solidFill>
                  <a:schemeClr val="tx1"/>
                </a:solidFill>
                <a:effectLst/>
                <a:latin typeface="+mn-lt"/>
                <a:ea typeface="+mn-ea"/>
                <a:cs typeface="+mn-cs"/>
              </a:rPr>
              <a:t>Greenhouse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Cycles</a:t>
            </a:r>
            <a:r>
              <a:rPr lang="it-IT" sz="1200" i="1" kern="1200" dirty="0">
                <a:solidFill>
                  <a:schemeClr val="tx1"/>
                </a:solidFill>
                <a:effectLst/>
                <a:latin typeface="+mn-lt"/>
                <a:ea typeface="+mn-ea"/>
                <a:cs typeface="+mn-cs"/>
              </a:rPr>
              <a:t> of the Earth: The Carbon </a:t>
            </a:r>
            <a:r>
              <a:rPr lang="it-IT" sz="1200" i="1" kern="1200" dirty="0" err="1">
                <a:solidFill>
                  <a:schemeClr val="tx1"/>
                </a:solidFill>
                <a:effectLst/>
                <a:latin typeface="+mn-lt"/>
                <a:ea typeface="+mn-ea"/>
                <a:cs typeface="+mn-cs"/>
              </a:rPr>
              <a:t>Cycle</a:t>
            </a:r>
            <a:r>
              <a:rPr lang="it-IT" sz="1200" kern="1200" dirty="0">
                <a:solidFill>
                  <a:schemeClr val="tx1"/>
                </a:solidFill>
                <a:effectLst/>
                <a:latin typeface="+mn-lt"/>
                <a:ea typeface="+mn-ea"/>
                <a:cs typeface="+mn-cs"/>
              </a:rPr>
              <a:t>. Tratto da </a:t>
            </a:r>
            <a:r>
              <a:rPr lang="it-IT" sz="1200" kern="1200" dirty="0" err="1">
                <a:solidFill>
                  <a:schemeClr val="tx1"/>
                </a:solidFill>
                <a:effectLst/>
                <a:latin typeface="+mn-lt"/>
                <a:ea typeface="+mn-ea"/>
                <a:cs typeface="+mn-cs"/>
              </a:rPr>
              <a:t>Kid's</a:t>
            </a:r>
            <a:r>
              <a:rPr lang="it-IT" sz="1200" kern="1200" dirty="0">
                <a:solidFill>
                  <a:schemeClr val="tx1"/>
                </a:solidFill>
                <a:effectLst/>
                <a:latin typeface="+mn-lt"/>
                <a:ea typeface="+mn-ea"/>
                <a:cs typeface="+mn-cs"/>
              </a:rPr>
              <a:t> Crossing: https://eo.ucar.edu/kids/green/cycles6.htm</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7</a:t>
            </a:fld>
            <a:endParaRPr lang="en-CH"/>
          </a:p>
        </p:txBody>
      </p:sp>
    </p:spTree>
    <p:extLst>
      <p:ext uri="{BB962C8B-B14F-4D97-AF65-F5344CB8AC3E}">
        <p14:creationId xmlns:p14="http://schemas.microsoft.com/office/powerpoint/2010/main" val="189017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Per capire da dove proviene il carbonio, dobbiamo fare un salto indietro di 4,6 miliardi di anni alle origini del nostro pianeta.</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All'inizio la Terra era una grande palla di roccia fusa, dunque liquida, che eruttava gas caldi e vapore acqueo dal suo nucleo per formare col tempo la prima atmosfera e gli oceani. Nel primo miliardo di anni dalla creazione forme di vita molto primitive, simili a batteri, apparvero negli oceani. La terraferma era piena di vulcani e bombardata da raggi ultravioletti provenienti dal Sole e inadatta alla vita.</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Dopo migliaia di milioni di anni di evoluzione, </a:t>
            </a:r>
            <a:r>
              <a:rPr lang="it-IT" b="0" dirty="0">
                <a:solidFill>
                  <a:schemeClr val="bg1"/>
                </a:solidFill>
                <a:latin typeface="+mn-lt"/>
              </a:rPr>
              <a:t>piante, alghe e microorganismi </a:t>
            </a:r>
            <a:r>
              <a:rPr lang="it-IT" b="0" noProof="0" dirty="0">
                <a:solidFill>
                  <a:schemeClr val="bg1"/>
                </a:solidFill>
                <a:latin typeface="+mn-lt"/>
              </a:rPr>
              <a:t>acquatici iniziarono ad utilizzare la fotosintesi (dunque l’energia solare) per produrre molecole ricche di energia a partire dall’acqua e dall’anidride carbonica presenti nell’ambiente.</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EPA.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The </a:t>
            </a:r>
            <a:r>
              <a:rPr lang="it-IT" sz="1200" i="1" kern="1200" dirty="0" err="1">
                <a:solidFill>
                  <a:schemeClr val="tx1"/>
                </a:solidFill>
                <a:effectLst/>
                <a:latin typeface="+mn-lt"/>
                <a:ea typeface="+mn-ea"/>
                <a:cs typeface="+mn-cs"/>
              </a:rPr>
              <a:t>Earth's</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in the </a:t>
            </a:r>
            <a:r>
              <a:rPr lang="it-IT" sz="1200" i="1" kern="1200" dirty="0" err="1">
                <a:solidFill>
                  <a:schemeClr val="tx1"/>
                </a:solidFill>
                <a:effectLst/>
                <a:latin typeface="+mn-lt"/>
                <a:ea typeface="+mn-ea"/>
                <a:cs typeface="+mn-cs"/>
              </a:rPr>
              <a:t>Past</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https://archive.epa.gov/climatechange/kids/basics/past.html</a:t>
            </a:r>
          </a:p>
          <a:p>
            <a:endParaRPr lang="en-CH"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Somerville</a:t>
            </a:r>
            <a:r>
              <a:rPr lang="it-IT" sz="1200" kern="1200" dirty="0">
                <a:solidFill>
                  <a:schemeClr val="tx1"/>
                </a:solidFill>
                <a:effectLst/>
                <a:latin typeface="+mn-lt"/>
                <a:ea typeface="+mn-ea"/>
                <a:cs typeface="+mn-cs"/>
              </a:rPr>
              <a:t>, R., </a:t>
            </a:r>
            <a:r>
              <a:rPr lang="it-IT" sz="1200" kern="1200" dirty="0" err="1">
                <a:solidFill>
                  <a:schemeClr val="tx1"/>
                </a:solidFill>
                <a:effectLst/>
                <a:latin typeface="+mn-lt"/>
                <a:ea typeface="+mn-ea"/>
                <a:cs typeface="+mn-cs"/>
              </a:rPr>
              <a:t>Cubasch</a:t>
            </a:r>
            <a:r>
              <a:rPr lang="it-IT" sz="1200" kern="1200" dirty="0">
                <a:solidFill>
                  <a:schemeClr val="tx1"/>
                </a:solidFill>
                <a:effectLst/>
                <a:latin typeface="+mn-lt"/>
                <a:ea typeface="+mn-ea"/>
                <a:cs typeface="+mn-cs"/>
              </a:rPr>
              <a:t>, U., </a:t>
            </a:r>
            <a:r>
              <a:rPr lang="it-IT" sz="1200" kern="1200" dirty="0" err="1">
                <a:solidFill>
                  <a:schemeClr val="tx1"/>
                </a:solidFill>
                <a:effectLst/>
                <a:latin typeface="+mn-lt"/>
                <a:ea typeface="+mn-ea"/>
                <a:cs typeface="+mn-cs"/>
              </a:rPr>
              <a:t>Ding</a:t>
            </a:r>
            <a:r>
              <a:rPr lang="it-IT" sz="1200" kern="1200" dirty="0">
                <a:solidFill>
                  <a:schemeClr val="tx1"/>
                </a:solidFill>
                <a:effectLst/>
                <a:latin typeface="+mn-lt"/>
                <a:ea typeface="+mn-ea"/>
                <a:cs typeface="+mn-cs"/>
              </a:rPr>
              <a:t>, Y., </a:t>
            </a:r>
            <a:r>
              <a:rPr lang="it-IT" sz="1200" kern="1200" dirty="0" err="1">
                <a:solidFill>
                  <a:schemeClr val="tx1"/>
                </a:solidFill>
                <a:effectLst/>
                <a:latin typeface="+mn-lt"/>
                <a:ea typeface="+mn-ea"/>
                <a:cs typeface="+mn-cs"/>
              </a:rPr>
              <a:t>Mauritzen</a:t>
            </a:r>
            <a:r>
              <a:rPr lang="it-IT" sz="1200" kern="1200" dirty="0">
                <a:solidFill>
                  <a:schemeClr val="tx1"/>
                </a:solidFill>
                <a:effectLst/>
                <a:latin typeface="+mn-lt"/>
                <a:ea typeface="+mn-ea"/>
                <a:cs typeface="+mn-cs"/>
              </a:rPr>
              <a:t>, C., </a:t>
            </a:r>
            <a:r>
              <a:rPr lang="it-IT" sz="1200" kern="1200" dirty="0" err="1">
                <a:solidFill>
                  <a:schemeClr val="tx1"/>
                </a:solidFill>
                <a:effectLst/>
                <a:latin typeface="+mn-lt"/>
                <a:ea typeface="+mn-ea"/>
                <a:cs typeface="+mn-cs"/>
              </a:rPr>
              <a:t>Mokssit</a:t>
            </a:r>
            <a:r>
              <a:rPr lang="it-IT" sz="1200" kern="1200" dirty="0">
                <a:solidFill>
                  <a:schemeClr val="tx1"/>
                </a:solidFill>
                <a:effectLst/>
                <a:latin typeface="+mn-lt"/>
                <a:ea typeface="+mn-ea"/>
                <a:cs typeface="+mn-cs"/>
              </a:rPr>
              <a:t>, A., . . . </a:t>
            </a:r>
            <a:r>
              <a:rPr lang="it-IT" sz="1200" kern="1200" dirty="0" err="1">
                <a:solidFill>
                  <a:schemeClr val="tx1"/>
                </a:solidFill>
                <a:effectLst/>
                <a:latin typeface="+mn-lt"/>
                <a:ea typeface="+mn-ea"/>
                <a:cs typeface="+mn-cs"/>
              </a:rPr>
              <a:t>Prather</a:t>
            </a:r>
            <a:r>
              <a:rPr lang="it-IT" sz="1200" kern="1200" dirty="0">
                <a:solidFill>
                  <a:schemeClr val="tx1"/>
                </a:solidFill>
                <a:effectLst/>
                <a:latin typeface="+mn-lt"/>
                <a:ea typeface="+mn-ea"/>
                <a:cs typeface="+mn-cs"/>
              </a:rPr>
              <a:t>, M. (s.d.).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p>
          <a:p>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endParaRPr lang="en-CH"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Klein, G., &amp; Bauman, Y. (2014). </a:t>
            </a:r>
            <a:r>
              <a:rPr lang="en-CH" sz="1200" i="1" kern="1200" dirty="0">
                <a:solidFill>
                  <a:schemeClr val="tx1"/>
                </a:solidFill>
                <a:effectLst/>
                <a:latin typeface="+mn-lt"/>
                <a:ea typeface="+mn-ea"/>
                <a:cs typeface="+mn-cs"/>
              </a:rPr>
              <a:t>The Carton Introduction to Climate Change.</a:t>
            </a:r>
            <a:r>
              <a:rPr lang="en-CH" sz="1200" kern="1200" dirty="0">
                <a:solidFill>
                  <a:schemeClr val="tx1"/>
                </a:solidFill>
                <a:effectLst/>
                <a:latin typeface="+mn-lt"/>
                <a:ea typeface="+mn-ea"/>
                <a:cs typeface="+mn-cs"/>
              </a:rPr>
              <a:t> Island Press.</a:t>
            </a:r>
          </a:p>
          <a:p>
            <a:r>
              <a:rPr lang="en-CH" sz="1200" kern="1200" dirty="0">
                <a:solidFill>
                  <a:schemeClr val="tx1"/>
                </a:solidFill>
                <a:effectLst/>
                <a:latin typeface="+mn-lt"/>
                <a:ea typeface="+mn-ea"/>
                <a:cs typeface="+mn-cs"/>
              </a:rPr>
              <a:t> </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CH" sz="1200" kern="1200" dirty="0">
              <a:solidFill>
                <a:schemeClr val="tx1"/>
              </a:solidFill>
              <a:effectLst/>
              <a:latin typeface="+mn-lt"/>
              <a:ea typeface="+mn-ea"/>
              <a:cs typeface="+mn-cs"/>
            </a:endParaRPr>
          </a:p>
          <a:p>
            <a:endParaRPr lang="en-CH" dirty="0"/>
          </a:p>
        </p:txBody>
      </p:sp>
      <p:sp>
        <p:nvSpPr>
          <p:cNvPr id="4" name="Slide Number Placeholder 3"/>
          <p:cNvSpPr>
            <a:spLocks noGrp="1"/>
          </p:cNvSpPr>
          <p:nvPr>
            <p:ph type="sldNum" sz="quarter" idx="5"/>
          </p:nvPr>
        </p:nvSpPr>
        <p:spPr/>
        <p:txBody>
          <a:bodyPr/>
          <a:lstStyle/>
          <a:p>
            <a:fld id="{E4346567-3369-0C4A-A16B-491FA808C044}" type="slidenum">
              <a:rPr lang="en-CH" smtClean="0"/>
              <a:t>8</a:t>
            </a:fld>
            <a:endParaRPr lang="en-CH"/>
          </a:p>
        </p:txBody>
      </p:sp>
    </p:spTree>
    <p:extLst>
      <p:ext uri="{BB962C8B-B14F-4D97-AF65-F5344CB8AC3E}">
        <p14:creationId xmlns:p14="http://schemas.microsoft.com/office/powerpoint/2010/main" val="367231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Oggigiorno piante e alghe giocano un ruolo chiave nel ciclo del carbonio: Ogni anno circa 80 miliardi di tonnellate di carbonio atmosferico (anidride carbonica) si dissolve negli oceani. Allo stesso tempo, circa 120 miliardi di tonnellate vengono aspirate dalle piante attraverso la fotosintesi! Molto di più ritorna nell'atmosfera attraverso la combustione, la decomposizione e la respirazione di piante e animali. Tra circa 2,8 e 2,3 miliardi di anni fa, gli organismi vegetali emisero abbastanza ossigeno nell’atmosfera da permettere la formazione di uno strato di ozono nell’atmosfera, a circa 25Km dalla superficie del pianeta</a:t>
            </a:r>
            <a:r>
              <a:rPr lang="en-CH" sz="1200" kern="1200" dirty="0">
                <a:solidFill>
                  <a:schemeClr val="tx1"/>
                </a:solidFill>
                <a:effectLst/>
                <a:latin typeface="+mn-lt"/>
                <a:ea typeface="+mn-ea"/>
                <a:cs typeface="+mn-cs"/>
              </a:rPr>
              <a:t>.</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Fonti:</a:t>
            </a:r>
          </a:p>
          <a:p>
            <a:endParaRPr lang="en-CH"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EPA. (</a:t>
            </a:r>
            <a:r>
              <a:rPr lang="it-IT" sz="1200" kern="1200" dirty="0" err="1">
                <a:solidFill>
                  <a:schemeClr val="tx1"/>
                </a:solidFill>
                <a:effectLst/>
                <a:latin typeface="+mn-lt"/>
                <a:ea typeface="+mn-ea"/>
                <a:cs typeface="+mn-cs"/>
              </a:rPr>
              <a:t>n.d.</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The </a:t>
            </a:r>
            <a:r>
              <a:rPr lang="it-IT" sz="1200" i="1" kern="1200" dirty="0" err="1">
                <a:solidFill>
                  <a:schemeClr val="tx1"/>
                </a:solidFill>
                <a:effectLst/>
                <a:latin typeface="+mn-lt"/>
                <a:ea typeface="+mn-ea"/>
                <a:cs typeface="+mn-cs"/>
              </a:rPr>
              <a:t>Earth's</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in the </a:t>
            </a:r>
            <a:r>
              <a:rPr lang="it-IT" sz="1200" i="1" kern="1200" dirty="0" err="1">
                <a:solidFill>
                  <a:schemeClr val="tx1"/>
                </a:solidFill>
                <a:effectLst/>
                <a:latin typeface="+mn-lt"/>
                <a:ea typeface="+mn-ea"/>
                <a:cs typeface="+mn-cs"/>
              </a:rPr>
              <a:t>Past</a:t>
            </a:r>
            <a:r>
              <a:rPr lang="it-IT" sz="1200" kern="1200" dirty="0">
                <a:solidFill>
                  <a:schemeClr val="tx1"/>
                </a:solidFill>
                <a:effectLst/>
                <a:latin typeface="+mn-lt"/>
                <a:ea typeface="+mn-ea"/>
                <a:cs typeface="+mn-cs"/>
              </a:rPr>
              <a:t>. Tratto da Global </a:t>
            </a:r>
            <a:r>
              <a:rPr lang="it-IT" sz="1200" kern="1200" dirty="0" err="1">
                <a:solidFill>
                  <a:schemeClr val="tx1"/>
                </a:solidFill>
                <a:effectLst/>
                <a:latin typeface="+mn-lt"/>
                <a:ea typeface="+mn-ea"/>
                <a:cs typeface="+mn-cs"/>
              </a:rPr>
              <a:t>Climate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a:t>
            </a:r>
            <a:r>
              <a:rPr lang="it-IT" sz="1200" kern="1200" dirty="0">
                <a:solidFill>
                  <a:schemeClr val="tx1"/>
                </a:solidFill>
                <a:effectLst/>
                <a:latin typeface="+mn-lt"/>
                <a:ea typeface="+mn-ea"/>
                <a:cs typeface="+mn-cs"/>
              </a:rPr>
              <a:t>: https://archive.epa.gov/climatechange/kids/basics/past.html</a:t>
            </a:r>
          </a:p>
          <a:p>
            <a:endParaRPr lang="en-CH"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Herve</a:t>
            </a:r>
            <a:r>
              <a:rPr lang="it-IT" sz="1200" kern="1200" dirty="0">
                <a:solidFill>
                  <a:schemeClr val="tx1"/>
                </a:solidFill>
                <a:effectLst/>
                <a:latin typeface="+mn-lt"/>
                <a:ea typeface="+mn-ea"/>
                <a:cs typeface="+mn-cs"/>
              </a:rPr>
              <a:t>́, L. T., </a:t>
            </a:r>
            <a:r>
              <a:rPr lang="it-IT" sz="1200" kern="1200" dirty="0" err="1">
                <a:solidFill>
                  <a:schemeClr val="tx1"/>
                </a:solidFill>
                <a:effectLst/>
                <a:latin typeface="+mn-lt"/>
                <a:ea typeface="+mn-ea"/>
                <a:cs typeface="+mn-cs"/>
              </a:rPr>
              <a:t>Somerville</a:t>
            </a:r>
            <a:r>
              <a:rPr lang="it-IT" sz="1200" kern="1200" dirty="0">
                <a:solidFill>
                  <a:schemeClr val="tx1"/>
                </a:solidFill>
                <a:effectLst/>
                <a:latin typeface="+mn-lt"/>
                <a:ea typeface="+mn-ea"/>
                <a:cs typeface="+mn-cs"/>
              </a:rPr>
              <a:t>, R., </a:t>
            </a:r>
            <a:r>
              <a:rPr lang="it-IT" sz="1200" kern="1200" dirty="0" err="1">
                <a:solidFill>
                  <a:schemeClr val="tx1"/>
                </a:solidFill>
                <a:effectLst/>
                <a:latin typeface="+mn-lt"/>
                <a:ea typeface="+mn-ea"/>
                <a:cs typeface="+mn-cs"/>
              </a:rPr>
              <a:t>Cubasch</a:t>
            </a:r>
            <a:r>
              <a:rPr lang="it-IT" sz="1200" kern="1200" dirty="0">
                <a:solidFill>
                  <a:schemeClr val="tx1"/>
                </a:solidFill>
                <a:effectLst/>
                <a:latin typeface="+mn-lt"/>
                <a:ea typeface="+mn-ea"/>
                <a:cs typeface="+mn-cs"/>
              </a:rPr>
              <a:t>, U., </a:t>
            </a:r>
            <a:r>
              <a:rPr lang="it-IT" sz="1200" kern="1200" dirty="0" err="1">
                <a:solidFill>
                  <a:schemeClr val="tx1"/>
                </a:solidFill>
                <a:effectLst/>
                <a:latin typeface="+mn-lt"/>
                <a:ea typeface="+mn-ea"/>
                <a:cs typeface="+mn-cs"/>
              </a:rPr>
              <a:t>Ding</a:t>
            </a:r>
            <a:r>
              <a:rPr lang="it-IT" sz="1200" kern="1200" dirty="0">
                <a:solidFill>
                  <a:schemeClr val="tx1"/>
                </a:solidFill>
                <a:effectLst/>
                <a:latin typeface="+mn-lt"/>
                <a:ea typeface="+mn-ea"/>
                <a:cs typeface="+mn-cs"/>
              </a:rPr>
              <a:t>, Y., </a:t>
            </a:r>
            <a:r>
              <a:rPr lang="it-IT" sz="1200" kern="1200" dirty="0" err="1">
                <a:solidFill>
                  <a:schemeClr val="tx1"/>
                </a:solidFill>
                <a:effectLst/>
                <a:latin typeface="+mn-lt"/>
                <a:ea typeface="+mn-ea"/>
                <a:cs typeface="+mn-cs"/>
              </a:rPr>
              <a:t>Mauritzen</a:t>
            </a:r>
            <a:r>
              <a:rPr lang="it-IT" sz="1200" kern="1200" dirty="0">
                <a:solidFill>
                  <a:schemeClr val="tx1"/>
                </a:solidFill>
                <a:effectLst/>
                <a:latin typeface="+mn-lt"/>
                <a:ea typeface="+mn-ea"/>
                <a:cs typeface="+mn-cs"/>
              </a:rPr>
              <a:t>, C., </a:t>
            </a:r>
            <a:r>
              <a:rPr lang="it-IT" sz="1200" kern="1200" dirty="0" err="1">
                <a:solidFill>
                  <a:schemeClr val="tx1"/>
                </a:solidFill>
                <a:effectLst/>
                <a:latin typeface="+mn-lt"/>
                <a:ea typeface="+mn-ea"/>
                <a:cs typeface="+mn-cs"/>
              </a:rPr>
              <a:t>Mokssit</a:t>
            </a:r>
            <a:r>
              <a:rPr lang="it-IT" sz="1200" kern="1200" dirty="0">
                <a:solidFill>
                  <a:schemeClr val="tx1"/>
                </a:solidFill>
                <a:effectLst/>
                <a:latin typeface="+mn-lt"/>
                <a:ea typeface="+mn-ea"/>
                <a:cs typeface="+mn-cs"/>
              </a:rPr>
              <a:t>, A., . . . </a:t>
            </a:r>
            <a:r>
              <a:rPr lang="it-IT" sz="1200" kern="1200" dirty="0" err="1">
                <a:solidFill>
                  <a:schemeClr val="tx1"/>
                </a:solidFill>
                <a:effectLst/>
                <a:latin typeface="+mn-lt"/>
                <a:ea typeface="+mn-ea"/>
                <a:cs typeface="+mn-cs"/>
              </a:rPr>
              <a:t>Prather</a:t>
            </a:r>
            <a:r>
              <a:rPr lang="it-IT" sz="1200" kern="1200" dirty="0">
                <a:solidFill>
                  <a:schemeClr val="tx1"/>
                </a:solidFill>
                <a:effectLst/>
                <a:latin typeface="+mn-lt"/>
                <a:ea typeface="+mn-ea"/>
                <a:cs typeface="+mn-cs"/>
              </a:rPr>
              <a:t>, M. (s.d.). </a:t>
            </a:r>
            <a:r>
              <a:rPr lang="it-IT" sz="1200" i="1" kern="1200" dirty="0" err="1">
                <a:solidFill>
                  <a:schemeClr val="tx1"/>
                </a:solidFill>
                <a:effectLst/>
                <a:latin typeface="+mn-lt"/>
                <a:ea typeface="+mn-ea"/>
                <a:cs typeface="+mn-cs"/>
              </a:rPr>
              <a:t>Historical</a:t>
            </a:r>
            <a:r>
              <a:rPr lang="it-IT" sz="1200" i="1" kern="1200" dirty="0">
                <a:solidFill>
                  <a:schemeClr val="tx1"/>
                </a:solidFill>
                <a:effectLst/>
                <a:latin typeface="+mn-lt"/>
                <a:ea typeface="+mn-ea"/>
                <a:cs typeface="+mn-cs"/>
              </a:rPr>
              <a:t> </a:t>
            </a:r>
          </a:p>
          <a:p>
            <a:r>
              <a:rPr lang="it-IT" sz="1200" i="1" kern="1200" dirty="0" err="1">
                <a:solidFill>
                  <a:schemeClr val="tx1"/>
                </a:solidFill>
                <a:effectLst/>
                <a:latin typeface="+mn-lt"/>
                <a:ea typeface="+mn-ea"/>
                <a:cs typeface="+mn-cs"/>
              </a:rPr>
              <a:t>Overview</a:t>
            </a:r>
            <a:r>
              <a:rPr lang="it-IT" sz="1200" i="1" kern="1200" dirty="0">
                <a:solidFill>
                  <a:schemeClr val="tx1"/>
                </a:solidFill>
                <a:effectLst/>
                <a:latin typeface="+mn-lt"/>
                <a:ea typeface="+mn-ea"/>
                <a:cs typeface="+mn-cs"/>
              </a:rPr>
              <a:t> of </a:t>
            </a:r>
            <a:r>
              <a:rPr lang="it-IT" sz="1200" i="1" kern="1200" dirty="0" err="1">
                <a:solidFill>
                  <a:schemeClr val="tx1"/>
                </a:solidFill>
                <a:effectLst/>
                <a:latin typeface="+mn-lt"/>
                <a:ea typeface="+mn-ea"/>
                <a:cs typeface="+mn-cs"/>
              </a:rPr>
              <a:t>Climate</a:t>
            </a:r>
            <a:r>
              <a:rPr lang="it-IT" sz="1200" i="1" kern="1200" dirty="0">
                <a:solidFill>
                  <a:schemeClr val="tx1"/>
                </a:solidFill>
                <a:effectLst/>
                <a:latin typeface="+mn-lt"/>
                <a:ea typeface="+mn-ea"/>
                <a:cs typeface="+mn-cs"/>
              </a:rPr>
              <a:t> </a:t>
            </a:r>
            <a:r>
              <a:rPr lang="it-IT" sz="1200" i="1" kern="1200" dirty="0" err="1">
                <a:solidFill>
                  <a:schemeClr val="tx1"/>
                </a:solidFill>
                <a:effectLst/>
                <a:latin typeface="+mn-lt"/>
                <a:ea typeface="+mn-ea"/>
                <a:cs typeface="+mn-cs"/>
              </a:rPr>
              <a:t>Change</a:t>
            </a:r>
            <a:r>
              <a:rPr lang="it-IT" sz="1200" i="1" kern="1200" dirty="0">
                <a:solidFill>
                  <a:schemeClr val="tx1"/>
                </a:solidFill>
                <a:effectLst/>
                <a:latin typeface="+mn-lt"/>
                <a:ea typeface="+mn-ea"/>
                <a:cs typeface="+mn-cs"/>
              </a:rPr>
              <a:t> Science.</a:t>
            </a:r>
            <a:r>
              <a:rPr lang="it-IT" sz="1200" kern="1200" dirty="0">
                <a:solidFill>
                  <a:schemeClr val="tx1"/>
                </a:solidFill>
                <a:effectLst/>
                <a:latin typeface="+mn-lt"/>
                <a:ea typeface="+mn-ea"/>
                <a:cs typeface="+mn-cs"/>
              </a:rPr>
              <a:t> Tratto da IPCC: Assets: https://www.ipcc.ch/site/assets/uploads/2018/03/ar4-wg1-chapter1.pdf</a:t>
            </a:r>
            <a:endParaRPr lang="en-CH"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en-CH" sz="1200" kern="1200" dirty="0">
                <a:solidFill>
                  <a:schemeClr val="tx1"/>
                </a:solidFill>
                <a:effectLst/>
                <a:latin typeface="+mn-lt"/>
                <a:ea typeface="+mn-ea"/>
                <a:cs typeface="+mn-cs"/>
              </a:rPr>
              <a:t>Klein, G., &amp; Bauman, Y. (2014). </a:t>
            </a:r>
            <a:r>
              <a:rPr lang="en-CH" sz="1200" i="1" kern="1200" dirty="0">
                <a:solidFill>
                  <a:schemeClr val="tx1"/>
                </a:solidFill>
                <a:effectLst/>
                <a:latin typeface="+mn-lt"/>
                <a:ea typeface="+mn-ea"/>
                <a:cs typeface="+mn-cs"/>
              </a:rPr>
              <a:t>The Carton Introduction to Climate Change.</a:t>
            </a:r>
            <a:r>
              <a:rPr lang="en-CH" sz="1200" kern="1200" dirty="0">
                <a:solidFill>
                  <a:schemeClr val="tx1"/>
                </a:solidFill>
                <a:effectLst/>
                <a:latin typeface="+mn-lt"/>
                <a:ea typeface="+mn-ea"/>
                <a:cs typeface="+mn-cs"/>
              </a:rPr>
              <a:t> Island Press.</a:t>
            </a:r>
          </a:p>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346567-3369-0C4A-A16B-491FA808C044}" type="slidenum">
              <a:rPr lang="en-CH" smtClean="0"/>
              <a:t>9</a:t>
            </a:fld>
            <a:endParaRPr lang="en-CH"/>
          </a:p>
        </p:txBody>
      </p:sp>
    </p:spTree>
    <p:extLst>
      <p:ext uri="{BB962C8B-B14F-4D97-AF65-F5344CB8AC3E}">
        <p14:creationId xmlns:p14="http://schemas.microsoft.com/office/powerpoint/2010/main" val="343734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81178-CA00-EC45-9018-791A215852BB}"/>
              </a:ext>
            </a:extLst>
          </p:cNvPr>
          <p:cNvSpPr>
            <a:spLocks noGrp="1"/>
          </p:cNvSpPr>
          <p:nvPr>
            <p:ph type="ctrTitle" hasCustomPrompt="1"/>
          </p:nvPr>
        </p:nvSpPr>
        <p:spPr>
          <a:xfrm>
            <a:off x="266700" y="136525"/>
            <a:ext cx="6629400" cy="881063"/>
          </a:xfrm>
        </p:spPr>
        <p:txBody>
          <a:bodyPr anchor="b"/>
          <a:lstStyle>
            <a:lvl1pPr algn="l">
              <a:defRPr sz="3400">
                <a:latin typeface="+mj-lt"/>
              </a:defRPr>
            </a:lvl1pPr>
          </a:lstStyle>
          <a:p>
            <a:r>
              <a:rPr lang="en-GB" dirty="0" err="1"/>
              <a:t>Lezione</a:t>
            </a:r>
            <a:r>
              <a:rPr lang="en-GB" dirty="0"/>
              <a:t> 1: </a:t>
            </a:r>
            <a:r>
              <a:rPr lang="en-GB" dirty="0" err="1"/>
              <a:t>Introduzione</a:t>
            </a:r>
            <a:endParaRPr lang="en-CH" dirty="0"/>
          </a:p>
        </p:txBody>
      </p:sp>
      <p:sp>
        <p:nvSpPr>
          <p:cNvPr id="3" name="Subtitle 2">
            <a:extLst>
              <a:ext uri="{FF2B5EF4-FFF2-40B4-BE49-F238E27FC236}">
                <a16:creationId xmlns:a16="http://schemas.microsoft.com/office/drawing/2014/main" id="{179D1C99-75CB-2E4D-A93C-A1320041930F}"/>
              </a:ext>
            </a:extLst>
          </p:cNvPr>
          <p:cNvSpPr>
            <a:spLocks noGrp="1"/>
          </p:cNvSpPr>
          <p:nvPr>
            <p:ph type="subTitle" idx="1" hasCustomPrompt="1"/>
          </p:nvPr>
        </p:nvSpPr>
        <p:spPr>
          <a:xfrm>
            <a:off x="1524000" y="1845129"/>
            <a:ext cx="9144000" cy="3779057"/>
          </a:xfrm>
          <a:prstGeom prst="rect">
            <a:avLst/>
          </a:prstGeom>
        </p:spPr>
        <p:txBody>
          <a:bodyPr/>
          <a:lstStyle>
            <a:lvl1pPr marL="457200" indent="-457200" algn="l">
              <a:buFont typeface="+mj-lt"/>
              <a:buAutoNum type="arabicPeriod"/>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Aumento</a:t>
            </a:r>
            <a:r>
              <a:rPr lang="en-GB" dirty="0"/>
              <a:t> </a:t>
            </a:r>
            <a:r>
              <a:rPr lang="en-GB" dirty="0" err="1"/>
              <a:t>della</a:t>
            </a:r>
            <a:r>
              <a:rPr lang="en-GB" dirty="0"/>
              <a:t> </a:t>
            </a:r>
            <a:r>
              <a:rPr lang="en-GB" dirty="0" err="1"/>
              <a:t>temperatura</a:t>
            </a:r>
            <a:r>
              <a:rPr lang="en-GB" dirty="0"/>
              <a:t> </a:t>
            </a:r>
            <a:r>
              <a:rPr lang="en-GB" dirty="0" err="1"/>
              <a:t>terrestre</a:t>
            </a:r>
            <a:endParaRPr lang="en-GB" dirty="0"/>
          </a:p>
          <a:p>
            <a:r>
              <a:rPr lang="en-GB" dirty="0" err="1"/>
              <a:t>Aumento</a:t>
            </a:r>
            <a:r>
              <a:rPr lang="en-GB" dirty="0"/>
              <a:t> </a:t>
            </a:r>
            <a:r>
              <a:rPr lang="en-GB" dirty="0" err="1"/>
              <a:t>dell’anidride</a:t>
            </a:r>
            <a:r>
              <a:rPr lang="en-GB" dirty="0"/>
              <a:t> </a:t>
            </a:r>
            <a:r>
              <a:rPr lang="en-GB" dirty="0" err="1"/>
              <a:t>carbonica</a:t>
            </a:r>
            <a:r>
              <a:rPr lang="en-GB" dirty="0"/>
              <a:t> </a:t>
            </a:r>
            <a:r>
              <a:rPr lang="en-GB" dirty="0" err="1"/>
              <a:t>nell’atmosfera</a:t>
            </a:r>
            <a:endParaRPr lang="en-GB" dirty="0"/>
          </a:p>
          <a:p>
            <a:r>
              <a:rPr lang="it-IT" noProof="0" dirty="0"/>
              <a:t>I due eventi sono collegati? </a:t>
            </a:r>
          </a:p>
          <a:p>
            <a:r>
              <a:rPr lang="it-IT" noProof="0" dirty="0"/>
              <a:t>Cos’è l’anidride carbonica?</a:t>
            </a:r>
          </a:p>
          <a:p>
            <a:r>
              <a:rPr lang="de-CH" noProof="0" dirty="0" err="1"/>
              <a:t>Possibili</a:t>
            </a:r>
            <a:r>
              <a:rPr lang="de-CH" noProof="0" dirty="0"/>
              <a:t> </a:t>
            </a:r>
            <a:r>
              <a:rPr lang="de-CH" noProof="0" dirty="0" err="1"/>
              <a:t>cause</a:t>
            </a:r>
            <a:r>
              <a:rPr lang="de-CH" noProof="0" dirty="0"/>
              <a:t> </a:t>
            </a:r>
            <a:r>
              <a:rPr lang="de-CH" noProof="0" dirty="0" err="1"/>
              <a:t>naturali</a:t>
            </a:r>
            <a:endParaRPr lang="en-GB" noProof="0" dirty="0"/>
          </a:p>
          <a:p>
            <a:r>
              <a:rPr lang="en-GB" noProof="0" dirty="0" err="1"/>
              <a:t>L’azione</a:t>
            </a:r>
            <a:r>
              <a:rPr lang="en-GB" noProof="0" dirty="0"/>
              <a:t> </a:t>
            </a:r>
            <a:r>
              <a:rPr lang="en-GB" noProof="0" dirty="0" err="1"/>
              <a:t>umana</a:t>
            </a:r>
            <a:endParaRPr lang="en-GB" noProof="0" dirty="0"/>
          </a:p>
          <a:p>
            <a:r>
              <a:rPr lang="en-GB" noProof="0" dirty="0" err="1"/>
              <a:t>Introduzione</a:t>
            </a:r>
            <a:r>
              <a:rPr lang="en-GB" noProof="0" dirty="0"/>
              <a:t> </a:t>
            </a:r>
            <a:r>
              <a:rPr lang="en-GB" noProof="0" dirty="0" err="1"/>
              <a:t>all’effetto</a:t>
            </a:r>
            <a:r>
              <a:rPr lang="en-GB" noProof="0" dirty="0"/>
              <a:t> </a:t>
            </a:r>
            <a:r>
              <a:rPr lang="en-GB" noProof="0" dirty="0" err="1"/>
              <a:t>serra</a:t>
            </a:r>
            <a:endParaRPr lang="en-GB" noProof="0" dirty="0"/>
          </a:p>
          <a:p>
            <a:r>
              <a:rPr lang="en-GB" noProof="0" dirty="0" err="1"/>
              <a:t>Introduzione</a:t>
            </a:r>
            <a:r>
              <a:rPr lang="en-GB" noProof="0" dirty="0"/>
              <a:t> </a:t>
            </a:r>
            <a:r>
              <a:rPr lang="en-GB" noProof="0" dirty="0" err="1"/>
              <a:t>agli</a:t>
            </a:r>
            <a:r>
              <a:rPr lang="en-GB" noProof="0" dirty="0"/>
              <a:t> </a:t>
            </a:r>
            <a:r>
              <a:rPr lang="en-GB" noProof="0" dirty="0" err="1"/>
              <a:t>impatti</a:t>
            </a:r>
            <a:r>
              <a:rPr lang="en-GB" noProof="0" dirty="0"/>
              <a:t> del </a:t>
            </a:r>
            <a:r>
              <a:rPr lang="en-GB" noProof="0" dirty="0" err="1"/>
              <a:t>cambiamento</a:t>
            </a:r>
            <a:r>
              <a:rPr lang="en-GB" noProof="0" dirty="0"/>
              <a:t> </a:t>
            </a:r>
            <a:r>
              <a:rPr lang="en-GB" noProof="0" dirty="0" err="1"/>
              <a:t>climatico</a:t>
            </a:r>
            <a:endParaRPr lang="en-GB" noProof="0" dirty="0"/>
          </a:p>
          <a:p>
            <a:endParaRPr lang="en-CH" dirty="0"/>
          </a:p>
        </p:txBody>
      </p:sp>
      <p:sp>
        <p:nvSpPr>
          <p:cNvPr id="4" name="Date Placeholder 3">
            <a:extLst>
              <a:ext uri="{FF2B5EF4-FFF2-40B4-BE49-F238E27FC236}">
                <a16:creationId xmlns:a16="http://schemas.microsoft.com/office/drawing/2014/main" id="{23750784-146A-2541-AC94-1B4147ED92C9}"/>
              </a:ext>
            </a:extLst>
          </p:cNvPr>
          <p:cNvSpPr>
            <a:spLocks noGrp="1"/>
          </p:cNvSpPr>
          <p:nvPr>
            <p:ph type="dt" sz="half" idx="10"/>
          </p:nvPr>
        </p:nvSpPr>
        <p:spPr/>
        <p:txBody>
          <a:bodyPr/>
          <a:lstStyle/>
          <a:p>
            <a:fld id="{6C6B9A46-731E-5B44-AF5A-356AD6E8D35F}" type="datetimeFigureOut">
              <a:rPr lang="en-CH" smtClean="0"/>
              <a:t>1/11/21</a:t>
            </a:fld>
            <a:endParaRPr lang="en-CH"/>
          </a:p>
        </p:txBody>
      </p:sp>
      <p:sp>
        <p:nvSpPr>
          <p:cNvPr id="5" name="Footer Placeholder 4">
            <a:extLst>
              <a:ext uri="{FF2B5EF4-FFF2-40B4-BE49-F238E27FC236}">
                <a16:creationId xmlns:a16="http://schemas.microsoft.com/office/drawing/2014/main" id="{7BAA4069-DC85-A249-A7F0-3C7A851F5E62}"/>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A6999B9-7E4F-9E4F-AA72-F49850010D52}"/>
              </a:ext>
            </a:extLst>
          </p:cNvPr>
          <p:cNvSpPr>
            <a:spLocks noGrp="1"/>
          </p:cNvSpPr>
          <p:nvPr>
            <p:ph type="sldNum" sz="quarter" idx="12"/>
          </p:nvPr>
        </p:nvSpPr>
        <p:spPr/>
        <p:txBody>
          <a:bodyPr/>
          <a:lstStyle/>
          <a:p>
            <a:fld id="{A0A5889C-058E-2545-AF72-0820F296EB39}" type="slidenum">
              <a:rPr lang="en-CH" smtClean="0"/>
              <a:t>‹#›</a:t>
            </a:fld>
            <a:endParaRPr lang="en-CH"/>
          </a:p>
        </p:txBody>
      </p:sp>
    </p:spTree>
    <p:extLst>
      <p:ext uri="{BB962C8B-B14F-4D97-AF65-F5344CB8AC3E}">
        <p14:creationId xmlns:p14="http://schemas.microsoft.com/office/powerpoint/2010/main" val="124042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01FD-80A0-0140-A9FF-6AC8B1FEBA78}"/>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A1E82CC9-A9F1-714D-A7EA-68E32D3DEACB}"/>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23E66555-F827-6D4D-BFE5-1D6E5F0F8A04}"/>
              </a:ext>
            </a:extLst>
          </p:cNvPr>
          <p:cNvSpPr>
            <a:spLocks noGrp="1"/>
          </p:cNvSpPr>
          <p:nvPr>
            <p:ph type="dt" sz="half" idx="10"/>
          </p:nvPr>
        </p:nvSpPr>
        <p:spPr/>
        <p:txBody>
          <a:bodyPr/>
          <a:lstStyle/>
          <a:p>
            <a:fld id="{6C6B9A46-731E-5B44-AF5A-356AD6E8D35F}" type="datetimeFigureOut">
              <a:rPr lang="en-CH" smtClean="0"/>
              <a:t>1/11/21</a:t>
            </a:fld>
            <a:endParaRPr lang="en-CH"/>
          </a:p>
        </p:txBody>
      </p:sp>
      <p:sp>
        <p:nvSpPr>
          <p:cNvPr id="5" name="Footer Placeholder 4">
            <a:extLst>
              <a:ext uri="{FF2B5EF4-FFF2-40B4-BE49-F238E27FC236}">
                <a16:creationId xmlns:a16="http://schemas.microsoft.com/office/drawing/2014/main" id="{F69030CE-F6F4-7447-8F90-8C6CAB514998}"/>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A2CA976-E934-B440-B134-C283D0994F8C}"/>
              </a:ext>
            </a:extLst>
          </p:cNvPr>
          <p:cNvSpPr>
            <a:spLocks noGrp="1"/>
          </p:cNvSpPr>
          <p:nvPr>
            <p:ph type="sldNum" sz="quarter" idx="12"/>
          </p:nvPr>
        </p:nvSpPr>
        <p:spPr/>
        <p:txBody>
          <a:bodyPr/>
          <a:lstStyle/>
          <a:p>
            <a:fld id="{A0A5889C-058E-2545-AF72-0820F296EB39}" type="slidenum">
              <a:rPr lang="en-CH" smtClean="0"/>
              <a:t>‹#›</a:t>
            </a:fld>
            <a:endParaRPr lang="en-CH"/>
          </a:p>
        </p:txBody>
      </p:sp>
    </p:spTree>
    <p:extLst>
      <p:ext uri="{BB962C8B-B14F-4D97-AF65-F5344CB8AC3E}">
        <p14:creationId xmlns:p14="http://schemas.microsoft.com/office/powerpoint/2010/main" val="150268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25206-D5F6-6E43-BCFC-FE342E038F5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258064B2-2306-284E-AA7E-B9DAF76A34BA}"/>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466F47EC-EB01-934F-B9DD-3A9062F2F0CE}"/>
              </a:ext>
            </a:extLst>
          </p:cNvPr>
          <p:cNvSpPr>
            <a:spLocks noGrp="1"/>
          </p:cNvSpPr>
          <p:nvPr>
            <p:ph type="dt" sz="half" idx="10"/>
          </p:nvPr>
        </p:nvSpPr>
        <p:spPr/>
        <p:txBody>
          <a:bodyPr/>
          <a:lstStyle/>
          <a:p>
            <a:fld id="{6C6B9A46-731E-5B44-AF5A-356AD6E8D35F}" type="datetimeFigureOut">
              <a:rPr lang="en-CH" smtClean="0"/>
              <a:t>1/11/21</a:t>
            </a:fld>
            <a:endParaRPr lang="en-CH"/>
          </a:p>
        </p:txBody>
      </p:sp>
      <p:sp>
        <p:nvSpPr>
          <p:cNvPr id="5" name="Footer Placeholder 4">
            <a:extLst>
              <a:ext uri="{FF2B5EF4-FFF2-40B4-BE49-F238E27FC236}">
                <a16:creationId xmlns:a16="http://schemas.microsoft.com/office/drawing/2014/main" id="{FAFABF01-51F9-AB45-9C2D-BDB97A44CB7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6DA5D96-758E-B54E-AA1B-917F945251BF}"/>
              </a:ext>
            </a:extLst>
          </p:cNvPr>
          <p:cNvSpPr>
            <a:spLocks noGrp="1"/>
          </p:cNvSpPr>
          <p:nvPr>
            <p:ph type="sldNum" sz="quarter" idx="12"/>
          </p:nvPr>
        </p:nvSpPr>
        <p:spPr/>
        <p:txBody>
          <a:bodyPr/>
          <a:lstStyle/>
          <a:p>
            <a:fld id="{A0A5889C-058E-2545-AF72-0820F296EB39}" type="slidenum">
              <a:rPr lang="en-CH" smtClean="0"/>
              <a:t>‹#›</a:t>
            </a:fld>
            <a:endParaRPr lang="en-CH"/>
          </a:p>
        </p:txBody>
      </p:sp>
    </p:spTree>
    <p:extLst>
      <p:ext uri="{BB962C8B-B14F-4D97-AF65-F5344CB8AC3E}">
        <p14:creationId xmlns:p14="http://schemas.microsoft.com/office/powerpoint/2010/main" val="316970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288B-4257-9248-8364-210D3B467376}"/>
              </a:ext>
            </a:extLst>
          </p:cNvPr>
          <p:cNvSpPr>
            <a:spLocks noGrp="1"/>
          </p:cNvSpPr>
          <p:nvPr>
            <p:ph type="title" hasCustomPrompt="1"/>
          </p:nvPr>
        </p:nvSpPr>
        <p:spPr>
          <a:xfrm>
            <a:off x="1351869" y="-1"/>
            <a:ext cx="9488261" cy="1325563"/>
          </a:xfrm>
        </p:spPr>
        <p:txBody>
          <a:bodyPr/>
          <a:lstStyle>
            <a:lvl1pPr algn="ctr">
              <a:defRPr sz="3600"/>
            </a:lvl1pPr>
          </a:lstStyle>
          <a:p>
            <a:r>
              <a:rPr lang="en-GB" dirty="0"/>
              <a:t>  </a:t>
            </a:r>
            <a:r>
              <a:rPr lang="en-GB" dirty="0" err="1"/>
              <a:t>Aumento</a:t>
            </a:r>
            <a:r>
              <a:rPr lang="en-GB" dirty="0"/>
              <a:t> </a:t>
            </a:r>
            <a:r>
              <a:rPr lang="en-GB" dirty="0" err="1"/>
              <a:t>della</a:t>
            </a:r>
            <a:r>
              <a:rPr lang="en-GB" dirty="0"/>
              <a:t> </a:t>
            </a:r>
            <a:r>
              <a:rPr lang="en-GB" dirty="0" err="1"/>
              <a:t>temperatura</a:t>
            </a:r>
            <a:r>
              <a:rPr lang="en-GB" dirty="0"/>
              <a:t> </a:t>
            </a:r>
            <a:r>
              <a:rPr lang="en-GB" dirty="0" err="1"/>
              <a:t>terrestre</a:t>
            </a:r>
            <a:endParaRPr lang="en-CH" dirty="0"/>
          </a:p>
        </p:txBody>
      </p:sp>
      <p:sp>
        <p:nvSpPr>
          <p:cNvPr id="3" name="Content Placeholder 2">
            <a:extLst>
              <a:ext uri="{FF2B5EF4-FFF2-40B4-BE49-F238E27FC236}">
                <a16:creationId xmlns:a16="http://schemas.microsoft.com/office/drawing/2014/main" id="{BB81FC4F-D25E-6946-989C-853FF912C6B8}"/>
              </a:ext>
            </a:extLst>
          </p:cNvPr>
          <p:cNvSpPr>
            <a:spLocks noGrp="1"/>
          </p:cNvSpPr>
          <p:nvPr>
            <p:ph idx="1"/>
          </p:nvPr>
        </p:nvSpPr>
        <p:spPr>
          <a:xfrm>
            <a:off x="505216" y="1665287"/>
            <a:ext cx="10515600" cy="4351338"/>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en-CH" sz="2400" b="1" kern="1200" dirty="0" smtClean="0">
                <a:solidFill>
                  <a:schemeClr val="tx1"/>
                </a:solidFill>
                <a:effectLst/>
                <a:latin typeface="Comic Sans MS" panose="030F0902030302020204" pitchFamily="66" charset="0"/>
                <a:ea typeface="+mn-ea"/>
                <a:cs typeface="+mn-cs"/>
              </a:defRPr>
            </a:lvl1pPr>
          </a:lstStyle>
          <a:p>
            <a:pPr lvl="0"/>
            <a:endParaRPr lang="en-CH" dirty="0"/>
          </a:p>
        </p:txBody>
      </p:sp>
      <p:sp>
        <p:nvSpPr>
          <p:cNvPr id="4" name="Date Placeholder 3">
            <a:extLst>
              <a:ext uri="{FF2B5EF4-FFF2-40B4-BE49-F238E27FC236}">
                <a16:creationId xmlns:a16="http://schemas.microsoft.com/office/drawing/2014/main" id="{B68ABB2C-6B73-D240-BF63-23E44808851A}"/>
              </a:ext>
            </a:extLst>
          </p:cNvPr>
          <p:cNvSpPr>
            <a:spLocks noGrp="1"/>
          </p:cNvSpPr>
          <p:nvPr>
            <p:ph type="dt" sz="half" idx="10"/>
          </p:nvPr>
        </p:nvSpPr>
        <p:spPr/>
        <p:txBody>
          <a:bodyPr/>
          <a:lstStyle/>
          <a:p>
            <a:fld id="{6C6B9A46-731E-5B44-AF5A-356AD6E8D35F}" type="datetimeFigureOut">
              <a:rPr lang="en-CH" smtClean="0"/>
              <a:t>1/11/21</a:t>
            </a:fld>
            <a:endParaRPr lang="en-CH"/>
          </a:p>
        </p:txBody>
      </p:sp>
      <p:sp>
        <p:nvSpPr>
          <p:cNvPr id="5" name="Footer Placeholder 4">
            <a:extLst>
              <a:ext uri="{FF2B5EF4-FFF2-40B4-BE49-F238E27FC236}">
                <a16:creationId xmlns:a16="http://schemas.microsoft.com/office/drawing/2014/main" id="{709F3452-D50C-2B45-9AA9-792D4D815843}"/>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80DD168-89F3-F148-ACB3-F1AA72028167}"/>
              </a:ext>
            </a:extLst>
          </p:cNvPr>
          <p:cNvSpPr>
            <a:spLocks noGrp="1"/>
          </p:cNvSpPr>
          <p:nvPr>
            <p:ph type="sldNum" sz="quarter" idx="12"/>
          </p:nvPr>
        </p:nvSpPr>
        <p:spPr/>
        <p:txBody>
          <a:bodyPr/>
          <a:lstStyle/>
          <a:p>
            <a:fld id="{A0A5889C-058E-2545-AF72-0820F296EB39}" type="slidenum">
              <a:rPr lang="en-CH" smtClean="0"/>
              <a:t>‹#›</a:t>
            </a:fld>
            <a:endParaRPr lang="en-CH"/>
          </a:p>
        </p:txBody>
      </p:sp>
    </p:spTree>
    <p:extLst>
      <p:ext uri="{BB962C8B-B14F-4D97-AF65-F5344CB8AC3E}">
        <p14:creationId xmlns:p14="http://schemas.microsoft.com/office/powerpoint/2010/main" val="388325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38DF-3AFA-1A45-A78E-0E878E1ADC4E}"/>
              </a:ext>
            </a:extLst>
          </p:cNvPr>
          <p:cNvSpPr>
            <a:spLocks noGrp="1"/>
          </p:cNvSpPr>
          <p:nvPr>
            <p:ph type="title" hasCustomPrompt="1"/>
          </p:nvPr>
        </p:nvSpPr>
        <p:spPr>
          <a:xfrm>
            <a:off x="831850" y="1709738"/>
            <a:ext cx="10515600" cy="2852737"/>
          </a:xfrm>
        </p:spPr>
        <p:txBody>
          <a:bodyPr anchor="b"/>
          <a:lstStyle>
            <a:lvl1pPr>
              <a:defRPr sz="6000"/>
            </a:lvl1pPr>
          </a:lstStyle>
          <a:p>
            <a:r>
              <a:rPr lang="en-GB" dirty="0" err="1"/>
              <a:t>Programma</a:t>
            </a:r>
            <a:r>
              <a:rPr lang="en-GB" dirty="0"/>
              <a:t> di </a:t>
            </a:r>
            <a:r>
              <a:rPr lang="en-GB" dirty="0" err="1"/>
              <a:t>oggi</a:t>
            </a:r>
            <a:endParaRPr lang="en-CH" dirty="0"/>
          </a:p>
        </p:txBody>
      </p:sp>
      <p:sp>
        <p:nvSpPr>
          <p:cNvPr id="3" name="Text Placeholder 2">
            <a:extLst>
              <a:ext uri="{FF2B5EF4-FFF2-40B4-BE49-F238E27FC236}">
                <a16:creationId xmlns:a16="http://schemas.microsoft.com/office/drawing/2014/main" id="{20D1C45D-8B3B-1347-9B2D-44A1DB8A69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036616-D670-DB4B-9CB4-06BB1C247397}"/>
              </a:ext>
            </a:extLst>
          </p:cNvPr>
          <p:cNvSpPr>
            <a:spLocks noGrp="1"/>
          </p:cNvSpPr>
          <p:nvPr>
            <p:ph type="dt" sz="half" idx="10"/>
          </p:nvPr>
        </p:nvSpPr>
        <p:spPr/>
        <p:txBody>
          <a:bodyPr/>
          <a:lstStyle/>
          <a:p>
            <a:fld id="{6C6B9A46-731E-5B44-AF5A-356AD6E8D35F}" type="datetimeFigureOut">
              <a:rPr lang="en-CH" smtClean="0"/>
              <a:t>1/11/21</a:t>
            </a:fld>
            <a:endParaRPr lang="en-CH"/>
          </a:p>
        </p:txBody>
      </p:sp>
      <p:sp>
        <p:nvSpPr>
          <p:cNvPr id="5" name="Footer Placeholder 4">
            <a:extLst>
              <a:ext uri="{FF2B5EF4-FFF2-40B4-BE49-F238E27FC236}">
                <a16:creationId xmlns:a16="http://schemas.microsoft.com/office/drawing/2014/main" id="{EDDD32B3-2143-A34E-8BE6-39B6FB2D34C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D4B4528-2A02-8C41-A46E-11D74D1C8239}"/>
              </a:ext>
            </a:extLst>
          </p:cNvPr>
          <p:cNvSpPr>
            <a:spLocks noGrp="1"/>
          </p:cNvSpPr>
          <p:nvPr>
            <p:ph type="sldNum" sz="quarter" idx="12"/>
          </p:nvPr>
        </p:nvSpPr>
        <p:spPr/>
        <p:txBody>
          <a:bodyPr/>
          <a:lstStyle/>
          <a:p>
            <a:fld id="{A0A5889C-058E-2545-AF72-0820F296EB39}" type="slidenum">
              <a:rPr lang="en-CH" smtClean="0"/>
              <a:t>‹#›</a:t>
            </a:fld>
            <a:endParaRPr lang="en-CH"/>
          </a:p>
        </p:txBody>
      </p:sp>
    </p:spTree>
    <p:extLst>
      <p:ext uri="{BB962C8B-B14F-4D97-AF65-F5344CB8AC3E}">
        <p14:creationId xmlns:p14="http://schemas.microsoft.com/office/powerpoint/2010/main" val="228116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7554-07CE-EB4D-BD5B-29F2F2910B79}"/>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D110BA92-DCFC-9B49-B7FD-533B1F16822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76128841-0652-DB46-9F51-6023A45E6D3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EA3C8B37-523B-7244-8779-518EDA138DB6}"/>
              </a:ext>
            </a:extLst>
          </p:cNvPr>
          <p:cNvSpPr>
            <a:spLocks noGrp="1"/>
          </p:cNvSpPr>
          <p:nvPr>
            <p:ph type="dt" sz="half" idx="10"/>
          </p:nvPr>
        </p:nvSpPr>
        <p:spPr/>
        <p:txBody>
          <a:bodyPr/>
          <a:lstStyle/>
          <a:p>
            <a:fld id="{6C6B9A46-731E-5B44-AF5A-356AD6E8D35F}" type="datetimeFigureOut">
              <a:rPr lang="en-CH" smtClean="0"/>
              <a:t>1/11/21</a:t>
            </a:fld>
            <a:endParaRPr lang="en-CH"/>
          </a:p>
        </p:txBody>
      </p:sp>
      <p:sp>
        <p:nvSpPr>
          <p:cNvPr id="6" name="Footer Placeholder 5">
            <a:extLst>
              <a:ext uri="{FF2B5EF4-FFF2-40B4-BE49-F238E27FC236}">
                <a16:creationId xmlns:a16="http://schemas.microsoft.com/office/drawing/2014/main" id="{E8F21FD4-9BE3-684D-830F-D4DB31C77BC3}"/>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F117A8DE-50E1-3140-9610-B826B78BADBB}"/>
              </a:ext>
            </a:extLst>
          </p:cNvPr>
          <p:cNvSpPr>
            <a:spLocks noGrp="1"/>
          </p:cNvSpPr>
          <p:nvPr>
            <p:ph type="sldNum" sz="quarter" idx="12"/>
          </p:nvPr>
        </p:nvSpPr>
        <p:spPr/>
        <p:txBody>
          <a:bodyPr/>
          <a:lstStyle/>
          <a:p>
            <a:fld id="{A0A5889C-058E-2545-AF72-0820F296EB39}" type="slidenum">
              <a:rPr lang="en-CH" smtClean="0"/>
              <a:t>‹#›</a:t>
            </a:fld>
            <a:endParaRPr lang="en-CH"/>
          </a:p>
        </p:txBody>
      </p:sp>
    </p:spTree>
    <p:extLst>
      <p:ext uri="{BB962C8B-B14F-4D97-AF65-F5344CB8AC3E}">
        <p14:creationId xmlns:p14="http://schemas.microsoft.com/office/powerpoint/2010/main" val="277453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6DDD-D986-0D4E-914A-96C56C145708}"/>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9C3FE6AB-0A33-AE48-BE61-4B7C414CD9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490A4B9-B6CE-4C4C-9A34-63C7DE8DF692}"/>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D707E0F3-AD44-9B4A-9B87-30363B031D3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DF931A6-3F21-A842-9185-5FF1F01B8A06}"/>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E3987451-5A4B-DB4C-9FD0-DE41889D0D3E}"/>
              </a:ext>
            </a:extLst>
          </p:cNvPr>
          <p:cNvSpPr>
            <a:spLocks noGrp="1"/>
          </p:cNvSpPr>
          <p:nvPr>
            <p:ph type="dt" sz="half" idx="10"/>
          </p:nvPr>
        </p:nvSpPr>
        <p:spPr/>
        <p:txBody>
          <a:bodyPr/>
          <a:lstStyle/>
          <a:p>
            <a:fld id="{6C6B9A46-731E-5B44-AF5A-356AD6E8D35F}" type="datetimeFigureOut">
              <a:rPr lang="en-CH" smtClean="0"/>
              <a:t>1/11/21</a:t>
            </a:fld>
            <a:endParaRPr lang="en-CH"/>
          </a:p>
        </p:txBody>
      </p:sp>
      <p:sp>
        <p:nvSpPr>
          <p:cNvPr id="8" name="Footer Placeholder 7">
            <a:extLst>
              <a:ext uri="{FF2B5EF4-FFF2-40B4-BE49-F238E27FC236}">
                <a16:creationId xmlns:a16="http://schemas.microsoft.com/office/drawing/2014/main" id="{E982E9F2-A586-A34C-AAF8-6B62B25D8434}"/>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A2273C62-D07A-6D49-9602-AF9846F6C9EA}"/>
              </a:ext>
            </a:extLst>
          </p:cNvPr>
          <p:cNvSpPr>
            <a:spLocks noGrp="1"/>
          </p:cNvSpPr>
          <p:nvPr>
            <p:ph type="sldNum" sz="quarter" idx="12"/>
          </p:nvPr>
        </p:nvSpPr>
        <p:spPr/>
        <p:txBody>
          <a:bodyPr/>
          <a:lstStyle/>
          <a:p>
            <a:fld id="{A0A5889C-058E-2545-AF72-0820F296EB39}" type="slidenum">
              <a:rPr lang="en-CH" smtClean="0"/>
              <a:t>‹#›</a:t>
            </a:fld>
            <a:endParaRPr lang="en-CH"/>
          </a:p>
        </p:txBody>
      </p:sp>
    </p:spTree>
    <p:extLst>
      <p:ext uri="{BB962C8B-B14F-4D97-AF65-F5344CB8AC3E}">
        <p14:creationId xmlns:p14="http://schemas.microsoft.com/office/powerpoint/2010/main" val="391039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2AE85-26E9-EC45-A1A0-247CC73E6CF3}"/>
              </a:ext>
            </a:extLst>
          </p:cNvPr>
          <p:cNvSpPr>
            <a:spLocks noGrp="1"/>
          </p:cNvSpPr>
          <p:nvPr>
            <p:ph type="title"/>
          </p:nvPr>
        </p:nvSpPr>
        <p:spPr/>
        <p:txBody>
          <a:bodyPr/>
          <a:lstStyle/>
          <a:p>
            <a:r>
              <a:rPr lang="en-GB" dirty="0"/>
              <a:t>Click to edit Master title style</a:t>
            </a:r>
            <a:endParaRPr lang="en-CH" dirty="0"/>
          </a:p>
        </p:txBody>
      </p:sp>
      <p:sp>
        <p:nvSpPr>
          <p:cNvPr id="3" name="Date Placeholder 2">
            <a:extLst>
              <a:ext uri="{FF2B5EF4-FFF2-40B4-BE49-F238E27FC236}">
                <a16:creationId xmlns:a16="http://schemas.microsoft.com/office/drawing/2014/main" id="{23BDD8A4-C040-C848-B9D3-1112EC82B9E0}"/>
              </a:ext>
            </a:extLst>
          </p:cNvPr>
          <p:cNvSpPr>
            <a:spLocks noGrp="1"/>
          </p:cNvSpPr>
          <p:nvPr>
            <p:ph type="dt" sz="half" idx="10"/>
          </p:nvPr>
        </p:nvSpPr>
        <p:spPr/>
        <p:txBody>
          <a:bodyPr/>
          <a:lstStyle/>
          <a:p>
            <a:fld id="{6C6B9A46-731E-5B44-AF5A-356AD6E8D35F}" type="datetimeFigureOut">
              <a:rPr lang="en-CH" smtClean="0"/>
              <a:t>1/11/21</a:t>
            </a:fld>
            <a:endParaRPr lang="en-CH"/>
          </a:p>
        </p:txBody>
      </p:sp>
      <p:sp>
        <p:nvSpPr>
          <p:cNvPr id="4" name="Footer Placeholder 3">
            <a:extLst>
              <a:ext uri="{FF2B5EF4-FFF2-40B4-BE49-F238E27FC236}">
                <a16:creationId xmlns:a16="http://schemas.microsoft.com/office/drawing/2014/main" id="{34D328FF-4631-2044-9B06-C0A3D2115943}"/>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977E77AF-FF11-2C41-A38C-91CDA9659BE5}"/>
              </a:ext>
            </a:extLst>
          </p:cNvPr>
          <p:cNvSpPr>
            <a:spLocks noGrp="1"/>
          </p:cNvSpPr>
          <p:nvPr>
            <p:ph type="sldNum" sz="quarter" idx="12"/>
          </p:nvPr>
        </p:nvSpPr>
        <p:spPr/>
        <p:txBody>
          <a:bodyPr/>
          <a:lstStyle/>
          <a:p>
            <a:fld id="{A0A5889C-058E-2545-AF72-0820F296EB39}" type="slidenum">
              <a:rPr lang="en-CH" smtClean="0"/>
              <a:t>‹#›</a:t>
            </a:fld>
            <a:endParaRPr lang="en-CH"/>
          </a:p>
        </p:txBody>
      </p:sp>
    </p:spTree>
    <p:extLst>
      <p:ext uri="{BB962C8B-B14F-4D97-AF65-F5344CB8AC3E}">
        <p14:creationId xmlns:p14="http://schemas.microsoft.com/office/powerpoint/2010/main" val="232176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CB3E02-B1C1-2245-B26C-8408919E3B86}"/>
              </a:ext>
            </a:extLst>
          </p:cNvPr>
          <p:cNvSpPr>
            <a:spLocks noGrp="1"/>
          </p:cNvSpPr>
          <p:nvPr>
            <p:ph type="dt" sz="half" idx="10"/>
          </p:nvPr>
        </p:nvSpPr>
        <p:spPr/>
        <p:txBody>
          <a:bodyPr/>
          <a:lstStyle/>
          <a:p>
            <a:fld id="{6C6B9A46-731E-5B44-AF5A-356AD6E8D35F}" type="datetimeFigureOut">
              <a:rPr lang="en-CH" smtClean="0"/>
              <a:t>1/11/21</a:t>
            </a:fld>
            <a:endParaRPr lang="en-CH"/>
          </a:p>
        </p:txBody>
      </p:sp>
      <p:sp>
        <p:nvSpPr>
          <p:cNvPr id="3" name="Footer Placeholder 2">
            <a:extLst>
              <a:ext uri="{FF2B5EF4-FFF2-40B4-BE49-F238E27FC236}">
                <a16:creationId xmlns:a16="http://schemas.microsoft.com/office/drawing/2014/main" id="{49A6E409-035A-A341-979A-B92D0CBCB937}"/>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B539B3B3-F02A-364C-B9EA-61D01E04EECE}"/>
              </a:ext>
            </a:extLst>
          </p:cNvPr>
          <p:cNvSpPr>
            <a:spLocks noGrp="1"/>
          </p:cNvSpPr>
          <p:nvPr>
            <p:ph type="sldNum" sz="quarter" idx="12"/>
          </p:nvPr>
        </p:nvSpPr>
        <p:spPr/>
        <p:txBody>
          <a:bodyPr/>
          <a:lstStyle/>
          <a:p>
            <a:fld id="{A0A5889C-058E-2545-AF72-0820F296EB39}" type="slidenum">
              <a:rPr lang="en-CH" smtClean="0"/>
              <a:t>‹#›</a:t>
            </a:fld>
            <a:endParaRPr lang="en-CH"/>
          </a:p>
        </p:txBody>
      </p:sp>
    </p:spTree>
    <p:extLst>
      <p:ext uri="{BB962C8B-B14F-4D97-AF65-F5344CB8AC3E}">
        <p14:creationId xmlns:p14="http://schemas.microsoft.com/office/powerpoint/2010/main" val="210333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ABEB-6991-3447-9CC5-0CC9CFB07A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7A6BC620-10F5-3747-9A6B-31A01482867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DAE37678-4112-404C-8F8A-39C2989869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396EFE-3AEC-1340-9DF7-5347365CE580}"/>
              </a:ext>
            </a:extLst>
          </p:cNvPr>
          <p:cNvSpPr>
            <a:spLocks noGrp="1"/>
          </p:cNvSpPr>
          <p:nvPr>
            <p:ph type="dt" sz="half" idx="10"/>
          </p:nvPr>
        </p:nvSpPr>
        <p:spPr/>
        <p:txBody>
          <a:bodyPr/>
          <a:lstStyle/>
          <a:p>
            <a:fld id="{6C6B9A46-731E-5B44-AF5A-356AD6E8D35F}" type="datetimeFigureOut">
              <a:rPr lang="en-CH" smtClean="0"/>
              <a:t>1/11/21</a:t>
            </a:fld>
            <a:endParaRPr lang="en-CH"/>
          </a:p>
        </p:txBody>
      </p:sp>
      <p:sp>
        <p:nvSpPr>
          <p:cNvPr id="6" name="Footer Placeholder 5">
            <a:extLst>
              <a:ext uri="{FF2B5EF4-FFF2-40B4-BE49-F238E27FC236}">
                <a16:creationId xmlns:a16="http://schemas.microsoft.com/office/drawing/2014/main" id="{83232EAF-6BD1-0347-9995-4B188C1071A1}"/>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EC09B8D-634F-0241-8342-A03163A371B1}"/>
              </a:ext>
            </a:extLst>
          </p:cNvPr>
          <p:cNvSpPr>
            <a:spLocks noGrp="1"/>
          </p:cNvSpPr>
          <p:nvPr>
            <p:ph type="sldNum" sz="quarter" idx="12"/>
          </p:nvPr>
        </p:nvSpPr>
        <p:spPr/>
        <p:txBody>
          <a:bodyPr/>
          <a:lstStyle/>
          <a:p>
            <a:fld id="{A0A5889C-058E-2545-AF72-0820F296EB39}" type="slidenum">
              <a:rPr lang="en-CH" smtClean="0"/>
              <a:t>‹#›</a:t>
            </a:fld>
            <a:endParaRPr lang="en-CH"/>
          </a:p>
        </p:txBody>
      </p:sp>
    </p:spTree>
    <p:extLst>
      <p:ext uri="{BB962C8B-B14F-4D97-AF65-F5344CB8AC3E}">
        <p14:creationId xmlns:p14="http://schemas.microsoft.com/office/powerpoint/2010/main" val="259467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25C2-44AA-9E4D-A7D4-8AA39900B6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E4D8A7DE-5BA6-A843-97CB-C1999C039E0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AEC7334B-344B-694A-9B7C-A121A455DF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95EA32-CB52-C942-9708-3F858D5B5BC6}"/>
              </a:ext>
            </a:extLst>
          </p:cNvPr>
          <p:cNvSpPr>
            <a:spLocks noGrp="1"/>
          </p:cNvSpPr>
          <p:nvPr>
            <p:ph type="dt" sz="half" idx="10"/>
          </p:nvPr>
        </p:nvSpPr>
        <p:spPr/>
        <p:txBody>
          <a:bodyPr/>
          <a:lstStyle/>
          <a:p>
            <a:fld id="{6C6B9A46-731E-5B44-AF5A-356AD6E8D35F}" type="datetimeFigureOut">
              <a:rPr lang="en-CH" smtClean="0"/>
              <a:t>1/11/21</a:t>
            </a:fld>
            <a:endParaRPr lang="en-CH"/>
          </a:p>
        </p:txBody>
      </p:sp>
      <p:sp>
        <p:nvSpPr>
          <p:cNvPr id="6" name="Footer Placeholder 5">
            <a:extLst>
              <a:ext uri="{FF2B5EF4-FFF2-40B4-BE49-F238E27FC236}">
                <a16:creationId xmlns:a16="http://schemas.microsoft.com/office/drawing/2014/main" id="{30412437-63AF-7D46-88A7-CA4182CA34E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C749736-94B3-8D4A-9274-410C116EDD6D}"/>
              </a:ext>
            </a:extLst>
          </p:cNvPr>
          <p:cNvSpPr>
            <a:spLocks noGrp="1"/>
          </p:cNvSpPr>
          <p:nvPr>
            <p:ph type="sldNum" sz="quarter" idx="12"/>
          </p:nvPr>
        </p:nvSpPr>
        <p:spPr/>
        <p:txBody>
          <a:bodyPr/>
          <a:lstStyle/>
          <a:p>
            <a:fld id="{A0A5889C-058E-2545-AF72-0820F296EB39}" type="slidenum">
              <a:rPr lang="en-CH" smtClean="0"/>
              <a:t>‹#›</a:t>
            </a:fld>
            <a:endParaRPr lang="en-CH"/>
          </a:p>
        </p:txBody>
      </p:sp>
    </p:spTree>
    <p:extLst>
      <p:ext uri="{BB962C8B-B14F-4D97-AF65-F5344CB8AC3E}">
        <p14:creationId xmlns:p14="http://schemas.microsoft.com/office/powerpoint/2010/main" val="171186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BA7BBF-EAB3-3F44-94E0-E34182C8EEA8}"/>
              </a:ext>
            </a:extLst>
          </p:cNvPr>
          <p:cNvSpPr>
            <a:spLocks noGrp="1"/>
          </p:cNvSpPr>
          <p:nvPr>
            <p:ph type="title"/>
          </p:nvPr>
        </p:nvSpPr>
        <p:spPr>
          <a:xfrm>
            <a:off x="1351869" y="2523567"/>
            <a:ext cx="9488261" cy="1325563"/>
          </a:xfrm>
          <a:prstGeom prst="rect">
            <a:avLst/>
          </a:prstGeom>
        </p:spPr>
        <p:txBody>
          <a:bodyPr vert="horz" lIns="91440" tIns="45720" rIns="91440" bIns="45720" rtlCol="0" anchor="ctr">
            <a:noAutofit/>
          </a:bodyPr>
          <a:lstStyle/>
          <a:p>
            <a:r>
              <a:rPr lang="en-GB" dirty="0"/>
              <a:t>Il </a:t>
            </a:r>
            <a:r>
              <a:rPr lang="en-GB" dirty="0" err="1"/>
              <a:t>Cambiamento</a:t>
            </a:r>
            <a:r>
              <a:rPr lang="en-GB" dirty="0"/>
              <a:t> </a:t>
            </a:r>
            <a:r>
              <a:rPr lang="en-GB" dirty="0" err="1"/>
              <a:t>Climatico</a:t>
            </a:r>
            <a:r>
              <a:rPr lang="en-GB" dirty="0"/>
              <a:t> </a:t>
            </a:r>
            <a:br>
              <a:rPr lang="en-GB" dirty="0"/>
            </a:br>
            <a:r>
              <a:rPr lang="en-GB" dirty="0" err="1"/>
              <a:t>nelle</a:t>
            </a:r>
            <a:r>
              <a:rPr lang="en-GB" dirty="0"/>
              <a:t> </a:t>
            </a:r>
            <a:r>
              <a:rPr lang="en-GB" dirty="0" err="1"/>
              <a:t>Aule</a:t>
            </a:r>
            <a:r>
              <a:rPr lang="en-GB" dirty="0"/>
              <a:t> </a:t>
            </a:r>
            <a:r>
              <a:rPr lang="en-GB" dirty="0" err="1"/>
              <a:t>Italiane</a:t>
            </a:r>
            <a:endParaRPr lang="en-CH" dirty="0"/>
          </a:p>
        </p:txBody>
      </p:sp>
      <p:sp>
        <p:nvSpPr>
          <p:cNvPr id="4" name="Date Placeholder 3">
            <a:extLst>
              <a:ext uri="{FF2B5EF4-FFF2-40B4-BE49-F238E27FC236}">
                <a16:creationId xmlns:a16="http://schemas.microsoft.com/office/drawing/2014/main" id="{2C15F4C5-3CB2-9049-B94D-AD3BABF3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B9A46-731E-5B44-AF5A-356AD6E8D35F}" type="datetimeFigureOut">
              <a:rPr lang="en-CH" smtClean="0"/>
              <a:t>1/11/21</a:t>
            </a:fld>
            <a:endParaRPr lang="en-CH"/>
          </a:p>
        </p:txBody>
      </p:sp>
      <p:sp>
        <p:nvSpPr>
          <p:cNvPr id="5" name="Footer Placeholder 4">
            <a:extLst>
              <a:ext uri="{FF2B5EF4-FFF2-40B4-BE49-F238E27FC236}">
                <a16:creationId xmlns:a16="http://schemas.microsoft.com/office/drawing/2014/main" id="{2EB72292-B957-DB49-826E-111EB250B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dirty="0"/>
          </a:p>
        </p:txBody>
      </p:sp>
      <p:sp>
        <p:nvSpPr>
          <p:cNvPr id="6" name="Slide Number Placeholder 5">
            <a:extLst>
              <a:ext uri="{FF2B5EF4-FFF2-40B4-BE49-F238E27FC236}">
                <a16:creationId xmlns:a16="http://schemas.microsoft.com/office/drawing/2014/main" id="{64C87F47-9F64-E642-A7C5-A06B7E9904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5889C-058E-2545-AF72-0820F296EB39}" type="slidenum">
              <a:rPr lang="en-CH" smtClean="0"/>
              <a:t>‹#›</a:t>
            </a:fld>
            <a:endParaRPr lang="en-CH"/>
          </a:p>
        </p:txBody>
      </p:sp>
    </p:spTree>
    <p:extLst>
      <p:ext uri="{BB962C8B-B14F-4D97-AF65-F5344CB8AC3E}">
        <p14:creationId xmlns:p14="http://schemas.microsoft.com/office/powerpoint/2010/main" val="310621665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lnSpc>
          <a:spcPct val="90000"/>
        </a:lnSpc>
        <a:spcBef>
          <a:spcPct val="0"/>
        </a:spcBef>
        <a:buNone/>
        <a:defRPr sz="6000" b="1" kern="1200">
          <a:solidFill>
            <a:schemeClr val="accent3"/>
          </a:solidFill>
          <a:effectLst>
            <a:outerShdw blurRad="38100" dist="38100" dir="2700000" algn="tl">
              <a:srgbClr val="000000">
                <a:alpha val="43137"/>
              </a:srgbClr>
            </a:outerShdw>
          </a:effectLst>
          <a:latin typeface="Comic Sans MS" panose="030F0902030302020204"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hyperlink" Target="http://flashedu.rai.it/ieduportale/medita/6019.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raiscuola.rai.it/articoli/il-carbonio-e-il-suo-ciclo/7802/default.aspx"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sr.wikipedia.org/sr-el/%D0%A3%D0%B3%D1%99%D0%B5%D0%BD_%D0%B4%D0%B8%D0%BE%D0%BA%D1%81%D0%B8%D0%B4"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281DF5-DFEF-2249-8230-66386DFE5BAE}"/>
              </a:ext>
            </a:extLst>
          </p:cNvPr>
          <p:cNvSpPr/>
          <p:nvPr/>
        </p:nvSpPr>
        <p:spPr>
          <a:xfrm>
            <a:off x="477981" y="1122363"/>
            <a:ext cx="4181942" cy="320413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b="1" dirty="0">
                <a:solidFill>
                  <a:schemeClr val="accent2"/>
                </a:solidFill>
                <a:latin typeface="Futura"/>
                <a:ea typeface="+mj-ea"/>
                <a:cs typeface="+mj-cs"/>
              </a:rPr>
              <a:t>Modulo I – </a:t>
            </a:r>
          </a:p>
          <a:p>
            <a:pPr>
              <a:lnSpc>
                <a:spcPct val="90000"/>
              </a:lnSpc>
              <a:spcBef>
                <a:spcPct val="0"/>
              </a:spcBef>
              <a:spcAft>
                <a:spcPts val="600"/>
              </a:spcAft>
            </a:pPr>
            <a:r>
              <a:rPr lang="en-US" sz="4000" b="1" dirty="0" err="1">
                <a:solidFill>
                  <a:schemeClr val="accent2"/>
                </a:solidFill>
                <a:latin typeface="Futura"/>
                <a:ea typeface="+mj-ea"/>
                <a:cs typeface="+mj-cs"/>
              </a:rPr>
              <a:t>Parte</a:t>
            </a:r>
            <a:r>
              <a:rPr lang="en-US" sz="4000" b="1" dirty="0">
                <a:solidFill>
                  <a:schemeClr val="accent2"/>
                </a:solidFill>
                <a:latin typeface="Futura"/>
                <a:ea typeface="+mj-ea"/>
                <a:cs typeface="+mj-cs"/>
              </a:rPr>
              <a:t> 2</a:t>
            </a:r>
            <a:br>
              <a:rPr lang="en-US" sz="4000" b="1" dirty="0">
                <a:solidFill>
                  <a:schemeClr val="accent2"/>
                </a:solidFill>
                <a:latin typeface="Futura"/>
                <a:ea typeface="+mj-ea"/>
                <a:cs typeface="+mj-cs"/>
              </a:rPr>
            </a:br>
            <a:br>
              <a:rPr lang="en-US" sz="4000" b="1" dirty="0">
                <a:solidFill>
                  <a:schemeClr val="accent2"/>
                </a:solidFill>
                <a:latin typeface="Futura"/>
                <a:ea typeface="+mj-ea"/>
                <a:cs typeface="+mj-cs"/>
              </a:rPr>
            </a:br>
            <a:r>
              <a:rPr lang="en-US" sz="4000" b="1" dirty="0">
                <a:solidFill>
                  <a:schemeClr val="accent2"/>
                </a:solidFill>
                <a:latin typeface="Futura"/>
                <a:ea typeface="+mj-ea"/>
                <a:cs typeface="+mj-cs"/>
              </a:rPr>
              <a:t>La </a:t>
            </a:r>
            <a:r>
              <a:rPr lang="en-US" sz="4000" b="1" dirty="0" err="1">
                <a:solidFill>
                  <a:schemeClr val="accent2"/>
                </a:solidFill>
                <a:latin typeface="Futura"/>
                <a:ea typeface="+mj-ea"/>
                <a:cs typeface="+mj-cs"/>
              </a:rPr>
              <a:t>Scienza</a:t>
            </a:r>
            <a:r>
              <a:rPr lang="en-US" sz="4000" b="1" dirty="0">
                <a:solidFill>
                  <a:schemeClr val="accent2"/>
                </a:solidFill>
                <a:latin typeface="Futura"/>
                <a:ea typeface="+mj-ea"/>
                <a:cs typeface="+mj-cs"/>
              </a:rPr>
              <a:t> </a:t>
            </a:r>
            <a:r>
              <a:rPr lang="en-US" sz="4000" b="1" dirty="0" err="1">
                <a:solidFill>
                  <a:schemeClr val="accent2"/>
                </a:solidFill>
                <a:latin typeface="Futura"/>
                <a:ea typeface="+mj-ea"/>
                <a:cs typeface="+mj-cs"/>
              </a:rPr>
              <a:t>dei</a:t>
            </a:r>
            <a:r>
              <a:rPr lang="en-US" sz="4000" b="1" dirty="0">
                <a:solidFill>
                  <a:schemeClr val="accent2"/>
                </a:solidFill>
                <a:latin typeface="Futura"/>
                <a:ea typeface="+mj-ea"/>
                <a:cs typeface="+mj-cs"/>
              </a:rPr>
              <a:t> </a:t>
            </a:r>
            <a:r>
              <a:rPr lang="en-US" sz="4000" b="1" dirty="0" err="1">
                <a:solidFill>
                  <a:schemeClr val="accent2"/>
                </a:solidFill>
                <a:latin typeface="Futura"/>
                <a:ea typeface="+mj-ea"/>
                <a:cs typeface="+mj-cs"/>
              </a:rPr>
              <a:t>Cambiamenti</a:t>
            </a:r>
            <a:r>
              <a:rPr lang="en-US" sz="4000" b="1" dirty="0">
                <a:solidFill>
                  <a:schemeClr val="accent2"/>
                </a:solidFill>
                <a:latin typeface="Futura"/>
                <a:ea typeface="+mj-ea"/>
                <a:cs typeface="+mj-cs"/>
              </a:rPr>
              <a:t> </a:t>
            </a:r>
            <a:r>
              <a:rPr lang="en-US" sz="4000" b="1" dirty="0" err="1">
                <a:solidFill>
                  <a:schemeClr val="accent2"/>
                </a:solidFill>
                <a:latin typeface="Futura"/>
                <a:ea typeface="+mj-ea"/>
                <a:cs typeface="+mj-cs"/>
              </a:rPr>
              <a:t>Climatici</a:t>
            </a:r>
            <a:endParaRPr lang="en-US" sz="4000" b="1" dirty="0">
              <a:solidFill>
                <a:schemeClr val="accent2"/>
              </a:solidFill>
              <a:latin typeface="Futura"/>
              <a:ea typeface="+mj-ea"/>
              <a:cs typeface="+mj-cs"/>
            </a:endParaRPr>
          </a:p>
        </p:txBody>
      </p:sp>
      <p:sp>
        <p:nvSpPr>
          <p:cNvPr id="14" name="TextBox 13">
            <a:extLst>
              <a:ext uri="{FF2B5EF4-FFF2-40B4-BE49-F238E27FC236}">
                <a16:creationId xmlns:a16="http://schemas.microsoft.com/office/drawing/2014/main" id="{D1C8A912-C2A9-044F-9D4F-772A77D37C3B}"/>
              </a:ext>
            </a:extLst>
          </p:cNvPr>
          <p:cNvSpPr txBox="1"/>
          <p:nvPr/>
        </p:nvSpPr>
        <p:spPr>
          <a:xfrm>
            <a:off x="10366617" y="6317958"/>
            <a:ext cx="5441859" cy="415498"/>
          </a:xfrm>
          <a:prstGeom prst="rect">
            <a:avLst/>
          </a:prstGeom>
          <a:noFill/>
        </p:spPr>
        <p:txBody>
          <a:bodyPr wrap="square" rtlCol="0">
            <a:spAutoFit/>
          </a:bodyPr>
          <a:lstStyle/>
          <a:p>
            <a:pPr>
              <a:spcAft>
                <a:spcPts val="600"/>
              </a:spcAft>
            </a:pPr>
            <a:r>
              <a:rPr lang="en-CH" sz="800"/>
              <a:t>This Photo by Unknown Author </a:t>
            </a:r>
          </a:p>
          <a:p>
            <a:pPr>
              <a:spcAft>
                <a:spcPts val="600"/>
              </a:spcAft>
            </a:pPr>
            <a:r>
              <a:rPr lang="en-CH" sz="800"/>
              <a:t>is licensed under CC BY-SA</a:t>
            </a:r>
          </a:p>
        </p:txBody>
      </p:sp>
      <p:pic>
        <p:nvPicPr>
          <p:cNvPr id="10" name="Picture 9" descr="A snow covered field&#10;&#10;Description automatically generated">
            <a:extLst>
              <a:ext uri="{FF2B5EF4-FFF2-40B4-BE49-F238E27FC236}">
                <a16:creationId xmlns:a16="http://schemas.microsoft.com/office/drawing/2014/main" id="{589B59BA-A42C-7D42-AA55-EE0AF5D327A7}"/>
              </a:ext>
            </a:extLst>
          </p:cNvPr>
          <p:cNvPicPr>
            <a:picLocks noChangeAspect="1"/>
          </p:cNvPicPr>
          <p:nvPr/>
        </p:nvPicPr>
        <p:blipFill rotWithShape="1">
          <a:blip r:embed="rId3"/>
          <a:srcRect l="11435" r="11564"/>
          <a:stretch/>
        </p:blipFill>
        <p:spPr>
          <a:xfrm>
            <a:off x="3592343" y="10"/>
            <a:ext cx="8604737"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Tree>
    <p:extLst>
      <p:ext uri="{BB962C8B-B14F-4D97-AF65-F5344CB8AC3E}">
        <p14:creationId xmlns:p14="http://schemas.microsoft.com/office/powerpoint/2010/main" val="224988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EA64-E7D0-5F4B-A775-A0E7689131A1}"/>
              </a:ext>
            </a:extLst>
          </p:cNvPr>
          <p:cNvSpPr>
            <a:spLocks noGrp="1"/>
          </p:cNvSpPr>
          <p:nvPr>
            <p:ph type="title"/>
          </p:nvPr>
        </p:nvSpPr>
        <p:spPr>
          <a:xfrm>
            <a:off x="2694742" y="-1877375"/>
            <a:ext cx="9998370" cy="4692396"/>
          </a:xfrm>
        </p:spPr>
        <p:txBody>
          <a:bodyPr anchor="ctr">
            <a:normAutofit/>
          </a:bodyPr>
          <a:lstStyle/>
          <a:p>
            <a:pPr algn="l"/>
            <a:r>
              <a:rPr lang="it-IT" sz="3200">
                <a:solidFill>
                  <a:schemeClr val="accent2"/>
                </a:solidFill>
                <a:effectLst/>
                <a:latin typeface="+mj-lt"/>
              </a:rPr>
              <a:t>La Terra del Passato (3/4)</a:t>
            </a:r>
            <a:endParaRPr lang="it-IT" sz="3200" dirty="0">
              <a:solidFill>
                <a:schemeClr val="accent2"/>
              </a:solidFill>
              <a:effectLst/>
              <a:latin typeface="+mj-lt"/>
            </a:endParaRPr>
          </a:p>
        </p:txBody>
      </p:sp>
      <p:sp>
        <p:nvSpPr>
          <p:cNvPr id="3" name="Content Placeholder 2">
            <a:extLst>
              <a:ext uri="{FF2B5EF4-FFF2-40B4-BE49-F238E27FC236}">
                <a16:creationId xmlns:a16="http://schemas.microsoft.com/office/drawing/2014/main" id="{792FEC3F-585D-9C4B-8904-3E2236799199}"/>
              </a:ext>
            </a:extLst>
          </p:cNvPr>
          <p:cNvSpPr>
            <a:spLocks noGrp="1"/>
          </p:cNvSpPr>
          <p:nvPr>
            <p:ph idx="1"/>
          </p:nvPr>
        </p:nvSpPr>
        <p:spPr>
          <a:xfrm>
            <a:off x="399651" y="894125"/>
            <a:ext cx="6468981" cy="5686097"/>
          </a:xfrm>
        </p:spPr>
        <p:txBody>
          <a:bodyPr anchor="ctr">
            <a:noAutofit/>
          </a:bodyPr>
          <a:lstStyle/>
          <a:p>
            <a:r>
              <a:rPr lang="it-IT" dirty="0">
                <a:latin typeface="+mn-lt"/>
              </a:rPr>
              <a:t>Prima dello strato di ozono, la vita doveva nascondersi dal Sole</a:t>
            </a:r>
          </a:p>
          <a:p>
            <a:pPr lvl="1"/>
            <a:r>
              <a:rPr lang="it-IT" dirty="0"/>
              <a:t>Le radiazioni ultraviolette (UV) irradiate dal Sole avrebbero ucciso qualunque essere vivente fosse uscito dall’acqua.</a:t>
            </a:r>
            <a:br>
              <a:rPr lang="it-IT" dirty="0"/>
            </a:br>
            <a:endParaRPr lang="it-IT" dirty="0"/>
          </a:p>
          <a:p>
            <a:r>
              <a:rPr lang="it-IT" dirty="0">
                <a:latin typeface="+mn-lt"/>
              </a:rPr>
              <a:t>Grazie allo strato di ozono, le radiazioni ultraviolette furono bloccate</a:t>
            </a:r>
          </a:p>
          <a:p>
            <a:pPr lvl="1"/>
            <a:r>
              <a:rPr lang="it-IT" dirty="0"/>
              <a:t>Ciò permise alla vita di muoversi sotto la luce del Sole, dove si evolse e si riprodusse.</a:t>
            </a:r>
          </a:p>
          <a:p>
            <a:pPr lvl="1"/>
            <a:r>
              <a:rPr lang="it-IT" dirty="0"/>
              <a:t>Nonostante lo strato di ozono, noi, oggi, ci possiamo scottare a causa dei raggi del Sole. Le radiazioni ultraviolette provocano infatti il decadimento delle cellule della nostra pelle.</a:t>
            </a:r>
          </a:p>
        </p:txBody>
      </p:sp>
      <p:pic>
        <p:nvPicPr>
          <p:cNvPr id="5" name="Picture 4" descr="A blue sky&#10;&#10;Description automatically generated">
            <a:extLst>
              <a:ext uri="{FF2B5EF4-FFF2-40B4-BE49-F238E27FC236}">
                <a16:creationId xmlns:a16="http://schemas.microsoft.com/office/drawing/2014/main" id="{6BB2F16A-B1D9-884D-B4F3-CD2E5B508489}"/>
              </a:ext>
            </a:extLst>
          </p:cNvPr>
          <p:cNvPicPr>
            <a:picLocks noChangeAspect="1"/>
          </p:cNvPicPr>
          <p:nvPr/>
        </p:nvPicPr>
        <p:blipFill>
          <a:blip r:embed="rId3"/>
          <a:stretch>
            <a:fillRect/>
          </a:stretch>
        </p:blipFill>
        <p:spPr>
          <a:xfrm>
            <a:off x="7204450" y="1993604"/>
            <a:ext cx="4587899" cy="2870791"/>
          </a:xfrm>
          <a:prstGeom prst="rect">
            <a:avLst/>
          </a:prstGeom>
        </p:spPr>
      </p:pic>
    </p:spTree>
    <p:extLst>
      <p:ext uri="{BB962C8B-B14F-4D97-AF65-F5344CB8AC3E}">
        <p14:creationId xmlns:p14="http://schemas.microsoft.com/office/powerpoint/2010/main" val="387374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EA64-E7D0-5F4B-A775-A0E7689131A1}"/>
              </a:ext>
            </a:extLst>
          </p:cNvPr>
          <p:cNvSpPr>
            <a:spLocks noGrp="1"/>
          </p:cNvSpPr>
          <p:nvPr>
            <p:ph type="title"/>
          </p:nvPr>
        </p:nvSpPr>
        <p:spPr>
          <a:xfrm>
            <a:off x="1995872" y="0"/>
            <a:ext cx="7757694" cy="910551"/>
          </a:xfrm>
        </p:spPr>
        <p:txBody>
          <a:bodyPr anchor="b">
            <a:normAutofit/>
          </a:bodyPr>
          <a:lstStyle/>
          <a:p>
            <a:r>
              <a:rPr lang="it-IT" sz="3200" dirty="0">
                <a:solidFill>
                  <a:schemeClr val="accent2"/>
                </a:solidFill>
                <a:effectLst/>
                <a:latin typeface="+mj-lt"/>
              </a:rPr>
              <a:t>La Terra del Passato (4/4)</a:t>
            </a:r>
          </a:p>
        </p:txBody>
      </p:sp>
      <p:sp>
        <p:nvSpPr>
          <p:cNvPr id="3" name="Content Placeholder 2">
            <a:extLst>
              <a:ext uri="{FF2B5EF4-FFF2-40B4-BE49-F238E27FC236}">
                <a16:creationId xmlns:a16="http://schemas.microsoft.com/office/drawing/2014/main" id="{792FEC3F-585D-9C4B-8904-3E2236799199}"/>
              </a:ext>
            </a:extLst>
          </p:cNvPr>
          <p:cNvSpPr>
            <a:spLocks noGrp="1"/>
          </p:cNvSpPr>
          <p:nvPr>
            <p:ph idx="1"/>
          </p:nvPr>
        </p:nvSpPr>
        <p:spPr>
          <a:xfrm>
            <a:off x="135582" y="1121564"/>
            <a:ext cx="10742562" cy="5647920"/>
          </a:xfrm>
        </p:spPr>
        <p:txBody>
          <a:bodyPr anchor="t">
            <a:noAutofit/>
          </a:bodyPr>
          <a:lstStyle/>
          <a:p>
            <a:pPr algn="just"/>
            <a:r>
              <a:rPr lang="it-IT" sz="2800" dirty="0">
                <a:latin typeface="+mn-lt"/>
              </a:rPr>
              <a:t>Uno dei periodi più prolifici per la vita sulla Terra fu il periodo carbonifero, circa 360-300 milioni di anni fa. </a:t>
            </a:r>
          </a:p>
          <a:p>
            <a:pPr algn="just"/>
            <a:r>
              <a:rPr lang="it-IT" sz="2800" b="0" dirty="0">
                <a:latin typeface="+mn-lt"/>
              </a:rPr>
              <a:t>Con la morte, alcuni organismi presenti a quel tempo finirono sotto terra, e rimasero sotterrati per migliaia di milioni di anni. Lì, grazie alla grande pressione e al calore, si trasformarono in combustibili fossili (carbone, olio, gas naturali).</a:t>
            </a:r>
          </a:p>
          <a:p>
            <a:pPr algn="just"/>
            <a:r>
              <a:rPr lang="it-IT" sz="2800" b="0" dirty="0">
                <a:latin typeface="+mn-lt"/>
              </a:rPr>
              <a:t>Durante gli ultimi 100 milioni di anni, i continenti si sono spostati lentamente nelle posizioni attuali, e le specie viventi presenti morirono o si evolsero nelle forme che vediamo oggi.</a:t>
            </a:r>
          </a:p>
          <a:p>
            <a:pPr lvl="1" algn="just">
              <a:lnSpc>
                <a:spcPct val="100000"/>
              </a:lnSpc>
            </a:pPr>
            <a:r>
              <a:rPr lang="it-IT" sz="2800" dirty="0"/>
              <a:t>Per esempio, i dinosauri si estinsero circa 65 milioni di anni fa.</a:t>
            </a:r>
          </a:p>
          <a:p>
            <a:pPr lvl="1" algn="just"/>
            <a:r>
              <a:rPr lang="it-IT" sz="2800" b="0" dirty="0"/>
              <a:t>L’antenato dell’uomo moderno si sviluppò in Africa circa 200’000 anni fa.</a:t>
            </a:r>
            <a:endParaRPr lang="en-CH" sz="2800" b="0"/>
          </a:p>
          <a:p>
            <a:pPr marL="0" indent="0" algn="just">
              <a:buNone/>
            </a:pPr>
            <a:endParaRPr lang="en-CH" sz="2800">
              <a:latin typeface="+mn-lt"/>
            </a:endParaRPr>
          </a:p>
          <a:p>
            <a:pPr lvl="1" algn="just">
              <a:lnSpc>
                <a:spcPct val="100000"/>
              </a:lnSpc>
            </a:pPr>
            <a:endParaRPr lang="it-IT" sz="2800" dirty="0"/>
          </a:p>
          <a:p>
            <a:pPr marL="457200" lvl="1" indent="0" algn="just">
              <a:lnSpc>
                <a:spcPct val="100000"/>
              </a:lnSpc>
              <a:buNone/>
            </a:pPr>
            <a:endParaRPr lang="it-IT" sz="2800" dirty="0"/>
          </a:p>
        </p:txBody>
      </p:sp>
      <p:pic>
        <p:nvPicPr>
          <p:cNvPr id="6" name="Graphic 5" descr="Earth globe Africa and Europe">
            <a:extLst>
              <a:ext uri="{FF2B5EF4-FFF2-40B4-BE49-F238E27FC236}">
                <a16:creationId xmlns:a16="http://schemas.microsoft.com/office/drawing/2014/main" id="{EE05BD19-6220-284C-9100-BDE64F9053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7384" y="-2077"/>
            <a:ext cx="1644610" cy="1644610"/>
          </a:xfrm>
          <a:prstGeom prst="rect">
            <a:avLst/>
          </a:prstGeom>
        </p:spPr>
      </p:pic>
    </p:spTree>
    <p:extLst>
      <p:ext uri="{BB962C8B-B14F-4D97-AF65-F5344CB8AC3E}">
        <p14:creationId xmlns:p14="http://schemas.microsoft.com/office/powerpoint/2010/main" val="354460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EA64-E7D0-5F4B-A775-A0E7689131A1}"/>
              </a:ext>
            </a:extLst>
          </p:cNvPr>
          <p:cNvSpPr>
            <a:spLocks noGrp="1"/>
          </p:cNvSpPr>
          <p:nvPr>
            <p:ph type="ctrTitle"/>
          </p:nvPr>
        </p:nvSpPr>
        <p:spPr>
          <a:xfrm>
            <a:off x="720436" y="242850"/>
            <a:ext cx="6629400" cy="881063"/>
          </a:xfrm>
        </p:spPr>
        <p:txBody>
          <a:bodyPr>
            <a:noAutofit/>
          </a:bodyPr>
          <a:lstStyle/>
          <a:p>
            <a:r>
              <a:rPr lang="it-IT" sz="3200" dirty="0">
                <a:solidFill>
                  <a:schemeClr val="accent2"/>
                </a:solidFill>
                <a:effectLst/>
              </a:rPr>
              <a:t>I Cambiamenti Climatici nella Storia dell’Uomo (1/2)</a:t>
            </a:r>
          </a:p>
        </p:txBody>
      </p:sp>
      <p:sp>
        <p:nvSpPr>
          <p:cNvPr id="3" name="Content Placeholder 2">
            <a:extLst>
              <a:ext uri="{FF2B5EF4-FFF2-40B4-BE49-F238E27FC236}">
                <a16:creationId xmlns:a16="http://schemas.microsoft.com/office/drawing/2014/main" id="{792FEC3F-585D-9C4B-8904-3E2236799199}"/>
              </a:ext>
            </a:extLst>
          </p:cNvPr>
          <p:cNvSpPr>
            <a:spLocks noGrp="1"/>
          </p:cNvSpPr>
          <p:nvPr>
            <p:ph type="subTitle" idx="1"/>
          </p:nvPr>
        </p:nvSpPr>
        <p:spPr>
          <a:xfrm>
            <a:off x="90054" y="1393868"/>
            <a:ext cx="7890164" cy="5532416"/>
          </a:xfrm>
        </p:spPr>
        <p:txBody>
          <a:bodyPr>
            <a:normAutofit/>
          </a:bodyPr>
          <a:lstStyle/>
          <a:p>
            <a:r>
              <a:rPr lang="it-IT" dirty="0"/>
              <a:t>Più recentemente, il clima terreste si stabilizzò. </a:t>
            </a:r>
            <a:r>
              <a:rPr lang="it-IT" b="0" dirty="0"/>
              <a:t>In particolare, negli ultimi 2.6 milioni di anni il pianeta andò attraverso ripetuti cicli di periodi caldi e periodi freddi (ere glaciali).</a:t>
            </a:r>
            <a:br>
              <a:rPr lang="it-IT" b="0" dirty="0"/>
            </a:br>
            <a:endParaRPr lang="it-IT" b="0" dirty="0"/>
          </a:p>
          <a:p>
            <a:r>
              <a:rPr lang="it-IT" b="0" dirty="0"/>
              <a:t>L’ultima glaciazione </a:t>
            </a:r>
            <a:r>
              <a:rPr lang="it-IT" b="0" dirty="0" err="1"/>
              <a:t>dur</a:t>
            </a:r>
            <a:r>
              <a:rPr lang="en-GB" dirty="0"/>
              <a:t>ò</a:t>
            </a:r>
            <a:r>
              <a:rPr lang="en-GB" b="0" dirty="0"/>
              <a:t> </a:t>
            </a:r>
            <a:r>
              <a:rPr lang="it-IT" b="0" dirty="0"/>
              <a:t>intorno ai 100’000 anni e finì circa 10’000 anni fa. Durate le ere glaciali, gran parte della superficie terrestre era ricoperta da ghiacciai.</a:t>
            </a:r>
            <a:br>
              <a:rPr lang="it-IT" b="0" dirty="0"/>
            </a:br>
            <a:r>
              <a:rPr lang="it-IT" b="0" dirty="0"/>
              <a:t> </a:t>
            </a:r>
          </a:p>
          <a:p>
            <a:r>
              <a:rPr lang="it-IT" b="0" dirty="0"/>
              <a:t>Il Periodo Caldo Medievale e la Piccola Era Glaciale sono alcuni esempi dei cicli climatici nella storia dell’uomo. Nessuno di questi cambiamenti si avvicina per intensità ed estensione geografica al cambiamento climatico odierno!</a:t>
            </a:r>
            <a:br>
              <a:rPr lang="it-IT" dirty="0"/>
            </a:br>
            <a:endParaRPr lang="it-IT" b="0" dirty="0"/>
          </a:p>
          <a:p>
            <a:endParaRPr lang="it-IT" b="0" dirty="0"/>
          </a:p>
          <a:p>
            <a:pPr marL="457200" lvl="1" indent="0">
              <a:buNone/>
            </a:pPr>
            <a:endParaRPr lang="it-IT" sz="2400" dirty="0"/>
          </a:p>
          <a:p>
            <a:pPr marL="457200" lvl="1" indent="0">
              <a:buNone/>
            </a:pPr>
            <a:endParaRPr lang="it-IT" sz="2400" dirty="0"/>
          </a:p>
        </p:txBody>
      </p:sp>
      <p:pic>
        <p:nvPicPr>
          <p:cNvPr id="12" name="Picture 11">
            <a:extLst>
              <a:ext uri="{FF2B5EF4-FFF2-40B4-BE49-F238E27FC236}">
                <a16:creationId xmlns:a16="http://schemas.microsoft.com/office/drawing/2014/main" id="{1284008D-04E2-4956-B0F8-600B2A6F6BCB}"/>
              </a:ext>
            </a:extLst>
          </p:cNvPr>
          <p:cNvPicPr>
            <a:picLocks noChangeAspect="1"/>
          </p:cNvPicPr>
          <p:nvPr/>
        </p:nvPicPr>
        <p:blipFill rotWithShape="1">
          <a:blip r:embed="rId3"/>
          <a:srcRect l="22969" r="37493" b="-1"/>
          <a:stretch/>
        </p:blipFill>
        <p:spPr>
          <a:xfrm>
            <a:off x="8129873" y="10"/>
            <a:ext cx="4062128" cy="6857990"/>
          </a:xfrm>
          <a:prstGeom prst="rect">
            <a:avLst/>
          </a:prstGeom>
        </p:spPr>
      </p:pic>
    </p:spTree>
    <p:extLst>
      <p:ext uri="{BB962C8B-B14F-4D97-AF65-F5344CB8AC3E}">
        <p14:creationId xmlns:p14="http://schemas.microsoft.com/office/powerpoint/2010/main" val="240420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EA64-E7D0-5F4B-A775-A0E7689131A1}"/>
              </a:ext>
            </a:extLst>
          </p:cNvPr>
          <p:cNvSpPr>
            <a:spLocks noGrp="1"/>
          </p:cNvSpPr>
          <p:nvPr>
            <p:ph type="ctrTitle"/>
          </p:nvPr>
        </p:nvSpPr>
        <p:spPr>
          <a:xfrm>
            <a:off x="1117304" y="462993"/>
            <a:ext cx="6686993" cy="881063"/>
          </a:xfrm>
        </p:spPr>
        <p:txBody>
          <a:bodyPr>
            <a:noAutofit/>
          </a:bodyPr>
          <a:lstStyle/>
          <a:p>
            <a:r>
              <a:rPr lang="it-IT" sz="3200" dirty="0">
                <a:solidFill>
                  <a:schemeClr val="accent2"/>
                </a:solidFill>
                <a:effectLst/>
              </a:rPr>
              <a:t>I Cambiamenti Climatici nella Storia dell’Uomo (2/2)</a:t>
            </a:r>
          </a:p>
        </p:txBody>
      </p:sp>
      <p:sp>
        <p:nvSpPr>
          <p:cNvPr id="3" name="Content Placeholder 2">
            <a:extLst>
              <a:ext uri="{FF2B5EF4-FFF2-40B4-BE49-F238E27FC236}">
                <a16:creationId xmlns:a16="http://schemas.microsoft.com/office/drawing/2014/main" id="{792FEC3F-585D-9C4B-8904-3E2236799199}"/>
              </a:ext>
            </a:extLst>
          </p:cNvPr>
          <p:cNvSpPr>
            <a:spLocks noGrp="1"/>
          </p:cNvSpPr>
          <p:nvPr>
            <p:ph type="subTitle" idx="1"/>
          </p:nvPr>
        </p:nvSpPr>
        <p:spPr>
          <a:xfrm>
            <a:off x="0" y="1614805"/>
            <a:ext cx="10953226" cy="5101936"/>
          </a:xfrm>
        </p:spPr>
        <p:txBody>
          <a:bodyPr anchor="t">
            <a:noAutofit/>
          </a:bodyPr>
          <a:lstStyle/>
          <a:p>
            <a:pPr marL="457200" lvl="1" indent="0" algn="just">
              <a:lnSpc>
                <a:spcPct val="100000"/>
              </a:lnSpc>
              <a:buNone/>
            </a:pPr>
            <a:endParaRPr lang="it-IT" sz="2600" dirty="0"/>
          </a:p>
          <a:p>
            <a:pPr marL="800100" lvl="1" indent="-342900" algn="just">
              <a:lnSpc>
                <a:spcPct val="100000"/>
              </a:lnSpc>
              <a:buFont typeface="Arial" panose="020B0604020202020204" pitchFamily="34" charset="0"/>
              <a:buChar char="•"/>
            </a:pPr>
            <a:r>
              <a:rPr lang="it-IT" sz="2600" dirty="0"/>
              <a:t>I cicli climatici passati non hanno avuto lo stesso effetto su tutto il globo.</a:t>
            </a:r>
          </a:p>
          <a:p>
            <a:pPr marL="800100" lvl="1" indent="-342900" algn="just">
              <a:lnSpc>
                <a:spcPct val="100000"/>
              </a:lnSpc>
              <a:buFont typeface="Arial" panose="020B0604020202020204" pitchFamily="34" charset="0"/>
              <a:buChar char="•"/>
            </a:pPr>
            <a:r>
              <a:rPr lang="it-IT" sz="2600" dirty="0"/>
              <a:t>La Piccola Era Glaciale è stato il periodo più freddo dell’ultimo millennio.</a:t>
            </a:r>
          </a:p>
          <a:p>
            <a:pPr marL="800100" lvl="1" indent="-342900" algn="just">
              <a:lnSpc>
                <a:spcPct val="100000"/>
              </a:lnSpc>
              <a:buFont typeface="Arial" panose="020B0604020202020204" pitchFamily="34" charset="0"/>
              <a:buChar char="•"/>
            </a:pPr>
            <a:r>
              <a:rPr lang="it-IT" sz="2600" dirty="0"/>
              <a:t>Nonostante questo, gli anni con le temperature più basse variano da luogo a luogo: il 40 per cento del pianeta ha vissuto il clima più rigido nella metà dell’Ottocento, mentre in altre regioni il primato del freddo è stato registrato alcuni secoli prima. </a:t>
            </a:r>
          </a:p>
          <a:p>
            <a:pPr marL="800100" lvl="1" indent="-342900" algn="just">
              <a:lnSpc>
                <a:spcPct val="100000"/>
              </a:lnSpc>
              <a:buFont typeface="Arial" panose="020B0604020202020204" pitchFamily="34" charset="0"/>
              <a:buChar char="•"/>
            </a:pPr>
            <a:r>
              <a:rPr lang="it-IT" sz="2600" b="1" dirty="0"/>
              <a:t>Niente a che vedere con il riscaldamento climatico degli ultimi decenni, in cui il 98% della superficie del nostro pianeta ha sperimentato le temperature massime degli ultimi due millenni circa.</a:t>
            </a:r>
          </a:p>
        </p:txBody>
      </p:sp>
      <p:pic>
        <p:nvPicPr>
          <p:cNvPr id="14" name="Graphic 13" descr="Snowflake">
            <a:extLst>
              <a:ext uri="{FF2B5EF4-FFF2-40B4-BE49-F238E27FC236}">
                <a16:creationId xmlns:a16="http://schemas.microsoft.com/office/drawing/2014/main" id="{E96704DF-6D28-4AB3-A943-CCF321A5E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3877" y="-190970"/>
            <a:ext cx="2561637" cy="2561637"/>
          </a:xfrm>
          <a:prstGeom prst="rect">
            <a:avLst/>
          </a:prstGeom>
        </p:spPr>
      </p:pic>
    </p:spTree>
    <p:extLst>
      <p:ext uri="{BB962C8B-B14F-4D97-AF65-F5344CB8AC3E}">
        <p14:creationId xmlns:p14="http://schemas.microsoft.com/office/powerpoint/2010/main" val="342477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77AA-8777-004F-80E2-921F24275E11}"/>
              </a:ext>
            </a:extLst>
          </p:cNvPr>
          <p:cNvSpPr>
            <a:spLocks noGrp="1"/>
          </p:cNvSpPr>
          <p:nvPr>
            <p:ph type="ctrTitle"/>
          </p:nvPr>
        </p:nvSpPr>
        <p:spPr>
          <a:xfrm>
            <a:off x="1503988" y="239202"/>
            <a:ext cx="10688012" cy="881063"/>
          </a:xfrm>
        </p:spPr>
        <p:txBody>
          <a:bodyPr/>
          <a:lstStyle/>
          <a:p>
            <a:r>
              <a:rPr lang="it-IT" sz="3200" dirty="0">
                <a:solidFill>
                  <a:schemeClr val="accent2"/>
                </a:solidFill>
                <a:effectLst/>
              </a:rPr>
              <a:t>Come si Formano i Combustibili Fossili?</a:t>
            </a:r>
          </a:p>
        </p:txBody>
      </p:sp>
      <p:pic>
        <p:nvPicPr>
          <p:cNvPr id="5" name="Content Placeholder 4" descr="A screenshot of a cell phone&#10;&#10;Description automatically generated">
            <a:extLst>
              <a:ext uri="{FF2B5EF4-FFF2-40B4-BE49-F238E27FC236}">
                <a16:creationId xmlns:a16="http://schemas.microsoft.com/office/drawing/2014/main" id="{A2885D52-B53E-9F41-B241-B867174A603B}"/>
              </a:ext>
            </a:extLst>
          </p:cNvPr>
          <p:cNvPicPr>
            <a:picLocks noGrp="1" noChangeAspect="1"/>
          </p:cNvPicPr>
          <p:nvPr>
            <p:ph idx="4294967295"/>
          </p:nvPr>
        </p:nvPicPr>
        <p:blipFill rotWithShape="1">
          <a:blip r:embed="rId3"/>
          <a:srcRect b="29560"/>
          <a:stretch/>
        </p:blipFill>
        <p:spPr>
          <a:xfrm>
            <a:off x="1536208" y="1293199"/>
            <a:ext cx="8720137" cy="2774950"/>
          </a:xfrm>
          <a:prstGeom prst="rect">
            <a:avLst/>
          </a:prstGeom>
        </p:spPr>
      </p:pic>
      <p:graphicFrame>
        <p:nvGraphicFramePr>
          <p:cNvPr id="7" name="Diagram 6">
            <a:extLst>
              <a:ext uri="{FF2B5EF4-FFF2-40B4-BE49-F238E27FC236}">
                <a16:creationId xmlns:a16="http://schemas.microsoft.com/office/drawing/2014/main" id="{1715E29F-A999-F24F-A1CA-C5FEE8681629}"/>
              </a:ext>
            </a:extLst>
          </p:cNvPr>
          <p:cNvGraphicFramePr/>
          <p:nvPr>
            <p:extLst>
              <p:ext uri="{D42A27DB-BD31-4B8C-83A1-F6EECF244321}">
                <p14:modId xmlns:p14="http://schemas.microsoft.com/office/powerpoint/2010/main" val="4001457924"/>
              </p:ext>
            </p:extLst>
          </p:nvPr>
        </p:nvGraphicFramePr>
        <p:xfrm>
          <a:off x="857361" y="4241083"/>
          <a:ext cx="9411192" cy="25406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B4FC44B3-5FC0-C942-BDE0-F6505EF96EE1}"/>
              </a:ext>
            </a:extLst>
          </p:cNvPr>
          <p:cNvSpPr txBox="1"/>
          <p:nvPr/>
        </p:nvSpPr>
        <p:spPr>
          <a:xfrm>
            <a:off x="10921999" y="5787801"/>
            <a:ext cx="1270001" cy="830997"/>
          </a:xfrm>
          <a:prstGeom prst="rect">
            <a:avLst/>
          </a:prstGeom>
          <a:noFill/>
        </p:spPr>
        <p:txBody>
          <a:bodyPr wrap="square" rtlCol="0">
            <a:spAutoFit/>
          </a:bodyPr>
          <a:lstStyle/>
          <a:p>
            <a:r>
              <a:rPr lang="it-IT" sz="1600" dirty="0">
                <a:latin typeface="Eurostile" panose="020B0504020202050204" pitchFamily="34" charset="77"/>
              </a:rPr>
              <a:t>Fonte: NASA, </a:t>
            </a:r>
          </a:p>
          <a:p>
            <a:r>
              <a:rPr lang="it-IT" sz="1600" dirty="0" err="1">
                <a:latin typeface="Eurostile" panose="020B0504020202050204" pitchFamily="34" charset="77"/>
              </a:rPr>
              <a:t>Climate</a:t>
            </a:r>
            <a:r>
              <a:rPr lang="it-IT" sz="1600" dirty="0">
                <a:latin typeface="Eurostile" panose="020B0504020202050204" pitchFamily="34" charset="77"/>
              </a:rPr>
              <a:t> Kids</a:t>
            </a:r>
          </a:p>
        </p:txBody>
      </p:sp>
      <p:sp>
        <p:nvSpPr>
          <p:cNvPr id="3" name="TextBox 2">
            <a:extLst>
              <a:ext uri="{FF2B5EF4-FFF2-40B4-BE49-F238E27FC236}">
                <a16:creationId xmlns:a16="http://schemas.microsoft.com/office/drawing/2014/main" id="{76466DEB-0AED-2C46-A740-379FAEABA29F}"/>
              </a:ext>
            </a:extLst>
          </p:cNvPr>
          <p:cNvSpPr txBox="1"/>
          <p:nvPr/>
        </p:nvSpPr>
        <p:spPr>
          <a:xfrm>
            <a:off x="2288732" y="1293199"/>
            <a:ext cx="7849147" cy="461665"/>
          </a:xfrm>
          <a:prstGeom prst="rect">
            <a:avLst/>
          </a:prstGeom>
          <a:noFill/>
        </p:spPr>
        <p:txBody>
          <a:bodyPr wrap="square" rtlCol="0">
            <a:spAutoFit/>
          </a:bodyPr>
          <a:lstStyle/>
          <a:p>
            <a:r>
              <a:rPr lang="en-CH" sz="2400" b="1" dirty="0">
                <a:solidFill>
                  <a:schemeClr val="bg1"/>
                </a:solidFill>
                <a:highlight>
                  <a:srgbClr val="FFFFFF"/>
                </a:highlight>
                <a:latin typeface="+mj-lt"/>
              </a:rPr>
              <a:t>-</a:t>
            </a:r>
            <a:r>
              <a:rPr lang="en-CH" sz="2400" b="1" dirty="0">
                <a:highlight>
                  <a:srgbClr val="FFFFFF"/>
                </a:highlight>
                <a:latin typeface="+mj-lt"/>
              </a:rPr>
              <a:t>       Formazione di Oli e Gas Naturali      </a:t>
            </a:r>
            <a:r>
              <a:rPr lang="en-CH" sz="2400" dirty="0">
                <a:solidFill>
                  <a:schemeClr val="bg1"/>
                </a:solidFill>
                <a:highlight>
                  <a:srgbClr val="FFFFFF"/>
                </a:highlight>
                <a:latin typeface="+mj-lt"/>
              </a:rPr>
              <a:t>-</a:t>
            </a:r>
            <a:r>
              <a:rPr lang="en-CH" sz="2400" dirty="0">
                <a:highlight>
                  <a:srgbClr val="FFFFFF"/>
                </a:highlight>
                <a:latin typeface="+mj-lt"/>
              </a:rPr>
              <a:t>                   </a:t>
            </a:r>
          </a:p>
        </p:txBody>
      </p:sp>
    </p:spTree>
    <p:extLst>
      <p:ext uri="{BB962C8B-B14F-4D97-AF65-F5344CB8AC3E}">
        <p14:creationId xmlns:p14="http://schemas.microsoft.com/office/powerpoint/2010/main" val="135299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A05B-0A8F-624D-801A-1D9DF131B9D8}"/>
              </a:ext>
            </a:extLst>
          </p:cNvPr>
          <p:cNvSpPr>
            <a:spLocks noGrp="1"/>
          </p:cNvSpPr>
          <p:nvPr>
            <p:ph type="title"/>
          </p:nvPr>
        </p:nvSpPr>
        <p:spPr>
          <a:xfrm>
            <a:off x="9267909" y="2023110"/>
            <a:ext cx="2924090" cy="2846070"/>
          </a:xfrm>
        </p:spPr>
        <p:txBody>
          <a:bodyPr vert="horz" lIns="91440" tIns="45720" rIns="91440" bIns="45720" rtlCol="0" anchor="ctr">
            <a:normAutofit/>
          </a:bodyPr>
          <a:lstStyle/>
          <a:p>
            <a:pPr algn="l"/>
            <a:r>
              <a:rPr lang="en-CH" sz="3200">
                <a:solidFill>
                  <a:schemeClr val="accent2"/>
                </a:solidFill>
                <a:effectLst/>
                <a:latin typeface="+mj-lt"/>
              </a:rPr>
              <a:t>Video:</a:t>
            </a:r>
            <a:br>
              <a:rPr lang="en-CH" sz="3200">
                <a:solidFill>
                  <a:schemeClr val="accent2"/>
                </a:solidFill>
                <a:effectLst/>
                <a:latin typeface="+mj-lt"/>
              </a:rPr>
            </a:br>
            <a:r>
              <a:rPr lang="en-CH" sz="3200">
                <a:solidFill>
                  <a:schemeClr val="accent2"/>
                </a:solidFill>
                <a:effectLst/>
                <a:latin typeface="+mj-lt"/>
              </a:rPr>
              <a:t>Il Ciclo del Carbonio</a:t>
            </a:r>
            <a:endParaRPr lang="en-US" sz="3200" kern="1200" dirty="0">
              <a:solidFill>
                <a:schemeClr val="accent2"/>
              </a:solidFill>
              <a:effectLst/>
              <a:latin typeface="+mj-lt"/>
            </a:endParaRPr>
          </a:p>
        </p:txBody>
      </p:sp>
      <p:pic>
        <p:nvPicPr>
          <p:cNvPr id="7" name="Picture 6" descr="A picture containing sitting, food, computer&#10;&#10;Description automatically generated">
            <a:hlinkClick r:id="rId3"/>
            <a:extLst>
              <a:ext uri="{FF2B5EF4-FFF2-40B4-BE49-F238E27FC236}">
                <a16:creationId xmlns:a16="http://schemas.microsoft.com/office/drawing/2014/main" id="{FB48016E-7868-4247-8E16-2172E09303C0}"/>
              </a:ext>
            </a:extLst>
          </p:cNvPr>
          <p:cNvPicPr>
            <a:picLocks noChangeAspect="1"/>
          </p:cNvPicPr>
          <p:nvPr/>
        </p:nvPicPr>
        <p:blipFill>
          <a:blip r:embed="rId4"/>
          <a:stretch>
            <a:fillRect/>
          </a:stretch>
        </p:blipFill>
        <p:spPr>
          <a:xfrm>
            <a:off x="349251" y="599981"/>
            <a:ext cx="7988300" cy="5270500"/>
          </a:xfrm>
          <a:prstGeom prst="rect">
            <a:avLst/>
          </a:prstGeom>
        </p:spPr>
      </p:pic>
      <p:sp>
        <p:nvSpPr>
          <p:cNvPr id="8" name="Rectangle 7">
            <a:extLst>
              <a:ext uri="{FF2B5EF4-FFF2-40B4-BE49-F238E27FC236}">
                <a16:creationId xmlns:a16="http://schemas.microsoft.com/office/drawing/2014/main" id="{612B2359-8646-264E-9F78-851A78D183F2}"/>
              </a:ext>
            </a:extLst>
          </p:cNvPr>
          <p:cNvSpPr/>
          <p:nvPr/>
        </p:nvSpPr>
        <p:spPr>
          <a:xfrm>
            <a:off x="349251" y="5932652"/>
            <a:ext cx="8918658" cy="707886"/>
          </a:xfrm>
          <a:prstGeom prst="rect">
            <a:avLst/>
          </a:prstGeom>
        </p:spPr>
        <p:txBody>
          <a:bodyPr wrap="square">
            <a:spAutoFit/>
          </a:bodyPr>
          <a:lstStyle/>
          <a:p>
            <a:r>
              <a:rPr lang="en-GB" sz="2000" dirty="0"/>
              <a:t>Rai Educational in </a:t>
            </a:r>
            <a:r>
              <a:rPr lang="en-GB" sz="2000" dirty="0" err="1"/>
              <a:t>coproduzione</a:t>
            </a:r>
            <a:r>
              <a:rPr lang="en-GB" sz="2000" dirty="0"/>
              <a:t> con </a:t>
            </a:r>
            <a:r>
              <a:rPr lang="en-GB" sz="2000" dirty="0" err="1"/>
              <a:t>l’UER</a:t>
            </a:r>
            <a:r>
              <a:rPr lang="en-GB" sz="2000" dirty="0"/>
              <a:t> (</a:t>
            </a:r>
            <a:r>
              <a:rPr lang="en-GB" sz="2000" dirty="0" err="1"/>
              <a:t>Unione</a:t>
            </a:r>
            <a:r>
              <a:rPr lang="en-GB" sz="2000" dirty="0"/>
              <a:t> </a:t>
            </a:r>
            <a:r>
              <a:rPr lang="en-GB" sz="2000" dirty="0" err="1"/>
              <a:t>Europea</a:t>
            </a:r>
            <a:r>
              <a:rPr lang="en-GB" sz="2000" dirty="0"/>
              <a:t> di </a:t>
            </a:r>
            <a:r>
              <a:rPr lang="en-GB" sz="2000" dirty="0" err="1"/>
              <a:t>Radiotelevisione</a:t>
            </a:r>
            <a:r>
              <a:rPr lang="en-GB" sz="2000" dirty="0"/>
              <a:t>) </a:t>
            </a:r>
            <a:r>
              <a:rPr lang="en-GB" sz="2000" dirty="0">
                <a:hlinkClick r:id="rId5"/>
              </a:rPr>
              <a:t>http://www.raiscuola.rai.it/articoli/il-carbonio-e-il-suo-ciclo/7802/default</a:t>
            </a:r>
            <a:r>
              <a:rPr lang="en-GB" sz="2000">
                <a:hlinkClick r:id="rId5"/>
              </a:rPr>
              <a:t>.aspx</a:t>
            </a:r>
            <a:endParaRPr lang="en-GB" sz="2000"/>
          </a:p>
        </p:txBody>
      </p:sp>
    </p:spTree>
    <p:extLst>
      <p:ext uri="{BB962C8B-B14F-4D97-AF65-F5344CB8AC3E}">
        <p14:creationId xmlns:p14="http://schemas.microsoft.com/office/powerpoint/2010/main" val="322842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24A6-CF84-334F-9D8B-255B753888E6}"/>
              </a:ext>
            </a:extLst>
          </p:cNvPr>
          <p:cNvSpPr>
            <a:spLocks noGrp="1"/>
          </p:cNvSpPr>
          <p:nvPr>
            <p:ph type="title"/>
          </p:nvPr>
        </p:nvSpPr>
        <p:spPr>
          <a:xfrm>
            <a:off x="210387" y="144897"/>
            <a:ext cx="11007740" cy="1325563"/>
          </a:xfrm>
        </p:spPr>
        <p:txBody>
          <a:bodyPr>
            <a:normAutofit/>
          </a:bodyPr>
          <a:lstStyle/>
          <a:p>
            <a:r>
              <a:rPr lang="it-IT" sz="4000" dirty="0">
                <a:solidFill>
                  <a:schemeClr val="accent2"/>
                </a:solidFill>
                <a:effectLst/>
                <a:latin typeface="Futura"/>
              </a:rPr>
              <a:t>Modulo I – Parte 2:  </a:t>
            </a:r>
            <a:br>
              <a:rPr lang="it-IT" sz="4000" dirty="0">
                <a:solidFill>
                  <a:schemeClr val="accent2"/>
                </a:solidFill>
                <a:effectLst/>
                <a:latin typeface="Futura"/>
              </a:rPr>
            </a:br>
            <a:r>
              <a:rPr lang="it-IT" sz="4000" dirty="0">
                <a:solidFill>
                  <a:schemeClr val="accent2"/>
                </a:solidFill>
                <a:effectLst/>
                <a:latin typeface="Futura"/>
              </a:rPr>
              <a:t>Argomenti</a:t>
            </a:r>
          </a:p>
        </p:txBody>
      </p:sp>
      <p:sp>
        <p:nvSpPr>
          <p:cNvPr id="3" name="Content Placeholder 2">
            <a:extLst>
              <a:ext uri="{FF2B5EF4-FFF2-40B4-BE49-F238E27FC236}">
                <a16:creationId xmlns:a16="http://schemas.microsoft.com/office/drawing/2014/main" id="{3FFC2DC4-2D1B-7548-A891-AF7EBAADF1EC}"/>
              </a:ext>
            </a:extLst>
          </p:cNvPr>
          <p:cNvSpPr>
            <a:spLocks noGrp="1"/>
          </p:cNvSpPr>
          <p:nvPr>
            <p:ph idx="1"/>
          </p:nvPr>
        </p:nvSpPr>
        <p:spPr>
          <a:xfrm>
            <a:off x="701040" y="1738273"/>
            <a:ext cx="11490960" cy="4713491"/>
          </a:xfrm>
        </p:spPr>
        <p:txBody>
          <a:bodyPr anchor="t">
            <a:noAutofit/>
          </a:bodyPr>
          <a:lstStyle/>
          <a:p>
            <a:pPr marL="457200" indent="-457200">
              <a:buFont typeface="+mj-lt"/>
              <a:buAutoNum type="arabicPeriod"/>
            </a:pPr>
            <a:r>
              <a:rPr lang="en-GB" sz="2800" b="0" dirty="0"/>
              <a:t>Cosa causa l’innalzamento delle temperature?</a:t>
            </a:r>
          </a:p>
          <a:p>
            <a:pPr marL="457200" indent="-457200">
              <a:buFont typeface="+mj-lt"/>
              <a:buAutoNum type="arabicPeriod"/>
            </a:pPr>
            <a:r>
              <a:rPr lang="en-GB" sz="2800" b="0" dirty="0" err="1"/>
              <a:t>Anidride</a:t>
            </a:r>
            <a:r>
              <a:rPr lang="en-GB" sz="2800" b="0" dirty="0"/>
              <a:t> </a:t>
            </a:r>
            <a:r>
              <a:rPr lang="en-GB" sz="2800" b="0" dirty="0" err="1"/>
              <a:t>carbonica</a:t>
            </a:r>
            <a:r>
              <a:rPr lang="en-GB" sz="2800" b="0" dirty="0"/>
              <a:t>, </a:t>
            </a:r>
            <a:r>
              <a:rPr lang="en-GB" sz="2800" b="0" dirty="0" err="1"/>
              <a:t>ciclo</a:t>
            </a:r>
            <a:r>
              <a:rPr lang="en-GB" sz="2800" b="0" dirty="0"/>
              <a:t> del </a:t>
            </a:r>
            <a:r>
              <a:rPr lang="en-GB" sz="2800" b="0" dirty="0" err="1"/>
              <a:t>carbonio</a:t>
            </a:r>
            <a:r>
              <a:rPr lang="en-GB" sz="2800" b="0" dirty="0"/>
              <a:t> e </a:t>
            </a:r>
            <a:r>
              <a:rPr lang="en-GB" sz="2800" b="0" dirty="0" err="1"/>
              <a:t>cambiamenti</a:t>
            </a:r>
            <a:r>
              <a:rPr lang="en-GB" sz="2800" b="0" dirty="0"/>
              <a:t> </a:t>
            </a:r>
            <a:r>
              <a:rPr lang="en-GB" sz="2800" b="0" dirty="0" err="1"/>
              <a:t>climatici</a:t>
            </a:r>
            <a:endParaRPr lang="en-GB" sz="2800" b="0" dirty="0"/>
          </a:p>
          <a:p>
            <a:pPr marL="457200" indent="-457200">
              <a:buFont typeface="+mj-lt"/>
              <a:buAutoNum type="arabicPeriod"/>
            </a:pPr>
            <a:r>
              <a:rPr lang="en-GB" sz="2800" b="0" dirty="0"/>
              <a:t>La terra del </a:t>
            </a:r>
            <a:r>
              <a:rPr lang="en-GB" sz="2800" b="0" dirty="0" err="1"/>
              <a:t>passato</a:t>
            </a:r>
            <a:endParaRPr lang="en-GB" sz="2800" b="0" dirty="0"/>
          </a:p>
          <a:p>
            <a:pPr marL="457200" indent="-457200">
              <a:buFont typeface="+mj-lt"/>
              <a:buAutoNum type="arabicPeriod"/>
            </a:pPr>
            <a:r>
              <a:rPr lang="en-GB" sz="2800" b="0" dirty="0"/>
              <a:t>I cambiamenti climatici nella </a:t>
            </a:r>
            <a:r>
              <a:rPr lang="en-GB" sz="2800" b="0" dirty="0" err="1"/>
              <a:t>storia</a:t>
            </a:r>
            <a:r>
              <a:rPr lang="en-GB" sz="2800" b="0" dirty="0"/>
              <a:t> </a:t>
            </a:r>
            <a:r>
              <a:rPr lang="en-GB" sz="2800" b="0" dirty="0" err="1"/>
              <a:t>dell’uomo</a:t>
            </a:r>
            <a:endParaRPr lang="en-GB" sz="2800" b="0" dirty="0"/>
          </a:p>
        </p:txBody>
      </p:sp>
    </p:spTree>
    <p:extLst>
      <p:ext uri="{BB962C8B-B14F-4D97-AF65-F5344CB8AC3E}">
        <p14:creationId xmlns:p14="http://schemas.microsoft.com/office/powerpoint/2010/main" val="47163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98FF41-22E2-654B-B725-C698D6B55ABF}"/>
              </a:ext>
            </a:extLst>
          </p:cNvPr>
          <p:cNvSpPr>
            <a:spLocks noGrp="1"/>
          </p:cNvSpPr>
          <p:nvPr>
            <p:ph type="title"/>
          </p:nvPr>
        </p:nvSpPr>
        <p:spPr>
          <a:xfrm>
            <a:off x="-173065" y="335035"/>
            <a:ext cx="12538129" cy="1188720"/>
          </a:xfrm>
        </p:spPr>
        <p:txBody>
          <a:bodyPr anchor="ctr">
            <a:noAutofit/>
          </a:bodyPr>
          <a:lstStyle/>
          <a:p>
            <a:r>
              <a:rPr lang="en-CH" sz="2800">
                <a:solidFill>
                  <a:schemeClr val="accent2"/>
                </a:solidFill>
                <a:effectLst/>
                <a:latin typeface="+mj-lt"/>
              </a:rPr>
              <a:t>Da </a:t>
            </a:r>
            <a:r>
              <a:rPr lang="it-IT" sz="2800" dirty="0">
                <a:solidFill>
                  <a:schemeClr val="accent2"/>
                </a:solidFill>
                <a:effectLst/>
                <a:latin typeface="+mj-lt"/>
              </a:rPr>
              <a:t>che C</a:t>
            </a:r>
            <a:r>
              <a:rPr lang="en-CH" sz="2800" dirty="0">
                <a:solidFill>
                  <a:schemeClr val="accent2"/>
                </a:solidFill>
                <a:effectLst/>
                <a:latin typeface="+mj-lt"/>
              </a:rPr>
              <a:t>osa è </a:t>
            </a:r>
            <a:r>
              <a:rPr lang="it-IT" sz="2800" dirty="0">
                <a:solidFill>
                  <a:schemeClr val="accent2"/>
                </a:solidFill>
                <a:effectLst/>
                <a:latin typeface="+mj-lt"/>
              </a:rPr>
              <a:t>C</a:t>
            </a:r>
            <a:r>
              <a:rPr lang="en-CH" sz="2800">
                <a:solidFill>
                  <a:schemeClr val="accent2"/>
                </a:solidFill>
                <a:effectLst/>
                <a:latin typeface="+mj-lt"/>
              </a:rPr>
              <a:t>ausato l’</a:t>
            </a:r>
            <a:r>
              <a:rPr lang="it-IT" sz="2800" dirty="0">
                <a:solidFill>
                  <a:schemeClr val="accent2"/>
                </a:solidFill>
                <a:effectLst/>
                <a:latin typeface="+mj-lt"/>
              </a:rPr>
              <a:t>I</a:t>
            </a:r>
            <a:r>
              <a:rPr lang="en-CH" sz="2800" dirty="0">
                <a:solidFill>
                  <a:schemeClr val="accent2"/>
                </a:solidFill>
                <a:effectLst/>
                <a:latin typeface="+mj-lt"/>
              </a:rPr>
              <a:t>nnalzamento delle </a:t>
            </a:r>
            <a:r>
              <a:rPr lang="it-IT" sz="2800" dirty="0">
                <a:solidFill>
                  <a:schemeClr val="accent2"/>
                </a:solidFill>
                <a:effectLst/>
                <a:latin typeface="+mj-lt"/>
              </a:rPr>
              <a:t>T</a:t>
            </a:r>
            <a:r>
              <a:rPr lang="en-CH" sz="2800">
                <a:solidFill>
                  <a:schemeClr val="accent2"/>
                </a:solidFill>
                <a:effectLst/>
                <a:latin typeface="+mj-lt"/>
              </a:rPr>
              <a:t>emperature?</a:t>
            </a:r>
            <a:br>
              <a:rPr lang="it-IT" sz="2800" dirty="0">
                <a:solidFill>
                  <a:schemeClr val="accent2"/>
                </a:solidFill>
                <a:effectLst/>
                <a:latin typeface="+mj-lt"/>
              </a:rPr>
            </a:br>
            <a:r>
              <a:rPr lang="en-CH" sz="2800">
                <a:solidFill>
                  <a:schemeClr val="accent2"/>
                </a:solidFill>
                <a:effectLst/>
                <a:latin typeface="+mj-lt"/>
              </a:rPr>
              <a:t>Temperatur</a:t>
            </a:r>
            <a:r>
              <a:rPr lang="it-IT" sz="2800" dirty="0">
                <a:solidFill>
                  <a:schemeClr val="accent2"/>
                </a:solidFill>
                <a:effectLst/>
                <a:latin typeface="+mj-lt"/>
              </a:rPr>
              <a:t>a</a:t>
            </a:r>
            <a:r>
              <a:rPr lang="en-CH" sz="2800">
                <a:solidFill>
                  <a:schemeClr val="accent2"/>
                </a:solidFill>
                <a:effectLst/>
                <a:latin typeface="+mj-lt"/>
              </a:rPr>
              <a:t> </a:t>
            </a:r>
            <a:r>
              <a:rPr lang="it-IT" sz="2800" dirty="0">
                <a:solidFill>
                  <a:schemeClr val="accent2"/>
                </a:solidFill>
                <a:effectLst/>
                <a:latin typeface="+mj-lt"/>
              </a:rPr>
              <a:t>Media </a:t>
            </a:r>
            <a:r>
              <a:rPr lang="en-CH" sz="2800">
                <a:solidFill>
                  <a:schemeClr val="accent2"/>
                </a:solidFill>
                <a:effectLst/>
                <a:latin typeface="+mj-lt"/>
              </a:rPr>
              <a:t>e Anidride Carbonica</a:t>
            </a:r>
            <a:endParaRPr lang="en-CH" sz="2800" dirty="0">
              <a:solidFill>
                <a:schemeClr val="accent2"/>
              </a:solidFill>
              <a:effectLst/>
              <a:latin typeface="+mj-lt"/>
            </a:endParaRPr>
          </a:p>
        </p:txBody>
      </p:sp>
      <p:sp>
        <p:nvSpPr>
          <p:cNvPr id="5" name="Content Placeholder 2">
            <a:extLst>
              <a:ext uri="{FF2B5EF4-FFF2-40B4-BE49-F238E27FC236}">
                <a16:creationId xmlns:a16="http://schemas.microsoft.com/office/drawing/2014/main" id="{0B62847B-F6E7-794C-8E00-2065AC3D83B9}"/>
              </a:ext>
            </a:extLst>
          </p:cNvPr>
          <p:cNvSpPr>
            <a:spLocks noGrp="1"/>
          </p:cNvSpPr>
          <p:nvPr>
            <p:ph idx="1"/>
          </p:nvPr>
        </p:nvSpPr>
        <p:spPr>
          <a:xfrm>
            <a:off x="458048" y="1992133"/>
            <a:ext cx="3987383" cy="4076158"/>
          </a:xfrm>
          <a:ln>
            <a:solidFill>
              <a:schemeClr val="accent1"/>
            </a:solidFill>
          </a:ln>
        </p:spPr>
        <p:txBody>
          <a:bodyPr>
            <a:noAutofit/>
          </a:bodyPr>
          <a:lstStyle/>
          <a:p>
            <a:pPr marL="0" indent="0">
              <a:buNone/>
            </a:pPr>
            <a:r>
              <a:rPr lang="en-CH" sz="2800" b="0" dirty="0">
                <a:latin typeface="Gill Sans MT" panose="020B0502020104020203" pitchFamily="34" charset="0"/>
              </a:rPr>
              <a:t>Gli scienziati hanno osservato che l’aumento d</a:t>
            </a:r>
            <a:r>
              <a:rPr lang="it-IT" sz="2800" b="0" dirty="0">
                <a:latin typeface="Gill Sans MT" panose="020B0502020104020203" pitchFamily="34" charset="0"/>
              </a:rPr>
              <a:t>ella</a:t>
            </a:r>
            <a:r>
              <a:rPr lang="en-CH" sz="2800" b="0" dirty="0">
                <a:latin typeface="Gill Sans MT" panose="020B0502020104020203" pitchFamily="34" charset="0"/>
              </a:rPr>
              <a:t> temperatura </a:t>
            </a:r>
            <a:r>
              <a:rPr lang="it-IT" sz="2800" b="0" dirty="0" err="1">
                <a:latin typeface="Gill Sans MT" panose="020B0502020104020203" pitchFamily="34" charset="0"/>
              </a:rPr>
              <a:t>n</a:t>
            </a:r>
            <a:r>
              <a:rPr lang="en-CH" sz="2800" b="0" dirty="0">
                <a:latin typeface="Gill Sans MT" panose="020B0502020104020203" pitchFamily="34" charset="0"/>
              </a:rPr>
              <a:t>egli ultimi 150 anni è collegato a</a:t>
            </a:r>
            <a:r>
              <a:rPr lang="it-IT" sz="2800" b="0" dirty="0">
                <a:latin typeface="Gill Sans MT" panose="020B0502020104020203" pitchFamily="34" charset="0"/>
              </a:rPr>
              <a:t>d</a:t>
            </a:r>
            <a:r>
              <a:rPr lang="en-CH" sz="2800" b="0" dirty="0">
                <a:latin typeface="Gill Sans MT" panose="020B0502020104020203" pitchFamily="34" charset="0"/>
              </a:rPr>
              <a:t> un aumento di </a:t>
            </a:r>
            <a:r>
              <a:rPr lang="en-CH" sz="2800">
                <a:latin typeface="Gill Sans MT" panose="020B0502020104020203" pitchFamily="34" charset="0"/>
              </a:rPr>
              <a:t>anidride carbonica</a:t>
            </a:r>
            <a:r>
              <a:rPr lang="it-IT" sz="2800" dirty="0">
                <a:latin typeface="Gill Sans MT" panose="020B0502020104020203" pitchFamily="34" charset="0"/>
              </a:rPr>
              <a:t> </a:t>
            </a:r>
            <a:r>
              <a:rPr lang="it-IT" sz="2800" b="0" dirty="0">
                <a:latin typeface="Gill Sans MT" panose="020B0502020104020203" pitchFamily="34" charset="0"/>
              </a:rPr>
              <a:t>(CO</a:t>
            </a:r>
            <a:r>
              <a:rPr lang="it-IT" sz="2800" b="0" baseline="-25000" dirty="0">
                <a:latin typeface="Gill Sans MT" panose="020B0502020104020203" pitchFamily="34" charset="0"/>
              </a:rPr>
              <a:t>2</a:t>
            </a:r>
            <a:r>
              <a:rPr lang="it-IT" sz="2800" b="0" dirty="0">
                <a:latin typeface="Gill Sans MT" panose="020B0502020104020203" pitchFamily="34" charset="0"/>
              </a:rPr>
              <a:t>)</a:t>
            </a:r>
            <a:r>
              <a:rPr lang="en-CH" sz="2800" b="0">
                <a:latin typeface="Gill Sans MT" panose="020B0502020104020203" pitchFamily="34" charset="0"/>
              </a:rPr>
              <a:t> </a:t>
            </a:r>
            <a:r>
              <a:rPr lang="en-CH" sz="2800" b="0" dirty="0">
                <a:latin typeface="Gill Sans MT" panose="020B0502020104020203" pitchFamily="34" charset="0"/>
              </a:rPr>
              <a:t>nell’atmosfera terrestre nello stesso periodo</a:t>
            </a:r>
            <a:r>
              <a:rPr lang="it-IT" sz="2800" b="0" dirty="0">
                <a:latin typeface="Gill Sans MT" panose="020B0502020104020203" pitchFamily="34" charset="0"/>
              </a:rPr>
              <a:t>.</a:t>
            </a:r>
            <a:endParaRPr lang="en-CH" sz="2800" b="0" dirty="0">
              <a:latin typeface="Gill Sans MT" panose="020B0502020104020203"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540F8688-B1B1-894A-97E6-2C4BB4E75625}"/>
              </a:ext>
            </a:extLst>
          </p:cNvPr>
          <p:cNvPicPr>
            <a:picLocks noChangeAspect="1"/>
          </p:cNvPicPr>
          <p:nvPr/>
        </p:nvPicPr>
        <p:blipFill>
          <a:blip r:embed="rId3"/>
          <a:stretch>
            <a:fillRect/>
          </a:stretch>
        </p:blipFill>
        <p:spPr>
          <a:xfrm>
            <a:off x="4917066" y="1671879"/>
            <a:ext cx="6816886" cy="4851086"/>
          </a:xfrm>
          <a:prstGeom prst="rect">
            <a:avLst/>
          </a:prstGeom>
        </p:spPr>
      </p:pic>
    </p:spTree>
    <p:extLst>
      <p:ext uri="{BB962C8B-B14F-4D97-AF65-F5344CB8AC3E}">
        <p14:creationId xmlns:p14="http://schemas.microsoft.com/office/powerpoint/2010/main" val="100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084566-B811-D24D-8518-8844BA2C0617}"/>
                  </a:ext>
                </a:extLst>
              </p:cNvPr>
              <p:cNvSpPr>
                <a:spLocks noGrp="1"/>
              </p:cNvSpPr>
              <p:nvPr>
                <p:ph idx="1"/>
              </p:nvPr>
            </p:nvSpPr>
            <p:spPr>
              <a:xfrm>
                <a:off x="380648" y="1101122"/>
                <a:ext cx="6130080" cy="5662137"/>
              </a:xfrm>
            </p:spPr>
            <p:txBody>
              <a:bodyPr anchor="t">
                <a:noAutofit/>
              </a:bodyPr>
              <a:lstStyle/>
              <a:p>
                <a:r>
                  <a:rPr lang="it-IT" b="0" dirty="0">
                    <a:solidFill>
                      <a:schemeClr val="tx1"/>
                    </a:solidFill>
                    <a:latin typeface="+mn-lt"/>
                  </a:rPr>
                  <a:t>L’anidride carbonica è formata da un atomo di carbonio legato a due atomi di ossigeno. </a:t>
                </a:r>
              </a:p>
              <a:p>
                <a:r>
                  <a:rPr lang="it-IT" b="0" dirty="0">
                    <a:latin typeface="+mn-lt"/>
                  </a:rPr>
                  <a:t>L</a:t>
                </a:r>
                <a:r>
                  <a:rPr lang="it-IT" b="0" dirty="0">
                    <a:solidFill>
                      <a:schemeClr val="tx1"/>
                    </a:solidFill>
                    <a:latin typeface="+mn-lt"/>
                  </a:rPr>
                  <a:t>’anidride carbonica è anche conosciuta come </a:t>
                </a:r>
                <a14:m>
                  <m:oMath xmlns:m="http://schemas.openxmlformats.org/officeDocument/2006/math">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𝐶𝑂</m:t>
                        </m:r>
                      </m:e>
                      <m:sub>
                        <m:r>
                          <a:rPr lang="it-IT" b="0" i="1" smtClean="0">
                            <a:solidFill>
                              <a:schemeClr val="tx1"/>
                            </a:solidFill>
                            <a:latin typeface="Cambria Math" panose="02040503050406030204" pitchFamily="18" charset="0"/>
                          </a:rPr>
                          <m:t>2</m:t>
                        </m:r>
                      </m:sub>
                    </m:sSub>
                  </m:oMath>
                </a14:m>
                <a:r>
                  <a:rPr lang="it-IT" b="0" dirty="0">
                    <a:solidFill>
                      <a:schemeClr val="tx1"/>
                    </a:solidFill>
                    <a:latin typeface="+mn-lt"/>
                  </a:rPr>
                  <a:t>: la «C» rappresenta il carbonio, la «O» rappresenta l’ossigeno e il 2 rappresenta il numero di atomi di ossigeno.</a:t>
                </a:r>
              </a:p>
              <a:p>
                <a:r>
                  <a:rPr lang="it-IT" b="0" dirty="0">
                    <a:solidFill>
                      <a:schemeClr val="tx1"/>
                    </a:solidFill>
                    <a:latin typeface="+mn-lt"/>
                  </a:rPr>
                  <a:t>L’anidride carbonica fa parte di un gruppo di altri gas dannosi per il clima chiamati «gas serra». </a:t>
                </a:r>
              </a:p>
              <a:p>
                <a:r>
                  <a:rPr lang="it-IT" b="0" dirty="0">
                    <a:solidFill>
                      <a:schemeClr val="tx1"/>
                    </a:solidFill>
                    <a:latin typeface="+mn-lt"/>
                  </a:rPr>
                  <a:t>Altri esempi sono il metano, il monossido di diazoto e i gas fluorurati, i quali stanno aumentando in modo simile all’anidride carbonica. </a:t>
                </a:r>
              </a:p>
              <a:p>
                <a:pPr marL="0" indent="0">
                  <a:buNone/>
                </a:pPr>
                <a:endParaRPr lang="it-IT" dirty="0">
                  <a:solidFill>
                    <a:schemeClr val="tx1"/>
                  </a:solidFill>
                  <a:latin typeface="+mn-lt"/>
                </a:endParaRPr>
              </a:p>
            </p:txBody>
          </p:sp>
        </mc:Choice>
        <mc:Fallback>
          <p:sp>
            <p:nvSpPr>
              <p:cNvPr id="3" name="Content Placeholder 2">
                <a:extLst>
                  <a:ext uri="{FF2B5EF4-FFF2-40B4-BE49-F238E27FC236}">
                    <a16:creationId xmlns:a16="http://schemas.microsoft.com/office/drawing/2014/main" id="{76084566-B811-D24D-8518-8844BA2C0617}"/>
                  </a:ext>
                </a:extLst>
              </p:cNvPr>
              <p:cNvSpPr>
                <a:spLocks noGrp="1" noRot="1" noChangeAspect="1" noMove="1" noResize="1" noEditPoints="1" noAdjustHandles="1" noChangeArrowheads="1" noChangeShapeType="1" noTextEdit="1"/>
              </p:cNvSpPr>
              <p:nvPr>
                <p:ph idx="1"/>
              </p:nvPr>
            </p:nvSpPr>
            <p:spPr>
              <a:xfrm>
                <a:off x="380648" y="1101122"/>
                <a:ext cx="6130080" cy="5662137"/>
              </a:xfrm>
              <a:blipFill>
                <a:blip r:embed="rId3"/>
                <a:stretch>
                  <a:fillRect l="-1240" t="-671" r="-413"/>
                </a:stretch>
              </a:blipFill>
            </p:spPr>
            <p:txBody>
              <a:bodyPr/>
              <a:lstStyle/>
              <a:p>
                <a:r>
                  <a:rPr lang="en-US">
                    <a:noFill/>
                  </a:rPr>
                  <a:t> </a:t>
                </a:r>
              </a:p>
            </p:txBody>
          </p:sp>
        </mc:Fallback>
      </mc:AlternateContent>
      <p:pic>
        <p:nvPicPr>
          <p:cNvPr id="15" name="Picture 14" descr="A picture containing red&#10;&#10;Description automatically generated">
            <a:extLst>
              <a:ext uri="{FF2B5EF4-FFF2-40B4-BE49-F238E27FC236}">
                <a16:creationId xmlns:a16="http://schemas.microsoft.com/office/drawing/2014/main" id="{FBCEB5B2-AFC3-AA4D-B034-178D3D1BC6A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3201"/>
          <a:stretch/>
        </p:blipFill>
        <p:spPr>
          <a:xfrm>
            <a:off x="7083578" y="1864459"/>
            <a:ext cx="4738755" cy="3878494"/>
          </a:xfrm>
          <a:prstGeom prst="rect">
            <a:avLst/>
          </a:prstGeom>
        </p:spPr>
      </p:pic>
      <p:sp>
        <p:nvSpPr>
          <p:cNvPr id="16" name="TextBox 15">
            <a:extLst>
              <a:ext uri="{FF2B5EF4-FFF2-40B4-BE49-F238E27FC236}">
                <a16:creationId xmlns:a16="http://schemas.microsoft.com/office/drawing/2014/main" id="{F5069147-67CF-F647-835B-E2FA5139C84C}"/>
              </a:ext>
            </a:extLst>
          </p:cNvPr>
          <p:cNvSpPr txBox="1"/>
          <p:nvPr/>
        </p:nvSpPr>
        <p:spPr>
          <a:xfrm>
            <a:off x="8595144" y="6627168"/>
            <a:ext cx="4997981" cy="230832"/>
          </a:xfrm>
          <a:prstGeom prst="rect">
            <a:avLst/>
          </a:prstGeom>
          <a:noFill/>
        </p:spPr>
        <p:txBody>
          <a:bodyPr wrap="square" rtlCol="0">
            <a:spAutoFit/>
          </a:bodyPr>
          <a:lstStyle/>
          <a:p>
            <a:r>
              <a:rPr lang="en-CH" sz="900" dirty="0">
                <a:solidFill>
                  <a:schemeClr val="bg1"/>
                </a:solidFill>
                <a:latin typeface="Eurostile" panose="020B0504020202050204" pitchFamily="34" charset="77"/>
                <a:hlinkClick r:id="rId5" tooltip="https://sr.wikipedia.org/sr-el/%D0%A3%D0%B3%D1%99%D0%B5%D0%BD_%D0%B4%D0%B8%D0%BE%D0%BA%D1%81%D0%B8%D0%B4">
                  <a:extLst>
                    <a:ext uri="{A12FA001-AC4F-418D-AE19-62706E023703}">
                      <ahyp:hlinkClr xmlns:ahyp="http://schemas.microsoft.com/office/drawing/2018/hyperlinkcolor" val="tx"/>
                    </a:ext>
                  </a:extLst>
                </a:hlinkClick>
              </a:rPr>
              <a:t>This Photo</a:t>
            </a:r>
            <a:r>
              <a:rPr lang="en-CH" sz="900" dirty="0">
                <a:solidFill>
                  <a:schemeClr val="bg1"/>
                </a:solidFill>
                <a:latin typeface="Eurostile" panose="020B0504020202050204" pitchFamily="34" charset="77"/>
              </a:rPr>
              <a:t> by Unknown Author is licensed under </a:t>
            </a:r>
            <a:r>
              <a:rPr lang="en-CH" sz="900" dirty="0">
                <a:solidFill>
                  <a:schemeClr val="bg1"/>
                </a:solidFill>
                <a:latin typeface="Eurostile" panose="020B0504020202050204" pitchFamily="34" charset="77"/>
                <a:hlinkClick r:id="rId6" tooltip="https://creativecommons.org/licenses/by-sa/3.0/">
                  <a:extLst>
                    <a:ext uri="{A12FA001-AC4F-418D-AE19-62706E023703}">
                      <ahyp:hlinkClr xmlns:ahyp="http://schemas.microsoft.com/office/drawing/2018/hyperlinkcolor" val="tx"/>
                    </a:ext>
                  </a:extLst>
                </a:hlinkClick>
              </a:rPr>
              <a:t>CC BY-SA</a:t>
            </a:r>
            <a:endParaRPr lang="en-CH" sz="900" dirty="0">
              <a:solidFill>
                <a:schemeClr val="bg1"/>
              </a:solidFill>
              <a:latin typeface="Eurostile" panose="020B0504020202050204" pitchFamily="34" charset="77"/>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A78A573-B794-BD44-8B66-4CDFF5812F34}"/>
                  </a:ext>
                </a:extLst>
              </p:cNvPr>
              <p:cNvSpPr txBox="1"/>
              <p:nvPr/>
            </p:nvSpPr>
            <p:spPr>
              <a:xfrm>
                <a:off x="7656429" y="1864459"/>
                <a:ext cx="3593054" cy="677108"/>
              </a:xfrm>
              <a:prstGeom prst="rect">
                <a:avLst/>
              </a:prstGeom>
              <a:noFill/>
            </p:spPr>
            <p:txBody>
              <a:bodyPr wrap="square" rtlCol="0">
                <a:spAutoFit/>
              </a:bodyPr>
              <a:lstStyle/>
              <a:p>
                <a:r>
                  <a:rPr lang="it-IT" sz="2000" dirty="0">
                    <a:solidFill>
                      <a:schemeClr val="bg1"/>
                    </a:solidFill>
                  </a:rPr>
                  <a:t>[ Anidride carbonica = </a:t>
                </a:r>
                <a14:m>
                  <m:oMath xmlns:m="http://schemas.openxmlformats.org/officeDocument/2006/math">
                    <m:sSub>
                      <m:sSubPr>
                        <m:ctrlPr>
                          <a:rPr lang="de-CH" sz="2000" i="1">
                            <a:solidFill>
                              <a:schemeClr val="bg1"/>
                            </a:solidFill>
                            <a:latin typeface="Cambria Math" panose="02040503050406030204" pitchFamily="18" charset="0"/>
                          </a:rPr>
                        </m:ctrlPr>
                      </m:sSubPr>
                      <m:e>
                        <m:r>
                          <a:rPr lang="de-CH" sz="2000" i="1">
                            <a:solidFill>
                              <a:schemeClr val="bg1"/>
                            </a:solidFill>
                            <a:latin typeface="Cambria Math" panose="02040503050406030204" pitchFamily="18" charset="0"/>
                          </a:rPr>
                          <m:t>𝑪𝑶</m:t>
                        </m:r>
                      </m:e>
                      <m:sub>
                        <m:r>
                          <a:rPr lang="de-CH" sz="2000" i="1">
                            <a:solidFill>
                              <a:schemeClr val="bg1"/>
                            </a:solidFill>
                            <a:latin typeface="Cambria Math" panose="02040503050406030204" pitchFamily="18" charset="0"/>
                          </a:rPr>
                          <m:t>𝟐</m:t>
                        </m:r>
                      </m:sub>
                    </m:sSub>
                  </m:oMath>
                </a14:m>
                <a:r>
                  <a:rPr lang="it-IT" sz="2000" dirty="0">
                    <a:solidFill>
                      <a:schemeClr val="bg1"/>
                    </a:solidFill>
                  </a:rPr>
                  <a:t> ]</a:t>
                </a:r>
              </a:p>
              <a:p>
                <a:endParaRPr lang="en-CH" dirty="0"/>
              </a:p>
            </p:txBody>
          </p:sp>
        </mc:Choice>
        <mc:Fallback xmlns="">
          <p:sp>
            <p:nvSpPr>
              <p:cNvPr id="4" name="TextBox 3">
                <a:extLst>
                  <a:ext uri="{FF2B5EF4-FFF2-40B4-BE49-F238E27FC236}">
                    <a16:creationId xmlns:a16="http://schemas.microsoft.com/office/drawing/2014/main" id="{FA78A573-B794-BD44-8B66-4CDFF5812F34}"/>
                  </a:ext>
                </a:extLst>
              </p:cNvPr>
              <p:cNvSpPr txBox="1">
                <a:spLocks noRot="1" noChangeAspect="1" noMove="1" noResize="1" noEditPoints="1" noAdjustHandles="1" noChangeArrowheads="1" noChangeShapeType="1" noTextEdit="1"/>
              </p:cNvSpPr>
              <p:nvPr/>
            </p:nvSpPr>
            <p:spPr>
              <a:xfrm>
                <a:off x="7656429" y="1864459"/>
                <a:ext cx="3593054" cy="677108"/>
              </a:xfrm>
              <a:prstGeom prst="rect">
                <a:avLst/>
              </a:prstGeom>
              <a:blipFill>
                <a:blip r:embed="rId7"/>
                <a:stretch>
                  <a:fillRect l="-1868" t="-5405"/>
                </a:stretch>
              </a:blipFill>
            </p:spPr>
            <p:txBody>
              <a:bodyPr/>
              <a:lstStyle/>
              <a:p>
                <a:r>
                  <a:rPr lang="it-IT">
                    <a:noFill/>
                  </a:rPr>
                  <a:t> </a:t>
                </a:r>
              </a:p>
            </p:txBody>
          </p:sp>
        </mc:Fallback>
      </mc:AlternateContent>
      <p:sp>
        <p:nvSpPr>
          <p:cNvPr id="7" name="Title 4">
            <a:extLst>
              <a:ext uri="{FF2B5EF4-FFF2-40B4-BE49-F238E27FC236}">
                <a16:creationId xmlns:a16="http://schemas.microsoft.com/office/drawing/2014/main" id="{FBAB0F84-9B63-0141-8D76-A2688B19CD68}"/>
              </a:ext>
            </a:extLst>
          </p:cNvPr>
          <p:cNvSpPr>
            <a:spLocks noGrp="1"/>
          </p:cNvSpPr>
          <p:nvPr>
            <p:ph type="title"/>
          </p:nvPr>
        </p:nvSpPr>
        <p:spPr>
          <a:xfrm>
            <a:off x="2852628" y="94741"/>
            <a:ext cx="6166075" cy="1128068"/>
          </a:xfrm>
        </p:spPr>
        <p:txBody>
          <a:bodyPr anchor="ctr">
            <a:normAutofit/>
          </a:bodyPr>
          <a:lstStyle/>
          <a:p>
            <a:r>
              <a:rPr lang="it-IT" sz="3200" dirty="0">
                <a:solidFill>
                  <a:schemeClr val="accent2"/>
                </a:solidFill>
                <a:effectLst/>
                <a:latin typeface="+mn-lt"/>
              </a:rPr>
              <a:t>L’Anidride Carbonica o CO</a:t>
            </a:r>
            <a:r>
              <a:rPr lang="it-IT" sz="3200" baseline="-25000" dirty="0">
                <a:solidFill>
                  <a:schemeClr val="accent2"/>
                </a:solidFill>
                <a:effectLst/>
                <a:latin typeface="+mn-lt"/>
              </a:rPr>
              <a:t>2</a:t>
            </a:r>
          </a:p>
        </p:txBody>
      </p:sp>
    </p:spTree>
    <p:extLst>
      <p:ext uri="{BB962C8B-B14F-4D97-AF65-F5344CB8AC3E}">
        <p14:creationId xmlns:p14="http://schemas.microsoft.com/office/powerpoint/2010/main" val="322804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48AE-4D90-A248-82C9-627336507DFC}"/>
              </a:ext>
            </a:extLst>
          </p:cNvPr>
          <p:cNvSpPr>
            <a:spLocks noGrp="1"/>
          </p:cNvSpPr>
          <p:nvPr>
            <p:ph type="title"/>
          </p:nvPr>
        </p:nvSpPr>
        <p:spPr>
          <a:xfrm>
            <a:off x="853459" y="171986"/>
            <a:ext cx="10506456" cy="1014984"/>
          </a:xfrm>
        </p:spPr>
        <p:txBody>
          <a:bodyPr anchor="b">
            <a:normAutofit/>
          </a:bodyPr>
          <a:lstStyle/>
          <a:p>
            <a:r>
              <a:rPr lang="en-CH" sz="3200">
                <a:solidFill>
                  <a:schemeClr val="accent2"/>
                </a:solidFill>
                <a:effectLst/>
                <a:latin typeface="+mj-lt"/>
              </a:rPr>
              <a:t>Il </a:t>
            </a:r>
            <a:r>
              <a:rPr lang="en-CH" sz="3200" dirty="0">
                <a:solidFill>
                  <a:schemeClr val="accent2"/>
                </a:solidFill>
                <a:effectLst/>
                <a:latin typeface="+mj-lt"/>
              </a:rPr>
              <a:t>Ciclo </a:t>
            </a:r>
            <a:r>
              <a:rPr lang="en-CH" sz="3200">
                <a:solidFill>
                  <a:schemeClr val="accent2"/>
                </a:solidFill>
                <a:effectLst/>
                <a:latin typeface="+mj-lt"/>
              </a:rPr>
              <a:t>del </a:t>
            </a:r>
            <a:r>
              <a:rPr lang="en-CH" sz="3200" dirty="0">
                <a:solidFill>
                  <a:schemeClr val="accent2"/>
                </a:solidFill>
                <a:effectLst/>
                <a:latin typeface="+mj-lt"/>
              </a:rPr>
              <a:t>Carbonio </a:t>
            </a:r>
            <a:r>
              <a:rPr lang="en-CH" sz="3200">
                <a:solidFill>
                  <a:schemeClr val="accent2"/>
                </a:solidFill>
                <a:effectLst/>
                <a:latin typeface="+mj-lt"/>
              </a:rPr>
              <a:t>(1/</a:t>
            </a:r>
            <a:r>
              <a:rPr lang="it-IT" sz="3200" dirty="0">
                <a:solidFill>
                  <a:schemeClr val="accent2"/>
                </a:solidFill>
                <a:effectLst/>
                <a:latin typeface="+mj-lt"/>
              </a:rPr>
              <a:t>3</a:t>
            </a:r>
            <a:r>
              <a:rPr lang="en-CH" sz="3200">
                <a:solidFill>
                  <a:schemeClr val="accent2"/>
                </a:solidFill>
                <a:effectLst/>
                <a:latin typeface="+mj-lt"/>
              </a:rPr>
              <a:t>)</a:t>
            </a:r>
            <a:endParaRPr lang="it-IT" sz="3200" dirty="0">
              <a:solidFill>
                <a:schemeClr val="accent2"/>
              </a:solidFill>
              <a:effectLst/>
              <a:latin typeface="+mj-lt"/>
            </a:endParaRPr>
          </a:p>
        </p:txBody>
      </p:sp>
      <p:sp>
        <p:nvSpPr>
          <p:cNvPr id="3" name="Rectangle 2">
            <a:extLst>
              <a:ext uri="{FF2B5EF4-FFF2-40B4-BE49-F238E27FC236}">
                <a16:creationId xmlns:a16="http://schemas.microsoft.com/office/drawing/2014/main" id="{6DCF8E3F-1DE8-4D4E-81BA-0A10D8956C14}"/>
              </a:ext>
            </a:extLst>
          </p:cNvPr>
          <p:cNvSpPr/>
          <p:nvPr/>
        </p:nvSpPr>
        <p:spPr>
          <a:xfrm>
            <a:off x="1236225" y="1472682"/>
            <a:ext cx="9719549" cy="1200329"/>
          </a:xfrm>
          <a:prstGeom prst="rect">
            <a:avLst/>
          </a:prstGeom>
          <a:ln>
            <a:solidFill>
              <a:srgbClr val="0070C0"/>
            </a:solidFill>
          </a:ln>
        </p:spPr>
        <p:txBody>
          <a:bodyPr wrap="square">
            <a:spAutoFit/>
          </a:bodyPr>
          <a:lstStyle/>
          <a:p>
            <a:pPr lvl="0" algn="just"/>
            <a:r>
              <a:rPr lang="it-IT" sz="2400" dirty="0">
                <a:latin typeface="Gill Sans MT" panose="020B0502020104020203" pitchFamily="34" charset="0"/>
              </a:rPr>
              <a:t>L’anidride carbonica è la forma volatile del carbonio. Il carbonio è anche presente nelle acque e nella terra. L'anidride carbonica ha particolare importanza nei processi biochimici e fisiologici degli esseri viventi. </a:t>
            </a:r>
            <a:endParaRPr lang="en-US" sz="2400" dirty="0">
              <a:latin typeface="Gill Sans MT" panose="020B0502020104020203" pitchFamily="34" charset="0"/>
            </a:endParaRPr>
          </a:p>
        </p:txBody>
      </p:sp>
      <p:sp>
        <p:nvSpPr>
          <p:cNvPr id="5" name="Rectangle 4">
            <a:extLst>
              <a:ext uri="{FF2B5EF4-FFF2-40B4-BE49-F238E27FC236}">
                <a16:creationId xmlns:a16="http://schemas.microsoft.com/office/drawing/2014/main" id="{BEEDF6AA-DD00-A842-960B-E87072E4CE57}"/>
              </a:ext>
            </a:extLst>
          </p:cNvPr>
          <p:cNvSpPr/>
          <p:nvPr/>
        </p:nvSpPr>
        <p:spPr>
          <a:xfrm>
            <a:off x="1236224" y="3008146"/>
            <a:ext cx="9719550" cy="3416320"/>
          </a:xfrm>
          <a:prstGeom prst="rect">
            <a:avLst/>
          </a:prstGeom>
          <a:ln>
            <a:solidFill>
              <a:srgbClr val="0070C0"/>
            </a:solidFill>
          </a:ln>
        </p:spPr>
        <p:txBody>
          <a:bodyPr wrap="square">
            <a:spAutoFit/>
          </a:bodyPr>
          <a:lstStyle/>
          <a:p>
            <a:pPr algn="just"/>
            <a:r>
              <a:rPr lang="it-IT" sz="2400" dirty="0">
                <a:latin typeface="Gill Sans MT" panose="020B0502020104020203" pitchFamily="34" charset="0"/>
              </a:rPr>
              <a:t>Durante il processo di fotosintesi clorofilliana, le piante utilizzano il carbonio presente nell’atmosfera sotto forma di anidride carbonica come fonte di nutrimento e crescita. Il carbonio diventa quindi parte della pianta e viene così sottratto dall’atmosfera. Gli animali si nutrono poi delle piante e utilizzano a loro volta questo carbonio per crescere. </a:t>
            </a:r>
          </a:p>
          <a:p>
            <a:endParaRPr lang="it-IT" sz="2400" dirty="0">
              <a:latin typeface="Gill Sans MT" panose="020B0502020104020203" pitchFamily="34" charset="0"/>
            </a:endParaRPr>
          </a:p>
          <a:p>
            <a:pPr algn="just"/>
            <a:r>
              <a:rPr lang="it-IT" sz="2400" dirty="0">
                <a:latin typeface="Gill Sans MT" panose="020B0502020104020203" pitchFamily="34" charset="0"/>
              </a:rPr>
              <a:t>Il carbonio è la molecola alla base di tutti gli organismi viventi. Morendo, le piante e gli animali possono trasformarsi in combustibili fossili in un processo che dura milioni di anni.</a:t>
            </a:r>
            <a:endParaRPr lang="en-US" sz="2400" dirty="0"/>
          </a:p>
        </p:txBody>
      </p:sp>
    </p:spTree>
    <p:extLst>
      <p:ext uri="{BB962C8B-B14F-4D97-AF65-F5344CB8AC3E}">
        <p14:creationId xmlns:p14="http://schemas.microsoft.com/office/powerpoint/2010/main" val="52474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48AE-4D90-A248-82C9-627336507DFC}"/>
              </a:ext>
            </a:extLst>
          </p:cNvPr>
          <p:cNvSpPr>
            <a:spLocks noGrp="1"/>
          </p:cNvSpPr>
          <p:nvPr>
            <p:ph type="title"/>
          </p:nvPr>
        </p:nvSpPr>
        <p:spPr>
          <a:xfrm>
            <a:off x="853459" y="171986"/>
            <a:ext cx="10506456" cy="1014984"/>
          </a:xfrm>
        </p:spPr>
        <p:txBody>
          <a:bodyPr anchor="b">
            <a:normAutofit/>
          </a:bodyPr>
          <a:lstStyle/>
          <a:p>
            <a:r>
              <a:rPr lang="en-CH" sz="3200">
                <a:solidFill>
                  <a:schemeClr val="accent2"/>
                </a:solidFill>
                <a:effectLst/>
                <a:latin typeface="+mj-lt"/>
              </a:rPr>
              <a:t>Il </a:t>
            </a:r>
            <a:r>
              <a:rPr lang="en-CH" sz="3200" dirty="0">
                <a:solidFill>
                  <a:schemeClr val="accent2"/>
                </a:solidFill>
                <a:effectLst/>
                <a:latin typeface="+mj-lt"/>
              </a:rPr>
              <a:t>Ciclo </a:t>
            </a:r>
            <a:r>
              <a:rPr lang="en-CH" sz="3200">
                <a:solidFill>
                  <a:schemeClr val="accent2"/>
                </a:solidFill>
                <a:effectLst/>
                <a:latin typeface="+mj-lt"/>
              </a:rPr>
              <a:t>del Carbonio (</a:t>
            </a:r>
            <a:r>
              <a:rPr lang="it-IT" sz="3200" dirty="0">
                <a:solidFill>
                  <a:schemeClr val="accent2"/>
                </a:solidFill>
                <a:effectLst/>
                <a:latin typeface="+mj-lt"/>
              </a:rPr>
              <a:t>2</a:t>
            </a:r>
            <a:r>
              <a:rPr lang="en-CH" sz="3200">
                <a:solidFill>
                  <a:schemeClr val="accent2"/>
                </a:solidFill>
                <a:effectLst/>
                <a:latin typeface="+mj-lt"/>
              </a:rPr>
              <a:t>/</a:t>
            </a:r>
            <a:r>
              <a:rPr lang="it-IT" sz="3200" dirty="0">
                <a:solidFill>
                  <a:schemeClr val="accent2"/>
                </a:solidFill>
                <a:effectLst/>
                <a:latin typeface="+mj-lt"/>
              </a:rPr>
              <a:t>3</a:t>
            </a:r>
            <a:r>
              <a:rPr lang="en-CH" sz="3200">
                <a:solidFill>
                  <a:schemeClr val="accent2"/>
                </a:solidFill>
                <a:effectLst/>
                <a:latin typeface="+mj-lt"/>
              </a:rPr>
              <a:t>)</a:t>
            </a:r>
            <a:endParaRPr lang="it-IT" sz="3200" dirty="0">
              <a:solidFill>
                <a:schemeClr val="accent2"/>
              </a:solidFill>
              <a:effectLst/>
              <a:latin typeface="+mj-lt"/>
            </a:endParaRPr>
          </a:p>
        </p:txBody>
      </p:sp>
      <p:sp>
        <p:nvSpPr>
          <p:cNvPr id="4" name="TextBox 3">
            <a:extLst>
              <a:ext uri="{FF2B5EF4-FFF2-40B4-BE49-F238E27FC236}">
                <a16:creationId xmlns:a16="http://schemas.microsoft.com/office/drawing/2014/main" id="{5B880F9E-4698-554A-9CF9-D0B0BD8AF977}"/>
              </a:ext>
            </a:extLst>
          </p:cNvPr>
          <p:cNvSpPr txBox="1"/>
          <p:nvPr/>
        </p:nvSpPr>
        <p:spPr>
          <a:xfrm>
            <a:off x="1626736" y="2090172"/>
            <a:ext cx="8938528" cy="3539430"/>
          </a:xfrm>
          <a:prstGeom prst="rect">
            <a:avLst/>
          </a:prstGeom>
          <a:noFill/>
          <a:ln>
            <a:solidFill>
              <a:srgbClr val="0070C0"/>
            </a:solidFill>
          </a:ln>
        </p:spPr>
        <p:txBody>
          <a:bodyPr wrap="square" rtlCol="0">
            <a:spAutoFit/>
          </a:bodyPr>
          <a:lstStyle/>
          <a:p>
            <a:pPr lvl="0" algn="just"/>
            <a:r>
              <a:rPr lang="it-IT" sz="2800" dirty="0">
                <a:latin typeface="Gill Sans MT" panose="020B0502020104020203" pitchFamily="34" charset="0"/>
              </a:rPr>
              <a:t>Nonostante il costante assorbimento di anidride carbonica da parte delle piante, la sua concentrazione nell’atmosfera si mantiene pressoché costante nel breve termine. Ciò è dovuto all’attività respiratoria di piante e animali, che producono anidride carbonica durante il processo di respirazione. Gli animali e le piante producono anidride carbonica anche morendo, grazie all’azione demolitrice dei batteri del terreno.</a:t>
            </a:r>
            <a:endParaRPr lang="en-US" sz="2800" dirty="0">
              <a:latin typeface="Gill Sans MT" panose="020B0502020104020203" pitchFamily="34" charset="0"/>
            </a:endParaRPr>
          </a:p>
        </p:txBody>
      </p:sp>
    </p:spTree>
    <p:extLst>
      <p:ext uri="{BB962C8B-B14F-4D97-AF65-F5344CB8AC3E}">
        <p14:creationId xmlns:p14="http://schemas.microsoft.com/office/powerpoint/2010/main" val="148812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05DFAA-94FB-B74B-A9A0-6EB6765499E9}"/>
              </a:ext>
            </a:extLst>
          </p:cNvPr>
          <p:cNvSpPr>
            <a:spLocks noGrp="1"/>
          </p:cNvSpPr>
          <p:nvPr>
            <p:ph type="title"/>
          </p:nvPr>
        </p:nvSpPr>
        <p:spPr>
          <a:xfrm>
            <a:off x="133051" y="0"/>
            <a:ext cx="6260691" cy="1128068"/>
          </a:xfrm>
        </p:spPr>
        <p:txBody>
          <a:bodyPr anchor="ctr">
            <a:normAutofit/>
          </a:bodyPr>
          <a:lstStyle/>
          <a:p>
            <a:r>
              <a:rPr lang="en-CH" sz="3200" dirty="0">
                <a:solidFill>
                  <a:schemeClr val="accent2"/>
                </a:solidFill>
                <a:effectLst/>
                <a:latin typeface="+mj-lt"/>
              </a:rPr>
              <a:t>Il Ciclo del </a:t>
            </a:r>
            <a:r>
              <a:rPr lang="en-CH" sz="3200">
                <a:solidFill>
                  <a:schemeClr val="accent2"/>
                </a:solidFill>
                <a:effectLst/>
                <a:latin typeface="+mj-lt"/>
              </a:rPr>
              <a:t>Carbonio (</a:t>
            </a:r>
            <a:r>
              <a:rPr lang="it-IT" sz="3200" dirty="0">
                <a:solidFill>
                  <a:schemeClr val="accent2"/>
                </a:solidFill>
                <a:effectLst/>
                <a:latin typeface="+mj-lt"/>
              </a:rPr>
              <a:t>3</a:t>
            </a:r>
            <a:r>
              <a:rPr lang="en-CH" sz="3200">
                <a:solidFill>
                  <a:schemeClr val="accent2"/>
                </a:solidFill>
                <a:effectLst/>
                <a:latin typeface="+mj-lt"/>
              </a:rPr>
              <a:t>/</a:t>
            </a:r>
            <a:r>
              <a:rPr lang="it-IT" sz="3200" dirty="0">
                <a:solidFill>
                  <a:schemeClr val="accent2"/>
                </a:solidFill>
                <a:effectLst/>
                <a:latin typeface="+mj-lt"/>
              </a:rPr>
              <a:t>3</a:t>
            </a:r>
            <a:r>
              <a:rPr lang="en-CH" sz="3200">
                <a:solidFill>
                  <a:schemeClr val="accent2"/>
                </a:solidFill>
                <a:effectLst/>
                <a:latin typeface="+mj-lt"/>
              </a:rPr>
              <a:t>)</a:t>
            </a:r>
            <a:endParaRPr lang="it-IT" sz="3200" dirty="0">
              <a:solidFill>
                <a:schemeClr val="accent2"/>
              </a:solidFill>
              <a:effectLst/>
              <a:latin typeface="+mj-lt"/>
            </a:endParaRPr>
          </a:p>
        </p:txBody>
      </p:sp>
      <p:sp>
        <p:nvSpPr>
          <p:cNvPr id="3" name="Content Placeholder 2">
            <a:extLst>
              <a:ext uri="{FF2B5EF4-FFF2-40B4-BE49-F238E27FC236}">
                <a16:creationId xmlns:a16="http://schemas.microsoft.com/office/drawing/2014/main" id="{A8A5DA62-2BCD-3343-BEDC-FDE8EBA24EFA}"/>
              </a:ext>
            </a:extLst>
          </p:cNvPr>
          <p:cNvSpPr>
            <a:spLocks noGrp="1"/>
          </p:cNvSpPr>
          <p:nvPr>
            <p:ph idx="1"/>
          </p:nvPr>
        </p:nvSpPr>
        <p:spPr>
          <a:xfrm>
            <a:off x="133051" y="1606388"/>
            <a:ext cx="5425410" cy="4327149"/>
          </a:xfrm>
        </p:spPr>
        <p:txBody>
          <a:bodyPr anchor="ctr">
            <a:noAutofit/>
          </a:bodyPr>
          <a:lstStyle/>
          <a:p>
            <a:r>
              <a:rPr lang="it-IT" dirty="0">
                <a:latin typeface="Gill Sans MT" panose="020B0502020104020203" pitchFamily="34" charset="0"/>
              </a:rPr>
              <a:t>Un altro ruolo importante è svolto dal sistema aria-superficie delle acque. </a:t>
            </a:r>
          </a:p>
          <a:p>
            <a:r>
              <a:rPr lang="it-IT" b="0" dirty="0">
                <a:latin typeface="Gill Sans MT" panose="020B0502020104020203" pitchFamily="34" charset="0"/>
              </a:rPr>
              <a:t>Quando la concentrazione di anidride carbonica nell’atmosfera è elevata, una maggiore quantità di questa si discioglie nelle acque di laghi, mari e oceani. </a:t>
            </a:r>
          </a:p>
          <a:p>
            <a:r>
              <a:rPr lang="it-IT" b="0" dirty="0">
                <a:latin typeface="Gill Sans MT" panose="020B0502020104020203" pitchFamily="34" charset="0"/>
              </a:rPr>
              <a:t>Viceversa, se la sua concentrazione diminuisce, l’anidride carbonica si libera dalle acque superficiali per entrare nell’atmosfera. </a:t>
            </a:r>
          </a:p>
          <a:p>
            <a:r>
              <a:rPr lang="it-IT" b="0" dirty="0">
                <a:latin typeface="Gill Sans MT" panose="020B0502020104020203" pitchFamily="34" charset="0"/>
              </a:rPr>
              <a:t>Come vedremo nel secondo modulo, questo ha effetti negativi sugli organismi viventi.</a:t>
            </a:r>
          </a:p>
        </p:txBody>
      </p:sp>
      <p:pic>
        <p:nvPicPr>
          <p:cNvPr id="9" name="Picture 8" descr="A close up of a map&#10;&#10;Description automatically generated">
            <a:extLst>
              <a:ext uri="{FF2B5EF4-FFF2-40B4-BE49-F238E27FC236}">
                <a16:creationId xmlns:a16="http://schemas.microsoft.com/office/drawing/2014/main" id="{707F3651-4883-154C-8DD8-B7FB7AAFF347}"/>
              </a:ext>
            </a:extLst>
          </p:cNvPr>
          <p:cNvPicPr>
            <a:picLocks noChangeAspect="1"/>
          </p:cNvPicPr>
          <p:nvPr/>
        </p:nvPicPr>
        <p:blipFill rotWithShape="1">
          <a:blip r:embed="rId3"/>
          <a:srcRect r="-4" b="4505"/>
          <a:stretch/>
        </p:blipFill>
        <p:spPr>
          <a:xfrm>
            <a:off x="5977788" y="799352"/>
            <a:ext cx="5425410" cy="5259296"/>
          </a:xfrm>
          <a:prstGeom prst="rect">
            <a:avLst/>
          </a:prstGeom>
        </p:spPr>
      </p:pic>
      <p:sp>
        <p:nvSpPr>
          <p:cNvPr id="10" name="TextBox 9">
            <a:extLst>
              <a:ext uri="{FF2B5EF4-FFF2-40B4-BE49-F238E27FC236}">
                <a16:creationId xmlns:a16="http://schemas.microsoft.com/office/drawing/2014/main" id="{A7AB15FE-EF55-DF42-B09F-CF07FECF0C32}"/>
              </a:ext>
            </a:extLst>
          </p:cNvPr>
          <p:cNvSpPr txBox="1"/>
          <p:nvPr/>
        </p:nvSpPr>
        <p:spPr>
          <a:xfrm>
            <a:off x="10086806" y="6088123"/>
            <a:ext cx="3028950" cy="230832"/>
          </a:xfrm>
          <a:prstGeom prst="rect">
            <a:avLst/>
          </a:prstGeom>
          <a:noFill/>
        </p:spPr>
        <p:txBody>
          <a:bodyPr wrap="square" rtlCol="0">
            <a:spAutoFit/>
          </a:bodyPr>
          <a:lstStyle/>
          <a:p>
            <a:r>
              <a:rPr lang="it-IT" sz="900" dirty="0"/>
              <a:t>Crediti: chimica-</a:t>
            </a:r>
            <a:r>
              <a:rPr lang="it-IT" sz="900" dirty="0" err="1"/>
              <a:t>online.it</a:t>
            </a:r>
            <a:endParaRPr lang="it-IT" sz="900" dirty="0"/>
          </a:p>
        </p:txBody>
      </p:sp>
    </p:spTree>
    <p:extLst>
      <p:ext uri="{BB962C8B-B14F-4D97-AF65-F5344CB8AC3E}">
        <p14:creationId xmlns:p14="http://schemas.microsoft.com/office/powerpoint/2010/main" val="34914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EA64-E7D0-5F4B-A775-A0E7689131A1}"/>
              </a:ext>
            </a:extLst>
          </p:cNvPr>
          <p:cNvSpPr>
            <a:spLocks noGrp="1"/>
          </p:cNvSpPr>
          <p:nvPr>
            <p:ph type="title"/>
          </p:nvPr>
        </p:nvSpPr>
        <p:spPr>
          <a:xfrm>
            <a:off x="2311147" y="109193"/>
            <a:ext cx="7569706" cy="1288238"/>
          </a:xfrm>
        </p:spPr>
        <p:txBody>
          <a:bodyPr anchor="ctr">
            <a:normAutofit/>
          </a:bodyPr>
          <a:lstStyle/>
          <a:p>
            <a:r>
              <a:rPr lang="it-IT" sz="3200" dirty="0">
                <a:solidFill>
                  <a:schemeClr val="accent2"/>
                </a:solidFill>
                <a:effectLst/>
                <a:latin typeface="+mj-lt"/>
              </a:rPr>
              <a:t>La Terra del Passato (1/4)</a:t>
            </a:r>
          </a:p>
        </p:txBody>
      </p:sp>
      <p:sp>
        <p:nvSpPr>
          <p:cNvPr id="3" name="Content Placeholder 2">
            <a:extLst>
              <a:ext uri="{FF2B5EF4-FFF2-40B4-BE49-F238E27FC236}">
                <a16:creationId xmlns:a16="http://schemas.microsoft.com/office/drawing/2014/main" id="{792FEC3F-585D-9C4B-8904-3E2236799199}"/>
              </a:ext>
            </a:extLst>
          </p:cNvPr>
          <p:cNvSpPr>
            <a:spLocks noGrp="1"/>
          </p:cNvSpPr>
          <p:nvPr>
            <p:ph idx="1"/>
          </p:nvPr>
        </p:nvSpPr>
        <p:spPr>
          <a:xfrm>
            <a:off x="1026577" y="1397431"/>
            <a:ext cx="9057473" cy="4759294"/>
          </a:xfrm>
        </p:spPr>
        <p:txBody>
          <a:bodyPr anchor="t">
            <a:normAutofit lnSpcReduction="10000"/>
          </a:bodyPr>
          <a:lstStyle/>
          <a:p>
            <a:pPr algn="just"/>
            <a:r>
              <a:rPr lang="it-IT" dirty="0">
                <a:latin typeface="+mn-lt"/>
              </a:rPr>
              <a:t>Per capire da dove proviene il carbonio, dobbiamo fare un salto indietro di 4.6 miliardi di anni alle origini del pianeta Terra</a:t>
            </a:r>
            <a:r>
              <a:rPr lang="en-GB" dirty="0">
                <a:latin typeface="+mn-lt"/>
              </a:rPr>
              <a:t>.</a:t>
            </a:r>
            <a:endParaRPr lang="it-IT" dirty="0">
              <a:latin typeface="+mn-lt"/>
            </a:endParaRPr>
          </a:p>
          <a:p>
            <a:pPr algn="just"/>
            <a:r>
              <a:rPr lang="it-IT" b="0" dirty="0">
                <a:latin typeface="+mn-lt"/>
              </a:rPr>
              <a:t>All'inizio la Terra era una grande palla di roccia fusa che eruttava gas caldi e vapore acqueo dal suo nucleo per formare col tempo la prima atmosfera e gli oceani. </a:t>
            </a:r>
          </a:p>
          <a:p>
            <a:pPr algn="just"/>
            <a:r>
              <a:rPr lang="it-IT" b="0" dirty="0">
                <a:latin typeface="+mn-lt"/>
              </a:rPr>
              <a:t>Nel primo miliardo di anni dalla creazione forme di vita molto primitive, simili a batteri, apparvero negli oceani. </a:t>
            </a:r>
          </a:p>
          <a:p>
            <a:pPr algn="just"/>
            <a:r>
              <a:rPr lang="it-IT" b="0" dirty="0">
                <a:latin typeface="+mn-lt"/>
              </a:rPr>
              <a:t>Dopo migliaia di milioni di anni di evoluzione, piante, alghe e microorganismi acquatici iniziarono ad utilizzare la fotosintesi (dunque l’energia solare) per produrre molecole ricche di energia a partire dall’ acqua e dall’anidride carbonica presenti nell’ambiente.</a:t>
            </a:r>
          </a:p>
        </p:txBody>
      </p:sp>
      <p:pic>
        <p:nvPicPr>
          <p:cNvPr id="13" name="Graphic 12" descr="Earth globe Africa and Europe">
            <a:extLst>
              <a:ext uri="{FF2B5EF4-FFF2-40B4-BE49-F238E27FC236}">
                <a16:creationId xmlns:a16="http://schemas.microsoft.com/office/drawing/2014/main" id="{90C8BCDA-507A-FB49-9DE8-1692B8153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84050" y="109193"/>
            <a:ext cx="1825256" cy="1825256"/>
          </a:xfrm>
          <a:prstGeom prst="rect">
            <a:avLst/>
          </a:prstGeom>
        </p:spPr>
      </p:pic>
    </p:spTree>
    <p:extLst>
      <p:ext uri="{BB962C8B-B14F-4D97-AF65-F5344CB8AC3E}">
        <p14:creationId xmlns:p14="http://schemas.microsoft.com/office/powerpoint/2010/main" val="278402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EA64-E7D0-5F4B-A775-A0E7689131A1}"/>
              </a:ext>
            </a:extLst>
          </p:cNvPr>
          <p:cNvSpPr>
            <a:spLocks noGrp="1"/>
          </p:cNvSpPr>
          <p:nvPr>
            <p:ph type="title"/>
          </p:nvPr>
        </p:nvSpPr>
        <p:spPr>
          <a:xfrm>
            <a:off x="2360339" y="190884"/>
            <a:ext cx="7165235" cy="1288238"/>
          </a:xfrm>
        </p:spPr>
        <p:txBody>
          <a:bodyPr anchor="ctr">
            <a:normAutofit/>
          </a:bodyPr>
          <a:lstStyle/>
          <a:p>
            <a:pPr algn="l"/>
            <a:r>
              <a:rPr lang="it-IT" sz="3200" dirty="0">
                <a:solidFill>
                  <a:schemeClr val="accent2"/>
                </a:solidFill>
                <a:effectLst/>
                <a:latin typeface="+mj-lt"/>
              </a:rPr>
              <a:t>La Terra del Passato (2/4)</a:t>
            </a:r>
          </a:p>
        </p:txBody>
      </p:sp>
      <p:sp>
        <p:nvSpPr>
          <p:cNvPr id="3" name="Content Placeholder 2">
            <a:extLst>
              <a:ext uri="{FF2B5EF4-FFF2-40B4-BE49-F238E27FC236}">
                <a16:creationId xmlns:a16="http://schemas.microsoft.com/office/drawing/2014/main" id="{792FEC3F-585D-9C4B-8904-3E2236799199}"/>
              </a:ext>
            </a:extLst>
          </p:cNvPr>
          <p:cNvSpPr>
            <a:spLocks noGrp="1"/>
          </p:cNvSpPr>
          <p:nvPr>
            <p:ph idx="1"/>
          </p:nvPr>
        </p:nvSpPr>
        <p:spPr>
          <a:xfrm>
            <a:off x="482815" y="1733244"/>
            <a:ext cx="10920282" cy="4933872"/>
          </a:xfrm>
        </p:spPr>
        <p:txBody>
          <a:bodyPr anchor="t">
            <a:normAutofit/>
          </a:bodyPr>
          <a:lstStyle/>
          <a:p>
            <a:r>
              <a:rPr lang="it-IT" dirty="0">
                <a:latin typeface="+mn-lt"/>
              </a:rPr>
              <a:t>Oggigiorno piante e alghe giocano un ruolo chiave nel ciclo del carbonio:</a:t>
            </a:r>
          </a:p>
          <a:p>
            <a:pPr marL="0" indent="0">
              <a:buNone/>
            </a:pPr>
            <a:endParaRPr lang="it-IT" dirty="0">
              <a:latin typeface="+mn-lt"/>
            </a:endParaRPr>
          </a:p>
          <a:p>
            <a:pPr lvl="1"/>
            <a:r>
              <a:rPr lang="it-IT" dirty="0"/>
              <a:t>Ogni anno circa 80 miliardi di tonnellate di carbonio atmosferico (anidride carbonica) si dissolve negli oceani.</a:t>
            </a:r>
          </a:p>
          <a:p>
            <a:pPr lvl="1"/>
            <a:r>
              <a:rPr lang="it-IT" dirty="0"/>
              <a:t>Allo stesso tempo, circa 120 miliardi di tonnellate vengono aspirate dalle piante attraverso la fotosintesi!</a:t>
            </a:r>
          </a:p>
          <a:p>
            <a:pPr lvl="1"/>
            <a:r>
              <a:rPr lang="it-IT" dirty="0"/>
              <a:t>Molto di più ritorna nell'atmosfera attraverso la combustione, la decomposizione e la respirazione di piante e animali.</a:t>
            </a:r>
            <a:br>
              <a:rPr lang="it-IT" dirty="0"/>
            </a:br>
            <a:endParaRPr lang="it-IT" dirty="0"/>
          </a:p>
          <a:p>
            <a:r>
              <a:rPr lang="it-IT" b="0" dirty="0">
                <a:latin typeface="+mn-lt"/>
              </a:rPr>
              <a:t>Tra circa 2.8 e 2.3 miliardi di anni fa, gli organismi vegetali emisero abbastanza ossigeno nell’atmosfera da permettere la formazione di uno strato di ozono (O3) nell’atmosfera, a circa 25Km dalla superficie del pianeta</a:t>
            </a:r>
            <a:r>
              <a:rPr lang="en-CH" b="0">
                <a:latin typeface="+mn-lt"/>
              </a:rPr>
              <a:t>.</a:t>
            </a:r>
            <a:endParaRPr lang="en-GB" b="0" dirty="0">
              <a:latin typeface="+mn-lt"/>
            </a:endParaRPr>
          </a:p>
        </p:txBody>
      </p:sp>
      <p:pic>
        <p:nvPicPr>
          <p:cNvPr id="6" name="Graphic 5" descr="Earth globe Africa and Europe">
            <a:extLst>
              <a:ext uri="{FF2B5EF4-FFF2-40B4-BE49-F238E27FC236}">
                <a16:creationId xmlns:a16="http://schemas.microsoft.com/office/drawing/2014/main" id="{35533305-8FDE-C44F-81A6-446C1A2DC3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1661" y="0"/>
            <a:ext cx="1825256" cy="1825256"/>
          </a:xfrm>
          <a:prstGeom prst="rect">
            <a:avLst/>
          </a:prstGeom>
        </p:spPr>
      </p:pic>
    </p:spTree>
    <p:extLst>
      <p:ext uri="{BB962C8B-B14F-4D97-AF65-F5344CB8AC3E}">
        <p14:creationId xmlns:p14="http://schemas.microsoft.com/office/powerpoint/2010/main" val="257270010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ersonalizzato 2">
      <a:majorFont>
        <a:latin typeface="Futur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5268</TotalTime>
  <Words>4714</Words>
  <Application>Microsoft Macintosh PowerPoint</Application>
  <PresentationFormat>Widescreen</PresentationFormat>
  <Paragraphs>255</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 Math</vt:lpstr>
      <vt:lpstr>Comic Sans MS</vt:lpstr>
      <vt:lpstr>Eurostile</vt:lpstr>
      <vt:lpstr>Futura</vt:lpstr>
      <vt:lpstr>Gill Sans MT</vt:lpstr>
      <vt:lpstr>Office Theme</vt:lpstr>
      <vt:lpstr>PowerPoint Presentation</vt:lpstr>
      <vt:lpstr>Modulo I – Parte 2:   Argomenti</vt:lpstr>
      <vt:lpstr>Da che Cosa è Causato l’Innalzamento delle Temperature? Temperatura Media e Anidride Carbonica</vt:lpstr>
      <vt:lpstr>L’Anidride Carbonica o CO2</vt:lpstr>
      <vt:lpstr>Il Ciclo del Carbonio (1/3)</vt:lpstr>
      <vt:lpstr>Il Ciclo del Carbonio (2/3)</vt:lpstr>
      <vt:lpstr>Il Ciclo del Carbonio (3/3)</vt:lpstr>
      <vt:lpstr>La Terra del Passato (1/4)</vt:lpstr>
      <vt:lpstr>La Terra del Passato (2/4)</vt:lpstr>
      <vt:lpstr>La Terra del Passato (3/4)</vt:lpstr>
      <vt:lpstr>La Terra del Passato (4/4)</vt:lpstr>
      <vt:lpstr>I Cambiamenti Climatici nella Storia dell’Uomo (1/2)</vt:lpstr>
      <vt:lpstr>I Cambiamenti Climatici nella Storia dell’Uomo (2/2)</vt:lpstr>
      <vt:lpstr>Come si Formano i Combustibili Fossili?</vt:lpstr>
      <vt:lpstr>Video: Il Ciclo del Carbonio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Marcella Veronesi</dc:creator>
  <cp:lastModifiedBy>Marcella Veronesi</cp:lastModifiedBy>
  <cp:revision>165</cp:revision>
  <dcterms:created xsi:type="dcterms:W3CDTF">2020-08-19T13:23:01Z</dcterms:created>
  <dcterms:modified xsi:type="dcterms:W3CDTF">2021-01-11T11:09:49Z</dcterms:modified>
</cp:coreProperties>
</file>