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m4v"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2" r:id="rId1"/>
  </p:sldMasterIdLst>
  <p:notesMasterIdLst>
    <p:notesMasterId r:id="rId13"/>
  </p:notesMasterIdLst>
  <p:handoutMasterIdLst>
    <p:handoutMasterId r:id="rId14"/>
  </p:handoutMasterIdLst>
  <p:sldIdLst>
    <p:sldId id="318" r:id="rId2"/>
    <p:sldId id="346" r:id="rId3"/>
    <p:sldId id="360" r:id="rId4"/>
    <p:sldId id="361" r:id="rId5"/>
    <p:sldId id="337" r:id="rId6"/>
    <p:sldId id="345" r:id="rId7"/>
    <p:sldId id="257" r:id="rId8"/>
    <p:sldId id="281" r:id="rId9"/>
    <p:sldId id="282" r:id="rId10"/>
    <p:sldId id="303" r:id="rId11"/>
    <p:sldId id="321" r:id="rId12"/>
  </p:sldIdLst>
  <p:sldSz cx="12192000" cy="6858000"/>
  <p:notesSz cx="6858000" cy="9144000"/>
  <p:defaultTex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urlani, Lorenzo" initials="FL" lastIdx="1" clrIdx="0">
    <p:extLst>
      <p:ext uri="{19B8F6BF-5375-455C-9EA6-DF929625EA0E}">
        <p15:presenceInfo xmlns:p15="http://schemas.microsoft.com/office/powerpoint/2012/main" userId="S::lorenzo.furlani@student.unisg.ch::2fc00eda-65ed-49b2-9fb1-de1aa75454e3" providerId="AD"/>
      </p:ext>
    </p:extLst>
  </p:cmAuthor>
  <p:cmAuthor id="2" name="Pam" initials="P" lastIdx="56" clrIdx="1">
    <p:extLst>
      <p:ext uri="{19B8F6BF-5375-455C-9EA6-DF929625EA0E}">
        <p15:presenceInfo xmlns:p15="http://schemas.microsoft.com/office/powerpoint/2012/main" userId="Pa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DD9"/>
    <a:srgbClr val="FAEC31"/>
    <a:srgbClr val="FFFFFF"/>
    <a:srgbClr val="FFFAEF"/>
    <a:srgbClr val="FEF2DA"/>
    <a:srgbClr val="EC4036"/>
    <a:srgbClr val="24D9E2"/>
    <a:srgbClr val="0070C0"/>
    <a:srgbClr val="92B5E0"/>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62" autoAdjust="0"/>
    <p:restoredTop sz="38099" autoAdjust="0"/>
  </p:normalViewPr>
  <p:slideViewPr>
    <p:cSldViewPr snapToGrid="0" snapToObjects="1">
      <p:cViewPr varScale="1">
        <p:scale>
          <a:sx n="33" d="100"/>
          <a:sy n="33" d="100"/>
        </p:scale>
        <p:origin x="2808" y="34"/>
      </p:cViewPr>
      <p:guideLst/>
    </p:cSldViewPr>
  </p:slideViewPr>
  <p:outlineViewPr>
    <p:cViewPr>
      <p:scale>
        <a:sx n="20" d="100"/>
        <a:sy n="20" d="100"/>
      </p:scale>
      <p:origin x="0" y="-6096"/>
    </p:cViewPr>
  </p:outlineViewPr>
  <p:notesTextViewPr>
    <p:cViewPr>
      <p:scale>
        <a:sx n="120" d="100"/>
        <a:sy n="120" d="100"/>
      </p:scale>
      <p:origin x="0" y="0"/>
    </p:cViewPr>
  </p:notesTextViewPr>
  <p:sorterViewPr>
    <p:cViewPr>
      <p:scale>
        <a:sx n="80" d="100"/>
        <a:sy n="80" d="100"/>
      </p:scale>
      <p:origin x="0" y="0"/>
    </p:cViewPr>
  </p:sorterViewPr>
  <p:notesViewPr>
    <p:cSldViewPr snapToGrid="0" snapToObjects="1">
      <p:cViewPr varScale="1">
        <p:scale>
          <a:sx n="96" d="100"/>
          <a:sy n="96" d="100"/>
        </p:scale>
        <p:origin x="3688"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A054F46-6CF4-C24C-82F1-036195F325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a:extLst>
              <a:ext uri="{FF2B5EF4-FFF2-40B4-BE49-F238E27FC236}">
                <a16:creationId xmlns:a16="http://schemas.microsoft.com/office/drawing/2014/main" id="{81B05B41-DF1A-034C-BAD4-5705DFDA6DF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5679AE-C9D1-BF46-8D93-539ADB4319C8}" type="datetimeFigureOut">
              <a:rPr lang="en-CH" smtClean="0"/>
              <a:t>10/28/2021</a:t>
            </a:fld>
            <a:endParaRPr lang="en-CH"/>
          </a:p>
        </p:txBody>
      </p:sp>
      <p:sp>
        <p:nvSpPr>
          <p:cNvPr id="4" name="Footer Placeholder 3">
            <a:extLst>
              <a:ext uri="{FF2B5EF4-FFF2-40B4-BE49-F238E27FC236}">
                <a16:creationId xmlns:a16="http://schemas.microsoft.com/office/drawing/2014/main" id="{2EF75A52-4582-AA42-AE4E-0820B2457A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5" name="Slide Number Placeholder 4">
            <a:extLst>
              <a:ext uri="{FF2B5EF4-FFF2-40B4-BE49-F238E27FC236}">
                <a16:creationId xmlns:a16="http://schemas.microsoft.com/office/drawing/2014/main" id="{48B588BC-E07E-BD4A-9CE8-23ACB4267E1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941049D-2A94-B34A-B696-3C24E1CFCCC5}" type="slidenum">
              <a:rPr lang="en-CH" smtClean="0"/>
              <a:t>‹N›</a:t>
            </a:fld>
            <a:endParaRPr lang="en-CH"/>
          </a:p>
        </p:txBody>
      </p:sp>
    </p:spTree>
    <p:extLst>
      <p:ext uri="{BB962C8B-B14F-4D97-AF65-F5344CB8AC3E}">
        <p14:creationId xmlns:p14="http://schemas.microsoft.com/office/powerpoint/2010/main" val="3288542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43DFA1-B423-214F-87EC-4F0CDFCB2169}" type="datetimeFigureOut">
              <a:rPr lang="en-CH" smtClean="0"/>
              <a:t>10/28/2021</a:t>
            </a:fld>
            <a:endParaRPr lang="en-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346567-3369-0C4A-A16B-491FA808C044}" type="slidenum">
              <a:rPr lang="en-CH" smtClean="0"/>
              <a:t>‹N›</a:t>
            </a:fld>
            <a:endParaRPr lang="en-CH"/>
          </a:p>
        </p:txBody>
      </p:sp>
    </p:spTree>
    <p:extLst>
      <p:ext uri="{BB962C8B-B14F-4D97-AF65-F5344CB8AC3E}">
        <p14:creationId xmlns:p14="http://schemas.microsoft.com/office/powerpoint/2010/main" val="4272516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Questa </a:t>
            </a:r>
            <a:r>
              <a:rPr lang="en-US" dirty="0" err="1"/>
              <a:t>è</a:t>
            </a:r>
            <a:r>
              <a:rPr lang="en-US" dirty="0"/>
              <a:t> la prima </a:t>
            </a:r>
            <a:r>
              <a:rPr lang="en-US" dirty="0" err="1"/>
              <a:t>parte</a:t>
            </a:r>
            <a:r>
              <a:rPr lang="en-US" dirty="0"/>
              <a:t> del primo modulo </a:t>
            </a:r>
            <a:r>
              <a:rPr lang="en-US" dirty="0" err="1"/>
              <a:t>sulla</a:t>
            </a:r>
            <a:r>
              <a:rPr lang="en-US" dirty="0"/>
              <a:t> </a:t>
            </a:r>
            <a:r>
              <a:rPr lang="en-US" dirty="0" err="1"/>
              <a:t>scienza</a:t>
            </a:r>
            <a:r>
              <a:rPr lang="en-US" dirty="0"/>
              <a:t> </a:t>
            </a:r>
            <a:r>
              <a:rPr lang="en-US" dirty="0" err="1"/>
              <a:t>dei</a:t>
            </a:r>
            <a:r>
              <a:rPr lang="en-US" dirty="0"/>
              <a:t> </a:t>
            </a:r>
            <a:r>
              <a:rPr lang="en-US" dirty="0" err="1"/>
              <a:t>cambiamenti</a:t>
            </a:r>
            <a:r>
              <a:rPr lang="en-US" dirty="0"/>
              <a:t> </a:t>
            </a:r>
            <a:r>
              <a:rPr lang="en-US" dirty="0" err="1"/>
              <a:t>climatici</a:t>
            </a:r>
            <a:endParaRPr lang="en-US" dirty="0"/>
          </a:p>
        </p:txBody>
      </p:sp>
      <p:sp>
        <p:nvSpPr>
          <p:cNvPr id="4" name="Slide Number Placeholder 3"/>
          <p:cNvSpPr>
            <a:spLocks noGrp="1"/>
          </p:cNvSpPr>
          <p:nvPr>
            <p:ph type="sldNum" sz="quarter" idx="5"/>
          </p:nvPr>
        </p:nvSpPr>
        <p:spPr/>
        <p:txBody>
          <a:bodyPr/>
          <a:lstStyle/>
          <a:p>
            <a:fld id="{E4346567-3369-0C4A-A16B-491FA808C044}" type="slidenum">
              <a:rPr lang="en-CH" smtClean="0"/>
              <a:t>1</a:t>
            </a:fld>
            <a:endParaRPr lang="en-CH"/>
          </a:p>
        </p:txBody>
      </p:sp>
    </p:spTree>
    <p:extLst>
      <p:ext uri="{BB962C8B-B14F-4D97-AF65-F5344CB8AC3E}">
        <p14:creationId xmlns:p14="http://schemas.microsoft.com/office/powerpoint/2010/main" val="2054203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Questo tipo di modelli sono stati testati per quasi 50 anni per assicurare che i risultati principali siano corretti. Nello stesso modo in cui i videogiochi sono stati migliorati da grafiche molto semplici a scenari e azioni molto realistici nel corso degli anni, i modelli climatici vengono migliorati includendo dettagli come il processo di formazione delle nubi e le zone dove i rovesci temporaleschi potrebbero aumentare.</a:t>
            </a:r>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Gli scienziati testano i loro modelli comparando i risultati con misurazioni reali. Usano poi quei modelli che si sono dimostrati essere utili nella comprensione di cambiamenti passati e attuali del clima terrestre, come ad esempio i cambiamenti globali di temperatura dell’ultimo secolo. </a:t>
            </a:r>
            <a:endParaRPr lang="en-CH" sz="1200" kern="1200" dirty="0">
              <a:solidFill>
                <a:schemeClr val="tx1"/>
              </a:solidFill>
              <a:effectLst/>
              <a:latin typeface="+mn-lt"/>
              <a:ea typeface="+mn-ea"/>
              <a:cs typeface="+mn-cs"/>
            </a:endParaRPr>
          </a:p>
          <a:p>
            <a:br>
              <a:rPr lang="it-IT" sz="1200" kern="1200" dirty="0">
                <a:solidFill>
                  <a:schemeClr val="tx1"/>
                </a:solidFill>
                <a:effectLst/>
                <a:latin typeface="+mn-lt"/>
                <a:ea typeface="+mn-ea"/>
                <a:cs typeface="+mn-cs"/>
              </a:rPr>
            </a:br>
            <a:r>
              <a:rPr lang="it-IT" sz="1200" kern="1200" dirty="0">
                <a:solidFill>
                  <a:schemeClr val="tx1"/>
                </a:solidFill>
                <a:effectLst/>
                <a:latin typeface="+mn-lt"/>
                <a:ea typeface="+mn-ea"/>
                <a:cs typeface="+mn-cs"/>
              </a:rPr>
              <a:t>Fonti:</a:t>
            </a:r>
          </a:p>
          <a:p>
            <a:endParaRPr lang="it-IT" sz="1200" kern="1200" dirty="0">
              <a:solidFill>
                <a:schemeClr val="tx1"/>
              </a:solidFill>
              <a:effectLst/>
              <a:latin typeface="+mn-lt"/>
              <a:ea typeface="+mn-ea"/>
              <a:cs typeface="+mn-cs"/>
            </a:endParaRPr>
          </a:p>
          <a:p>
            <a:r>
              <a:rPr lang="it-IT" sz="1200" kern="1200" dirty="0" err="1">
                <a:solidFill>
                  <a:schemeClr val="tx1"/>
                </a:solidFill>
                <a:effectLst/>
                <a:latin typeface="+mn-lt"/>
                <a:ea typeface="+mn-ea"/>
                <a:cs typeface="+mn-cs"/>
              </a:rPr>
              <a:t>CliMA</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n.d.</a:t>
            </a:r>
            <a:r>
              <a:rPr lang="it-IT" sz="1200" kern="1200" dirty="0">
                <a:solidFill>
                  <a:schemeClr val="tx1"/>
                </a:solidFill>
                <a:effectLst/>
                <a:latin typeface="+mn-lt"/>
                <a:ea typeface="+mn-ea"/>
                <a:cs typeface="+mn-cs"/>
              </a:rPr>
              <a:t>). </a:t>
            </a:r>
            <a:r>
              <a:rPr lang="it-IT" sz="1200" i="1" kern="1200" dirty="0">
                <a:solidFill>
                  <a:schemeClr val="tx1"/>
                </a:solidFill>
                <a:effectLst/>
                <a:latin typeface="+mn-lt"/>
                <a:ea typeface="+mn-ea"/>
                <a:cs typeface="+mn-cs"/>
              </a:rPr>
              <a:t>A New </a:t>
            </a:r>
            <a:r>
              <a:rPr lang="it-IT" sz="1200" i="1" kern="1200" dirty="0" err="1">
                <a:solidFill>
                  <a:schemeClr val="tx1"/>
                </a:solidFill>
                <a:effectLst/>
                <a:latin typeface="+mn-lt"/>
                <a:ea typeface="+mn-ea"/>
                <a:cs typeface="+mn-cs"/>
              </a:rPr>
              <a:t>Approach</a:t>
            </a:r>
            <a:r>
              <a:rPr lang="it-IT" sz="1200" i="1" kern="1200" dirty="0">
                <a:solidFill>
                  <a:schemeClr val="tx1"/>
                </a:solidFill>
                <a:effectLst/>
                <a:latin typeface="+mn-lt"/>
                <a:ea typeface="+mn-ea"/>
                <a:cs typeface="+mn-cs"/>
              </a:rPr>
              <a:t> to </a:t>
            </a:r>
            <a:r>
              <a:rPr lang="it-IT" sz="1200" i="1" kern="1200" dirty="0" err="1">
                <a:solidFill>
                  <a:schemeClr val="tx1"/>
                </a:solidFill>
                <a:effectLst/>
                <a:latin typeface="+mn-lt"/>
                <a:ea typeface="+mn-ea"/>
                <a:cs typeface="+mn-cs"/>
              </a:rPr>
              <a:t>Climate</a:t>
            </a:r>
            <a:r>
              <a:rPr lang="it-IT" sz="1200" i="1" kern="1200" dirty="0">
                <a:solidFill>
                  <a:schemeClr val="tx1"/>
                </a:solidFill>
                <a:effectLst/>
                <a:latin typeface="+mn-lt"/>
                <a:ea typeface="+mn-ea"/>
                <a:cs typeface="+mn-cs"/>
              </a:rPr>
              <a:t> </a:t>
            </a:r>
            <a:r>
              <a:rPr lang="it-IT" sz="1200" i="1" kern="1200" dirty="0" err="1">
                <a:solidFill>
                  <a:schemeClr val="tx1"/>
                </a:solidFill>
                <a:effectLst/>
                <a:latin typeface="+mn-lt"/>
                <a:ea typeface="+mn-ea"/>
                <a:cs typeface="+mn-cs"/>
              </a:rPr>
              <a:t>Modelling</a:t>
            </a:r>
            <a:r>
              <a:rPr lang="it-IT" sz="1200" kern="1200" dirty="0">
                <a:solidFill>
                  <a:schemeClr val="tx1"/>
                </a:solidFill>
                <a:effectLst/>
                <a:latin typeface="+mn-lt"/>
                <a:ea typeface="+mn-ea"/>
                <a:cs typeface="+mn-cs"/>
              </a:rPr>
              <a:t>. Tratto da </a:t>
            </a:r>
            <a:r>
              <a:rPr lang="it-IT" sz="1200" kern="1200" dirty="0" err="1">
                <a:solidFill>
                  <a:schemeClr val="tx1"/>
                </a:solidFill>
                <a:effectLst/>
                <a:latin typeface="+mn-lt"/>
                <a:ea typeface="+mn-ea"/>
                <a:cs typeface="+mn-cs"/>
              </a:rPr>
              <a:t>Climate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Modelling</a:t>
            </a:r>
            <a:r>
              <a:rPr lang="it-IT" sz="1200" kern="1200" dirty="0">
                <a:solidFill>
                  <a:schemeClr val="tx1"/>
                </a:solidFill>
                <a:effectLst/>
                <a:latin typeface="+mn-lt"/>
                <a:ea typeface="+mn-ea"/>
                <a:cs typeface="+mn-cs"/>
              </a:rPr>
              <a:t> Alliance: https://clima.caltech.edu</a:t>
            </a:r>
            <a:endParaRPr lang="en-CH" sz="1200" kern="1200" dirty="0">
              <a:solidFill>
                <a:schemeClr val="tx1"/>
              </a:solidFill>
              <a:effectLst/>
              <a:latin typeface="+mn-lt"/>
              <a:ea typeface="+mn-ea"/>
              <a:cs typeface="+mn-cs"/>
            </a:endParaRPr>
          </a:p>
          <a:p>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EPA. (</a:t>
            </a:r>
            <a:r>
              <a:rPr lang="it-IT" sz="1200" kern="1200" dirty="0" err="1">
                <a:solidFill>
                  <a:schemeClr val="tx1"/>
                </a:solidFill>
                <a:effectLst/>
                <a:latin typeface="+mn-lt"/>
                <a:ea typeface="+mn-ea"/>
                <a:cs typeface="+mn-cs"/>
              </a:rPr>
              <a:t>n.d.</a:t>
            </a:r>
            <a:r>
              <a:rPr lang="it-IT" sz="1200" kern="1200" dirty="0">
                <a:solidFill>
                  <a:schemeClr val="tx1"/>
                </a:solidFill>
                <a:effectLst/>
                <a:latin typeface="+mn-lt"/>
                <a:ea typeface="+mn-ea"/>
                <a:cs typeface="+mn-cs"/>
              </a:rPr>
              <a:t>). </a:t>
            </a:r>
            <a:r>
              <a:rPr lang="it-IT" sz="1200" i="1" kern="1200" dirty="0" err="1">
                <a:solidFill>
                  <a:schemeClr val="tx1"/>
                </a:solidFill>
                <a:effectLst/>
                <a:latin typeface="+mn-lt"/>
                <a:ea typeface="+mn-ea"/>
                <a:cs typeface="+mn-cs"/>
              </a:rPr>
              <a:t>Ruled</a:t>
            </a:r>
            <a:r>
              <a:rPr lang="it-IT" sz="1200" i="1" kern="1200" dirty="0">
                <a:solidFill>
                  <a:schemeClr val="tx1"/>
                </a:solidFill>
                <a:effectLst/>
                <a:latin typeface="+mn-lt"/>
                <a:ea typeface="+mn-ea"/>
                <a:cs typeface="+mn-cs"/>
              </a:rPr>
              <a:t> Out </a:t>
            </a:r>
            <a:r>
              <a:rPr lang="it-IT" sz="1200" kern="1200" dirty="0">
                <a:solidFill>
                  <a:schemeClr val="tx1"/>
                </a:solidFill>
                <a:effectLst/>
                <a:latin typeface="+mn-lt"/>
                <a:ea typeface="+mn-ea"/>
                <a:cs typeface="+mn-cs"/>
              </a:rPr>
              <a:t>. Tratto da Global </a:t>
            </a:r>
            <a:r>
              <a:rPr lang="it-IT" sz="1200" kern="1200" dirty="0" err="1">
                <a:solidFill>
                  <a:schemeClr val="tx1"/>
                </a:solidFill>
                <a:effectLst/>
                <a:latin typeface="+mn-lt"/>
                <a:ea typeface="+mn-ea"/>
                <a:cs typeface="+mn-cs"/>
              </a:rPr>
              <a:t>Climate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Change</a:t>
            </a:r>
            <a:r>
              <a:rPr lang="it-IT" sz="1200" kern="1200" dirty="0">
                <a:solidFill>
                  <a:schemeClr val="tx1"/>
                </a:solidFill>
                <a:effectLst/>
                <a:latin typeface="+mn-lt"/>
                <a:ea typeface="+mn-ea"/>
                <a:cs typeface="+mn-cs"/>
              </a:rPr>
              <a:t>: https://archive.epa.gov/climatechange/kids/scientists/ruled-out.html</a:t>
            </a:r>
            <a:endParaRPr lang="en-CH" sz="1200" kern="1200" dirty="0">
              <a:solidFill>
                <a:schemeClr val="tx1"/>
              </a:solidFill>
              <a:effectLst/>
              <a:latin typeface="+mn-lt"/>
              <a:ea typeface="+mn-ea"/>
              <a:cs typeface="+mn-cs"/>
            </a:endParaRPr>
          </a:p>
          <a:p>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NASA. (</a:t>
            </a:r>
            <a:r>
              <a:rPr lang="it-IT" sz="1200" kern="1200" dirty="0" err="1">
                <a:solidFill>
                  <a:schemeClr val="tx1"/>
                </a:solidFill>
                <a:effectLst/>
                <a:latin typeface="+mn-lt"/>
                <a:ea typeface="+mn-ea"/>
                <a:cs typeface="+mn-cs"/>
              </a:rPr>
              <a:t>n.d.</a:t>
            </a:r>
            <a:r>
              <a:rPr lang="it-IT" sz="1200" kern="1200" dirty="0">
                <a:solidFill>
                  <a:schemeClr val="tx1"/>
                </a:solidFill>
                <a:effectLst/>
                <a:latin typeface="+mn-lt"/>
                <a:ea typeface="+mn-ea"/>
                <a:cs typeface="+mn-cs"/>
              </a:rPr>
              <a:t>). </a:t>
            </a:r>
            <a:r>
              <a:rPr lang="it-IT" sz="1200" i="1" kern="1200" dirty="0">
                <a:solidFill>
                  <a:schemeClr val="tx1"/>
                </a:solidFill>
                <a:effectLst/>
                <a:latin typeface="+mn-lt"/>
                <a:ea typeface="+mn-ea"/>
                <a:cs typeface="+mn-cs"/>
              </a:rPr>
              <a:t>The </a:t>
            </a:r>
            <a:r>
              <a:rPr lang="it-IT" sz="1200" i="1" kern="1200" dirty="0" err="1">
                <a:solidFill>
                  <a:schemeClr val="tx1"/>
                </a:solidFill>
                <a:effectLst/>
                <a:latin typeface="+mn-lt"/>
                <a:ea typeface="+mn-ea"/>
                <a:cs typeface="+mn-cs"/>
              </a:rPr>
              <a:t>Causes</a:t>
            </a:r>
            <a:r>
              <a:rPr lang="it-IT" sz="1200" i="1" kern="1200" dirty="0">
                <a:solidFill>
                  <a:schemeClr val="tx1"/>
                </a:solidFill>
                <a:effectLst/>
                <a:latin typeface="+mn-lt"/>
                <a:ea typeface="+mn-ea"/>
                <a:cs typeface="+mn-cs"/>
              </a:rPr>
              <a:t> of </a:t>
            </a:r>
            <a:r>
              <a:rPr lang="it-IT" sz="1200" i="1" kern="1200" dirty="0" err="1">
                <a:solidFill>
                  <a:schemeClr val="tx1"/>
                </a:solidFill>
                <a:effectLst/>
                <a:latin typeface="+mn-lt"/>
                <a:ea typeface="+mn-ea"/>
                <a:cs typeface="+mn-cs"/>
              </a:rPr>
              <a:t>Climate</a:t>
            </a:r>
            <a:r>
              <a:rPr lang="it-IT" sz="1200" i="1" kern="1200" dirty="0">
                <a:solidFill>
                  <a:schemeClr val="tx1"/>
                </a:solidFill>
                <a:effectLst/>
                <a:latin typeface="+mn-lt"/>
                <a:ea typeface="+mn-ea"/>
                <a:cs typeface="+mn-cs"/>
              </a:rPr>
              <a:t> </a:t>
            </a:r>
            <a:r>
              <a:rPr lang="it-IT" sz="1200" i="1" kern="1200" dirty="0" err="1">
                <a:solidFill>
                  <a:schemeClr val="tx1"/>
                </a:solidFill>
                <a:effectLst/>
                <a:latin typeface="+mn-lt"/>
                <a:ea typeface="+mn-ea"/>
                <a:cs typeface="+mn-cs"/>
              </a:rPr>
              <a:t>Change</a:t>
            </a:r>
            <a:r>
              <a:rPr lang="it-IT" sz="1200" i="1" kern="1200" dirty="0">
                <a:solidFill>
                  <a:schemeClr val="tx1"/>
                </a:solidFill>
                <a:effectLst/>
                <a:latin typeface="+mn-lt"/>
                <a:ea typeface="+mn-ea"/>
                <a:cs typeface="+mn-cs"/>
              </a:rPr>
              <a:t> </a:t>
            </a:r>
            <a:r>
              <a:rPr lang="it-IT" sz="1200" kern="1200" dirty="0">
                <a:solidFill>
                  <a:schemeClr val="tx1"/>
                </a:solidFill>
                <a:effectLst/>
                <a:latin typeface="+mn-lt"/>
                <a:ea typeface="+mn-ea"/>
                <a:cs typeface="+mn-cs"/>
              </a:rPr>
              <a:t>. Tratto da Global </a:t>
            </a:r>
            <a:r>
              <a:rPr lang="it-IT" sz="1200" kern="1200" dirty="0" err="1">
                <a:solidFill>
                  <a:schemeClr val="tx1"/>
                </a:solidFill>
                <a:effectLst/>
                <a:latin typeface="+mn-lt"/>
                <a:ea typeface="+mn-ea"/>
                <a:cs typeface="+mn-cs"/>
              </a:rPr>
              <a:t>Climate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Change</a:t>
            </a:r>
            <a:r>
              <a:rPr lang="it-IT" sz="1200" kern="1200" dirty="0">
                <a:solidFill>
                  <a:schemeClr val="tx1"/>
                </a:solidFill>
                <a:effectLst/>
                <a:latin typeface="+mn-lt"/>
                <a:ea typeface="+mn-ea"/>
                <a:cs typeface="+mn-cs"/>
              </a:rPr>
              <a:t>: https://climate.nasa.gov/causes/</a:t>
            </a:r>
          </a:p>
          <a:p>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NCCS. (2019, Novembre). </a:t>
            </a:r>
            <a:r>
              <a:rPr lang="it-IT" sz="1200" i="1" kern="1200" dirty="0">
                <a:solidFill>
                  <a:schemeClr val="tx1"/>
                </a:solidFill>
                <a:effectLst/>
                <a:latin typeface="+mn-lt"/>
                <a:ea typeface="+mn-ea"/>
                <a:cs typeface="+mn-cs"/>
              </a:rPr>
              <a:t>Comprendere gli scenari climatici </a:t>
            </a:r>
            <a:r>
              <a:rPr lang="it-IT" sz="1200" kern="1200" dirty="0">
                <a:solidFill>
                  <a:schemeClr val="tx1"/>
                </a:solidFill>
                <a:effectLst/>
                <a:latin typeface="+mn-lt"/>
                <a:ea typeface="+mn-ea"/>
                <a:cs typeface="+mn-cs"/>
              </a:rPr>
              <a:t>. Tratto da National Centre for </a:t>
            </a:r>
            <a:r>
              <a:rPr lang="it-IT" sz="1200" kern="1200" dirty="0" err="1">
                <a:solidFill>
                  <a:schemeClr val="tx1"/>
                </a:solidFill>
                <a:effectLst/>
                <a:latin typeface="+mn-lt"/>
                <a:ea typeface="+mn-ea"/>
                <a:cs typeface="+mn-cs"/>
              </a:rPr>
              <a:t>Climate</a:t>
            </a:r>
            <a:r>
              <a:rPr lang="it-IT" sz="1200" kern="1200" dirty="0">
                <a:solidFill>
                  <a:schemeClr val="tx1"/>
                </a:solidFill>
                <a:effectLst/>
                <a:latin typeface="+mn-lt"/>
                <a:ea typeface="+mn-ea"/>
                <a:cs typeface="+mn-cs"/>
              </a:rPr>
              <a:t> Services: https://www.nccs.admin.ch/nccs/it/home/cambiamenti-climatici-e-impatti/scenari-climatici-per-la-svizzera/comprendere-gli-scenari-climatici.html</a:t>
            </a:r>
            <a:endParaRPr lang="en-CH" sz="1200" kern="1200" dirty="0">
              <a:solidFill>
                <a:schemeClr val="tx1"/>
              </a:solidFill>
              <a:effectLst/>
              <a:latin typeface="+mn-lt"/>
              <a:ea typeface="+mn-ea"/>
              <a:cs typeface="+mn-cs"/>
            </a:endParaRPr>
          </a:p>
          <a:p>
            <a:r>
              <a:rPr lang="en-CH" sz="1200" kern="1200" dirty="0">
                <a:solidFill>
                  <a:schemeClr val="tx1"/>
                </a:solidFill>
                <a:effectLst/>
                <a:latin typeface="+mn-lt"/>
                <a:ea typeface="+mn-ea"/>
                <a:cs typeface="+mn-cs"/>
              </a:rPr>
              <a:t> </a:t>
            </a:r>
          </a:p>
          <a:p>
            <a:endParaRPr lang="en-CH"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4346567-3369-0C4A-A16B-491FA808C044}" type="slidenum">
              <a:rPr lang="en-CH" smtClean="0"/>
              <a:t>10</a:t>
            </a:fld>
            <a:endParaRPr lang="en-CH"/>
          </a:p>
        </p:txBody>
      </p:sp>
    </p:spTree>
    <p:extLst>
      <p:ext uri="{BB962C8B-B14F-4D97-AF65-F5344CB8AC3E}">
        <p14:creationId xmlns:p14="http://schemas.microsoft.com/office/powerpoint/2010/main" val="3853606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In questo video della NASA viene mostrato il riscaldamento della Terra ossia le temperature superficiali terrestri registrate tra il 1880 e il 2019. </a:t>
            </a:r>
          </a:p>
          <a:p>
            <a:r>
              <a:rPr lang="it-IT" sz="1200" kern="1200" dirty="0">
                <a:solidFill>
                  <a:schemeClr val="tx1"/>
                </a:solidFill>
                <a:effectLst/>
                <a:latin typeface="+mn-lt"/>
                <a:ea typeface="+mn-ea"/>
                <a:cs typeface="+mn-cs"/>
              </a:rPr>
              <a:t>Il blu scuro indica le aree più fredde della media. Il giallo, arancione e rosso indicano le aree più calde della media. </a:t>
            </a: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La temperatura è in gradi Celsius, e la temperatura media è calcolata rispetto alla media delle temperature annuali a partire dal 1880.</a:t>
            </a: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Come potete vedere le zone blu sono molto poche e le zone giallo, arancioni e rosse sono la maggioranza, in particolare dalla fine degli anni ’70. Questo rappresenta i</a:t>
            </a:r>
            <a:r>
              <a:rPr lang="it-IT" sz="1200" b="0" kern="1200" dirty="0">
                <a:solidFill>
                  <a:schemeClr val="tx1"/>
                </a:solidFill>
                <a:effectLst/>
                <a:latin typeface="+mn-lt"/>
                <a:ea typeface="+mn-ea"/>
                <a:cs typeface="+mn-cs"/>
              </a:rPr>
              <a:t>l riscaldamento globale </a:t>
            </a:r>
            <a:r>
              <a:rPr lang="it-IT" sz="1200" kern="1200" dirty="0">
                <a:solidFill>
                  <a:schemeClr val="tx1"/>
                </a:solidFill>
                <a:effectLst/>
                <a:latin typeface="+mn-lt"/>
                <a:ea typeface="+mn-ea"/>
                <a:cs typeface="+mn-cs"/>
              </a:rPr>
              <a:t>ossia la tendenza all’aumento della temperatura in tutta la Terra.</a:t>
            </a: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Nella seconda parte di questo modulo vedremo cosa causa l’innalzamento delle temperature. </a:t>
            </a: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Fonte:</a:t>
            </a:r>
          </a:p>
          <a:p>
            <a:endParaRPr lang="it-I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H" sz="1200" kern="1200" dirty="0">
                <a:solidFill>
                  <a:schemeClr val="tx1"/>
                </a:solidFill>
                <a:effectLst/>
                <a:latin typeface="+mn-lt"/>
                <a:ea typeface="+mn-ea"/>
                <a:cs typeface="+mn-cs"/>
              </a:rPr>
              <a:t>NASA. (n.d.). </a:t>
            </a:r>
            <a:r>
              <a:rPr lang="en-CH" sz="1200" i="1" kern="1200" dirty="0">
                <a:solidFill>
                  <a:schemeClr val="tx1"/>
                </a:solidFill>
                <a:effectLst/>
                <a:latin typeface="+mn-lt"/>
                <a:ea typeface="+mn-ea"/>
                <a:cs typeface="+mn-cs"/>
              </a:rPr>
              <a:t>Video: Global warming from 1880 to 2019</a:t>
            </a:r>
            <a:r>
              <a:rPr lang="en-CH" sz="1200" kern="1200" dirty="0">
                <a:solidFill>
                  <a:schemeClr val="tx1"/>
                </a:solidFill>
                <a:effectLst/>
                <a:latin typeface="+mn-lt"/>
                <a:ea typeface="+mn-ea"/>
                <a:cs typeface="+mn-cs"/>
              </a:rPr>
              <a:t>. </a:t>
            </a:r>
            <a:endParaRPr lang="it-I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err="1">
                <a:solidFill>
                  <a:schemeClr val="tx1"/>
                </a:solidFill>
                <a:effectLst/>
                <a:latin typeface="+mn-lt"/>
                <a:ea typeface="+mn-ea"/>
                <a:cs typeface="+mn-cs"/>
              </a:rPr>
              <a:t>https</a:t>
            </a:r>
            <a:r>
              <a:rPr lang="it-IT" sz="1200" kern="1200" dirty="0">
                <a:solidFill>
                  <a:schemeClr val="tx1"/>
                </a:solidFill>
                <a:effectLst/>
                <a:latin typeface="+mn-lt"/>
                <a:ea typeface="+mn-ea"/>
                <a:cs typeface="+mn-cs"/>
              </a:rPr>
              <a:t>://</a:t>
            </a:r>
            <a:r>
              <a:rPr lang="it-IT" sz="1200" kern="1200" dirty="0" err="1">
                <a:solidFill>
                  <a:schemeClr val="tx1"/>
                </a:solidFill>
                <a:effectLst/>
                <a:latin typeface="+mn-lt"/>
                <a:ea typeface="+mn-ea"/>
                <a:cs typeface="+mn-cs"/>
              </a:rPr>
              <a:t>climate.nasa.gov</a:t>
            </a:r>
            <a:r>
              <a:rPr lang="it-IT" sz="1200" kern="1200" dirty="0">
                <a:solidFill>
                  <a:schemeClr val="tx1"/>
                </a:solidFill>
                <a:effectLst/>
                <a:latin typeface="+mn-lt"/>
                <a:ea typeface="+mn-ea"/>
                <a:cs typeface="+mn-cs"/>
              </a:rPr>
              <a:t>/</a:t>
            </a:r>
            <a:r>
              <a:rPr lang="it-IT" sz="1200" kern="1200" dirty="0" err="1">
                <a:solidFill>
                  <a:schemeClr val="tx1"/>
                </a:solidFill>
                <a:effectLst/>
                <a:latin typeface="+mn-lt"/>
                <a:ea typeface="+mn-ea"/>
                <a:cs typeface="+mn-cs"/>
              </a:rPr>
              <a:t>climate_resources</a:t>
            </a:r>
            <a:r>
              <a:rPr lang="it-IT" sz="1200" kern="1200" dirty="0">
                <a:solidFill>
                  <a:schemeClr val="tx1"/>
                </a:solidFill>
                <a:effectLst/>
                <a:latin typeface="+mn-lt"/>
                <a:ea typeface="+mn-ea"/>
                <a:cs typeface="+mn-cs"/>
              </a:rPr>
              <a:t>/139/video-global-warming-from-1880-to-2019/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H" sz="1200" kern="1200" dirty="0">
              <a:solidFill>
                <a:schemeClr val="tx1"/>
              </a:solidFill>
              <a:effectLst/>
              <a:latin typeface="+mn-lt"/>
              <a:ea typeface="+mn-ea"/>
              <a:cs typeface="+mn-cs"/>
            </a:endParaRPr>
          </a:p>
          <a:p>
            <a:endParaRPr lang="en-CH"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4346567-3369-0C4A-A16B-491FA808C044}" type="slidenum">
              <a:rPr lang="en-CH" smtClean="0"/>
              <a:t>11</a:t>
            </a:fld>
            <a:endParaRPr lang="en-CH"/>
          </a:p>
        </p:txBody>
      </p:sp>
    </p:spTree>
    <p:extLst>
      <p:ext uri="{BB962C8B-B14F-4D97-AF65-F5344CB8AC3E}">
        <p14:creationId xmlns:p14="http://schemas.microsoft.com/office/powerpoint/2010/main" val="4088845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Nel primo modulo risponderemo a domande</a:t>
            </a:r>
            <a:r>
              <a:rPr lang="it-IT" baseline="0" dirty="0"/>
              <a:t> come</a:t>
            </a:r>
            <a:r>
              <a:rPr lang="it-IT" dirty="0"/>
              <a:t> le seguenti:</a:t>
            </a:r>
          </a:p>
          <a:p>
            <a:endParaRPr lang="it-IT" dirty="0"/>
          </a:p>
          <a:p>
            <a:pPr>
              <a:buFontTx/>
              <a:buChar char="-"/>
            </a:pPr>
            <a:r>
              <a:rPr lang="en-GB" b="0" dirty="0">
                <a:latin typeface="+mn-lt"/>
              </a:rPr>
              <a:t> Qual </a:t>
            </a:r>
            <a:r>
              <a:rPr lang="en-GB" b="0" dirty="0" err="1">
                <a:latin typeface="+mn-lt"/>
              </a:rPr>
              <a:t>è</a:t>
            </a:r>
            <a:r>
              <a:rPr lang="en-GB" b="0" dirty="0">
                <a:latin typeface="+mn-lt"/>
              </a:rPr>
              <a:t> la </a:t>
            </a:r>
            <a:r>
              <a:rPr lang="en-GB" b="0" dirty="0" err="1">
                <a:latin typeface="+mn-lt"/>
              </a:rPr>
              <a:t>differenza</a:t>
            </a:r>
            <a:r>
              <a:rPr lang="en-GB" b="0" dirty="0">
                <a:latin typeface="+mn-lt"/>
              </a:rPr>
              <a:t> </a:t>
            </a:r>
            <a:r>
              <a:rPr lang="en-GB" b="0" dirty="0" err="1">
                <a:latin typeface="+mn-lt"/>
              </a:rPr>
              <a:t>tra</a:t>
            </a:r>
            <a:r>
              <a:rPr lang="en-GB" b="0" dirty="0">
                <a:latin typeface="+mn-lt"/>
              </a:rPr>
              <a:t> </a:t>
            </a:r>
            <a:r>
              <a:rPr lang="en-GB" b="0" dirty="0" err="1">
                <a:latin typeface="+mn-lt"/>
              </a:rPr>
              <a:t>clima</a:t>
            </a:r>
            <a:r>
              <a:rPr lang="en-GB" b="0" dirty="0">
                <a:latin typeface="+mn-lt"/>
              </a:rPr>
              <a:t> e tempo </a:t>
            </a:r>
            <a:r>
              <a:rPr lang="en-GB" b="0" dirty="0" err="1">
                <a:latin typeface="+mn-lt"/>
              </a:rPr>
              <a:t>meteorologico</a:t>
            </a:r>
            <a:r>
              <a:rPr lang="en-GB" b="0" dirty="0">
                <a:latin typeface="+mn-lt"/>
              </a:rPr>
              <a:t>?</a:t>
            </a:r>
            <a:endParaRPr lang="en-GB" b="0" dirty="0"/>
          </a:p>
          <a:p>
            <a:pPr>
              <a:buFontTx/>
              <a:buChar char="-"/>
            </a:pPr>
            <a:r>
              <a:rPr lang="en-GB" b="0" dirty="0">
                <a:latin typeface="+mn-lt"/>
              </a:rPr>
              <a:t> La </a:t>
            </a:r>
            <a:r>
              <a:rPr lang="en-GB" b="0" dirty="0" err="1">
                <a:latin typeface="+mn-lt"/>
              </a:rPr>
              <a:t>temperatura</a:t>
            </a:r>
            <a:r>
              <a:rPr lang="en-GB" b="0" dirty="0">
                <a:latin typeface="+mn-lt"/>
              </a:rPr>
              <a:t> </a:t>
            </a:r>
            <a:r>
              <a:rPr lang="en-GB" b="0" dirty="0" err="1">
                <a:latin typeface="+mn-lt"/>
              </a:rPr>
              <a:t>terrestre</a:t>
            </a:r>
            <a:r>
              <a:rPr lang="en-GB" b="0" dirty="0">
                <a:latin typeface="+mn-lt"/>
              </a:rPr>
              <a:t> </a:t>
            </a:r>
            <a:r>
              <a:rPr lang="en-GB" b="0" dirty="0" err="1">
                <a:latin typeface="+mn-lt"/>
              </a:rPr>
              <a:t>sta</a:t>
            </a:r>
            <a:r>
              <a:rPr lang="en-GB" b="0" dirty="0">
                <a:latin typeface="+mn-lt"/>
              </a:rPr>
              <a:t> </a:t>
            </a:r>
            <a:r>
              <a:rPr lang="en-GB" b="0" dirty="0" err="1">
                <a:latin typeface="+mn-lt"/>
              </a:rPr>
              <a:t>aumentando</a:t>
            </a:r>
            <a:r>
              <a:rPr lang="en-GB" dirty="0"/>
              <a:t>?</a:t>
            </a:r>
          </a:p>
          <a:p>
            <a:pPr>
              <a:buFontTx/>
              <a:buChar char="-"/>
            </a:pPr>
            <a:r>
              <a:rPr lang="en-GB" b="0" dirty="0">
                <a:latin typeface="+mn-lt"/>
              </a:rPr>
              <a:t> Come </a:t>
            </a:r>
            <a:r>
              <a:rPr lang="en-GB" b="0" dirty="0" err="1">
                <a:latin typeface="+mn-lt"/>
              </a:rPr>
              <a:t>facciamo</a:t>
            </a:r>
            <a:r>
              <a:rPr lang="en-GB" b="0" dirty="0">
                <a:latin typeface="+mn-lt"/>
              </a:rPr>
              <a:t> a </a:t>
            </a:r>
            <a:r>
              <a:rPr lang="en-GB" b="0" dirty="0" err="1">
                <a:latin typeface="+mn-lt"/>
              </a:rPr>
              <a:t>sapere</a:t>
            </a:r>
            <a:r>
              <a:rPr lang="en-GB" b="0" dirty="0">
                <a:latin typeface="+mn-lt"/>
              </a:rPr>
              <a:t> </a:t>
            </a:r>
            <a:r>
              <a:rPr lang="en-GB" b="0" dirty="0" err="1">
                <a:latin typeface="+mn-lt"/>
              </a:rPr>
              <a:t>che</a:t>
            </a:r>
            <a:r>
              <a:rPr lang="en-GB" b="0" dirty="0">
                <a:latin typeface="+mn-lt"/>
              </a:rPr>
              <a:t> la terra </a:t>
            </a:r>
            <a:r>
              <a:rPr lang="en-GB" b="0" dirty="0" err="1">
                <a:latin typeface="+mn-lt"/>
              </a:rPr>
              <a:t>si</a:t>
            </a:r>
            <a:r>
              <a:rPr lang="en-GB" b="0" dirty="0">
                <a:latin typeface="+mn-lt"/>
              </a:rPr>
              <a:t> </a:t>
            </a:r>
            <a:r>
              <a:rPr lang="en-GB" b="0" dirty="0" err="1">
                <a:latin typeface="+mn-lt"/>
              </a:rPr>
              <a:t>sta</a:t>
            </a:r>
            <a:r>
              <a:rPr lang="en-GB" b="0" dirty="0">
                <a:latin typeface="+mn-lt"/>
              </a:rPr>
              <a:t> </a:t>
            </a:r>
            <a:r>
              <a:rPr lang="en-GB" b="0" dirty="0" err="1">
                <a:latin typeface="+mn-lt"/>
              </a:rPr>
              <a:t>riscaldando</a:t>
            </a:r>
            <a:r>
              <a:rPr lang="en-GB" b="0" dirty="0">
                <a:latin typeface="+mn-lt"/>
              </a:rPr>
              <a:t>?</a:t>
            </a:r>
            <a:endParaRPr lang="en-GB" b="0" dirty="0"/>
          </a:p>
          <a:p>
            <a:pPr>
              <a:buFontTx/>
              <a:buChar char="-"/>
            </a:pPr>
            <a:r>
              <a:rPr lang="en-GB" dirty="0">
                <a:latin typeface="+mn-lt"/>
              </a:rPr>
              <a:t> Cosa </a:t>
            </a:r>
            <a:r>
              <a:rPr lang="en-GB" dirty="0" err="1">
                <a:latin typeface="+mn-lt"/>
              </a:rPr>
              <a:t>sono</a:t>
            </a:r>
            <a:r>
              <a:rPr lang="en-GB" dirty="0">
                <a:latin typeface="+mn-lt"/>
              </a:rPr>
              <a:t> </a:t>
            </a:r>
            <a:r>
              <a:rPr lang="en-GB" dirty="0" err="1"/>
              <a:t>i</a:t>
            </a:r>
            <a:r>
              <a:rPr lang="en-GB" b="0" dirty="0">
                <a:latin typeface="+mn-lt"/>
              </a:rPr>
              <a:t> </a:t>
            </a:r>
            <a:r>
              <a:rPr lang="en-GB" b="0" dirty="0" err="1">
                <a:latin typeface="+mn-lt"/>
              </a:rPr>
              <a:t>modelli</a:t>
            </a:r>
            <a:r>
              <a:rPr lang="en-GB" b="0" dirty="0">
                <a:latin typeface="+mn-lt"/>
              </a:rPr>
              <a:t> </a:t>
            </a:r>
            <a:r>
              <a:rPr lang="en-GB" b="0" dirty="0" err="1">
                <a:latin typeface="+mn-lt"/>
              </a:rPr>
              <a:t>climatici</a:t>
            </a:r>
            <a:r>
              <a:rPr lang="en-GB" b="0" dirty="0">
                <a:latin typeface="+mn-lt"/>
              </a:rPr>
              <a:t>?</a:t>
            </a:r>
            <a:endParaRPr lang="en-GB" b="0" dirty="0"/>
          </a:p>
          <a:p>
            <a:pPr>
              <a:buFontTx/>
              <a:buChar char="-"/>
            </a:pPr>
            <a:r>
              <a:rPr lang="en-GB" dirty="0"/>
              <a:t> </a:t>
            </a:r>
            <a:r>
              <a:rPr lang="en-GB" dirty="0" err="1"/>
              <a:t>Quali</a:t>
            </a:r>
            <a:r>
              <a:rPr lang="en-GB" dirty="0"/>
              <a:t> </a:t>
            </a:r>
            <a:r>
              <a:rPr lang="en-GB" dirty="0" err="1"/>
              <a:t>sono</a:t>
            </a:r>
            <a:r>
              <a:rPr lang="en-GB" dirty="0"/>
              <a:t> le </a:t>
            </a:r>
            <a:r>
              <a:rPr lang="en-GB" dirty="0" err="1"/>
              <a:t>potenziali</a:t>
            </a:r>
            <a:r>
              <a:rPr lang="en-GB" dirty="0"/>
              <a:t> cause </a:t>
            </a:r>
            <a:r>
              <a:rPr lang="en-GB" dirty="0" err="1"/>
              <a:t>dei</a:t>
            </a:r>
            <a:r>
              <a:rPr lang="en-GB" dirty="0"/>
              <a:t> </a:t>
            </a:r>
            <a:r>
              <a:rPr lang="en-GB" dirty="0" err="1"/>
              <a:t>cambiamenti</a:t>
            </a:r>
            <a:r>
              <a:rPr lang="en-GB" dirty="0"/>
              <a:t> </a:t>
            </a:r>
            <a:r>
              <a:rPr lang="en-GB" dirty="0" err="1"/>
              <a:t>climatici</a:t>
            </a:r>
            <a:r>
              <a:rPr lang="en-GB" dirty="0"/>
              <a:t>?</a:t>
            </a:r>
            <a:br>
              <a:rPr lang="en-GB" dirty="0">
                <a:latin typeface="+mn-lt"/>
              </a:rPr>
            </a:br>
            <a:endParaRPr lang="it-IT" dirty="0">
              <a:latin typeface="+mn-lt"/>
            </a:endParaRPr>
          </a:p>
        </p:txBody>
      </p:sp>
      <p:sp>
        <p:nvSpPr>
          <p:cNvPr id="4" name="Slide Number Placeholder 3"/>
          <p:cNvSpPr>
            <a:spLocks noGrp="1"/>
          </p:cNvSpPr>
          <p:nvPr>
            <p:ph type="sldNum" sz="quarter" idx="5"/>
          </p:nvPr>
        </p:nvSpPr>
        <p:spPr/>
        <p:txBody>
          <a:bodyPr/>
          <a:lstStyle/>
          <a:p>
            <a:fld id="{4C9F9B5D-9E6B-DC44-AFF6-3BDDA01B89E9}" type="slidenum">
              <a:rPr lang="en-US" smtClean="0"/>
              <a:t>2</a:t>
            </a:fld>
            <a:endParaRPr lang="en-US"/>
          </a:p>
        </p:txBody>
      </p:sp>
    </p:spTree>
    <p:extLst>
      <p:ext uri="{BB962C8B-B14F-4D97-AF65-F5344CB8AC3E}">
        <p14:creationId xmlns:p14="http://schemas.microsoft.com/office/powerpoint/2010/main" val="3292250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GB" dirty="0"/>
              <a:t>Nel primo modulo </a:t>
            </a:r>
            <a:r>
              <a:rPr lang="en-GB" dirty="0" err="1"/>
              <a:t>tratteremo</a:t>
            </a:r>
            <a:r>
              <a:rPr lang="en-GB" dirty="0"/>
              <a:t> </a:t>
            </a:r>
            <a:r>
              <a:rPr lang="en-GB" dirty="0" err="1"/>
              <a:t>anche</a:t>
            </a:r>
            <a:r>
              <a:rPr lang="en-GB" dirty="0"/>
              <a:t>: </a:t>
            </a:r>
          </a:p>
          <a:p>
            <a:endParaRPr lang="it-IT" dirty="0"/>
          </a:p>
          <a:p>
            <a:pPr>
              <a:buFontTx/>
              <a:buChar char="-"/>
            </a:pPr>
            <a:r>
              <a:rPr lang="en-GB" dirty="0"/>
              <a:t> Come fa </a:t>
            </a:r>
            <a:r>
              <a:rPr lang="en-GB" dirty="0" err="1"/>
              <a:t>l’anidride</a:t>
            </a:r>
            <a:r>
              <a:rPr lang="en-GB" dirty="0"/>
              <a:t> </a:t>
            </a:r>
            <a:r>
              <a:rPr lang="en-GB" dirty="0" err="1"/>
              <a:t>carbonica</a:t>
            </a:r>
            <a:r>
              <a:rPr lang="en-GB" dirty="0"/>
              <a:t> ad </a:t>
            </a:r>
            <a:r>
              <a:rPr lang="en-GB" dirty="0" err="1"/>
              <a:t>influenzare</a:t>
            </a:r>
            <a:r>
              <a:rPr lang="en-GB" dirty="0"/>
              <a:t> la </a:t>
            </a:r>
            <a:r>
              <a:rPr lang="en-GB" dirty="0" err="1"/>
              <a:t>temperatura</a:t>
            </a:r>
            <a:r>
              <a:rPr lang="en-GB" dirty="0"/>
              <a:t> </a:t>
            </a:r>
            <a:r>
              <a:rPr lang="en-GB" dirty="0" err="1"/>
              <a:t>terrestre</a:t>
            </a:r>
            <a:r>
              <a:rPr lang="en-GB" dirty="0"/>
              <a:t>? </a:t>
            </a:r>
          </a:p>
          <a:p>
            <a:pPr marL="0" marR="0" lvl="0" indent="0" algn="l" defTabSz="914400" rtl="0" eaLnBrk="1" fontAlgn="auto" latinLnBrk="0" hangingPunct="1">
              <a:lnSpc>
                <a:spcPct val="100000"/>
              </a:lnSpc>
              <a:spcBef>
                <a:spcPts val="0"/>
              </a:spcBef>
              <a:spcAft>
                <a:spcPts val="0"/>
              </a:spcAft>
              <a:buClrTx/>
              <a:buSzTx/>
              <a:buFontTx/>
              <a:buChar char="-"/>
              <a:tabLst/>
              <a:defRPr/>
            </a:pPr>
            <a:r>
              <a:rPr lang="en-GB" dirty="0"/>
              <a:t> </a:t>
            </a:r>
            <a:r>
              <a:rPr lang="en-GB" dirty="0" err="1"/>
              <a:t>Quali</a:t>
            </a:r>
            <a:r>
              <a:rPr lang="en-GB" dirty="0"/>
              <a:t> </a:t>
            </a:r>
            <a:r>
              <a:rPr lang="en-GB" dirty="0" err="1"/>
              <a:t>settori</a:t>
            </a:r>
            <a:r>
              <a:rPr lang="en-GB" dirty="0"/>
              <a:t> economici </a:t>
            </a:r>
            <a:r>
              <a:rPr lang="en-GB" dirty="0" err="1"/>
              <a:t>contribuiscono</a:t>
            </a:r>
            <a:r>
              <a:rPr lang="en-GB" dirty="0"/>
              <a:t> </a:t>
            </a:r>
            <a:r>
              <a:rPr lang="en-GB" dirty="0" err="1"/>
              <a:t>alla</a:t>
            </a:r>
            <a:r>
              <a:rPr lang="en-GB" dirty="0"/>
              <a:t> </a:t>
            </a:r>
            <a:r>
              <a:rPr lang="en-GB" dirty="0" err="1"/>
              <a:t>produzione</a:t>
            </a:r>
            <a:r>
              <a:rPr lang="en-GB" dirty="0"/>
              <a:t> </a:t>
            </a:r>
            <a:r>
              <a:rPr lang="en-GB" dirty="0" err="1"/>
              <a:t>dei</a:t>
            </a:r>
            <a:r>
              <a:rPr lang="en-GB" dirty="0"/>
              <a:t> gas serra e </a:t>
            </a:r>
            <a:r>
              <a:rPr lang="en-GB" dirty="0" err="1"/>
              <a:t>quindi</a:t>
            </a:r>
            <a:r>
              <a:rPr lang="en-GB" dirty="0"/>
              <a:t> ai </a:t>
            </a:r>
            <a:r>
              <a:rPr lang="en-GB" dirty="0" err="1"/>
              <a:t>cambiamenti</a:t>
            </a:r>
            <a:r>
              <a:rPr lang="en-GB" dirty="0"/>
              <a:t> </a:t>
            </a:r>
            <a:r>
              <a:rPr lang="en-GB" dirty="0" err="1"/>
              <a:t>climatici</a:t>
            </a:r>
            <a:r>
              <a:rPr lang="en-GB" dirty="0"/>
              <a:t>?</a:t>
            </a:r>
          </a:p>
          <a:p>
            <a:pPr>
              <a:buFontTx/>
              <a:buChar char="-"/>
            </a:pPr>
            <a:r>
              <a:rPr lang="en-GB" dirty="0"/>
              <a:t> I </a:t>
            </a:r>
            <a:r>
              <a:rPr lang="en-GB" dirty="0" err="1"/>
              <a:t>cambiamenti</a:t>
            </a:r>
            <a:r>
              <a:rPr lang="en-GB" dirty="0"/>
              <a:t> </a:t>
            </a:r>
            <a:r>
              <a:rPr lang="en-GB" dirty="0" err="1"/>
              <a:t>climatici</a:t>
            </a:r>
            <a:r>
              <a:rPr lang="en-GB" dirty="0"/>
              <a:t> </a:t>
            </a:r>
            <a:r>
              <a:rPr lang="en-GB" dirty="0" err="1"/>
              <a:t>nella</a:t>
            </a:r>
            <a:r>
              <a:rPr lang="en-GB" dirty="0"/>
              <a:t> </a:t>
            </a:r>
            <a:r>
              <a:rPr lang="en-GB" dirty="0" err="1"/>
              <a:t>storia</a:t>
            </a:r>
            <a:r>
              <a:rPr lang="en-GB" dirty="0"/>
              <a:t> </a:t>
            </a:r>
            <a:r>
              <a:rPr lang="en-GB" dirty="0" err="1"/>
              <a:t>dell’uomo</a:t>
            </a:r>
            <a:r>
              <a:rPr lang="en-GB" dirty="0"/>
              <a:t>.</a:t>
            </a:r>
          </a:p>
          <a:p>
            <a:pPr>
              <a:buFontTx/>
              <a:buChar char="-"/>
            </a:pPr>
            <a:r>
              <a:rPr lang="en-GB" dirty="0"/>
              <a:t> I </a:t>
            </a:r>
            <a:r>
              <a:rPr lang="en-GB" dirty="0" err="1"/>
              <a:t>livelli</a:t>
            </a:r>
            <a:r>
              <a:rPr lang="en-GB" dirty="0"/>
              <a:t> di </a:t>
            </a:r>
            <a:r>
              <a:rPr lang="en-GB" dirty="0" err="1"/>
              <a:t>anidride</a:t>
            </a:r>
            <a:r>
              <a:rPr lang="en-GB" dirty="0"/>
              <a:t> </a:t>
            </a:r>
            <a:r>
              <a:rPr lang="en-GB" dirty="0" err="1"/>
              <a:t>carbonica</a:t>
            </a:r>
            <a:r>
              <a:rPr lang="en-GB" dirty="0"/>
              <a:t> </a:t>
            </a:r>
            <a:r>
              <a:rPr lang="en-GB" dirty="0" err="1"/>
              <a:t>nell’atmosfera</a:t>
            </a:r>
            <a:r>
              <a:rPr lang="en-GB" dirty="0"/>
              <a:t>, da 800,000 anni fa ad </a:t>
            </a:r>
            <a:r>
              <a:rPr lang="en-GB" dirty="0" err="1"/>
              <a:t>oggi</a:t>
            </a:r>
            <a:r>
              <a:rPr lang="en-GB" dirty="0"/>
              <a:t>.</a:t>
            </a:r>
            <a:br>
              <a:rPr lang="en-GB" dirty="0">
                <a:latin typeface="+mn-lt"/>
              </a:rPr>
            </a:br>
            <a:br>
              <a:rPr lang="en-GB" dirty="0">
                <a:latin typeface="+mn-lt"/>
              </a:rPr>
            </a:br>
            <a:endParaRPr lang="it-IT" dirty="0">
              <a:latin typeface="+mn-lt"/>
            </a:endParaRPr>
          </a:p>
        </p:txBody>
      </p:sp>
      <p:sp>
        <p:nvSpPr>
          <p:cNvPr id="4" name="Slide Number Placeholder 3"/>
          <p:cNvSpPr>
            <a:spLocks noGrp="1"/>
          </p:cNvSpPr>
          <p:nvPr>
            <p:ph type="sldNum" sz="quarter" idx="5"/>
          </p:nvPr>
        </p:nvSpPr>
        <p:spPr/>
        <p:txBody>
          <a:bodyPr/>
          <a:lstStyle/>
          <a:p>
            <a:fld id="{4C9F9B5D-9E6B-DC44-AFF6-3BDDA01B89E9}" type="slidenum">
              <a:rPr lang="en-US" smtClean="0"/>
              <a:t>3</a:t>
            </a:fld>
            <a:endParaRPr lang="en-US"/>
          </a:p>
        </p:txBody>
      </p:sp>
    </p:spTree>
    <p:extLst>
      <p:ext uri="{BB962C8B-B14F-4D97-AF65-F5344CB8AC3E}">
        <p14:creationId xmlns:p14="http://schemas.microsoft.com/office/powerpoint/2010/main" val="1086085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it-IT" b="0" dirty="0">
                <a:latin typeface="Gill Sans MT" panose="020B0502020104020203" pitchFamily="34" charset="0"/>
              </a:rPr>
              <a:t>In questa prima parte del modulo 1 tratteremo:</a:t>
            </a:r>
          </a:p>
          <a:p>
            <a:endParaRPr lang="it-IT" dirty="0"/>
          </a:p>
          <a:p>
            <a:pPr marL="14288" indent="-14288">
              <a:buAutoNum type="arabicPeriod"/>
            </a:pPr>
            <a:r>
              <a:rPr lang="en-GB" sz="1200" b="0" dirty="0">
                <a:latin typeface="+mn-lt"/>
              </a:rPr>
              <a:t> La </a:t>
            </a:r>
            <a:r>
              <a:rPr lang="en-GB" sz="1200" b="0" dirty="0" err="1">
                <a:latin typeface="+mn-lt"/>
              </a:rPr>
              <a:t>differenza</a:t>
            </a:r>
            <a:r>
              <a:rPr lang="en-GB" sz="1200" b="0" dirty="0">
                <a:latin typeface="+mn-lt"/>
              </a:rPr>
              <a:t> </a:t>
            </a:r>
            <a:r>
              <a:rPr lang="en-GB" sz="1200" b="0" dirty="0" err="1">
                <a:latin typeface="+mn-lt"/>
              </a:rPr>
              <a:t>tra</a:t>
            </a:r>
            <a:r>
              <a:rPr lang="en-GB" sz="1200" b="0" dirty="0">
                <a:latin typeface="+mn-lt"/>
              </a:rPr>
              <a:t> </a:t>
            </a:r>
            <a:r>
              <a:rPr lang="en-GB" sz="1200" b="0" dirty="0" err="1">
                <a:latin typeface="+mn-lt"/>
              </a:rPr>
              <a:t>clima</a:t>
            </a:r>
            <a:r>
              <a:rPr lang="en-GB" sz="1200" b="0" dirty="0">
                <a:latin typeface="+mn-lt"/>
              </a:rPr>
              <a:t> e tempo </a:t>
            </a:r>
            <a:r>
              <a:rPr lang="en-GB" sz="1200" b="0" dirty="0" err="1">
                <a:latin typeface="+mn-lt"/>
              </a:rPr>
              <a:t>meteorologico</a:t>
            </a:r>
            <a:br>
              <a:rPr lang="en-GB" sz="1200" dirty="0">
                <a:latin typeface="+mn-lt"/>
              </a:rPr>
            </a:br>
            <a:r>
              <a:rPr lang="en-GB" sz="1200" b="0" dirty="0">
                <a:latin typeface="+mn-lt"/>
              </a:rPr>
              <a:t>2. </a:t>
            </a:r>
            <a:r>
              <a:rPr lang="en-GB" sz="1200" b="0" dirty="0" err="1">
                <a:latin typeface="+mn-lt"/>
              </a:rPr>
              <a:t>L’aumento</a:t>
            </a:r>
            <a:r>
              <a:rPr lang="en-GB" sz="1200" b="0" dirty="0">
                <a:latin typeface="+mn-lt"/>
              </a:rPr>
              <a:t> </a:t>
            </a:r>
            <a:r>
              <a:rPr lang="en-GB" sz="1200" b="0" dirty="0" err="1">
                <a:latin typeface="+mn-lt"/>
              </a:rPr>
              <a:t>della</a:t>
            </a:r>
            <a:r>
              <a:rPr lang="en-GB" sz="1200" b="0" dirty="0">
                <a:latin typeface="+mn-lt"/>
              </a:rPr>
              <a:t> </a:t>
            </a:r>
            <a:r>
              <a:rPr lang="en-GB" sz="1200" b="0" dirty="0" err="1">
                <a:latin typeface="+mn-lt"/>
              </a:rPr>
              <a:t>temperatura</a:t>
            </a:r>
            <a:r>
              <a:rPr lang="en-GB" sz="1200" b="0" dirty="0">
                <a:latin typeface="+mn-lt"/>
              </a:rPr>
              <a:t> </a:t>
            </a:r>
            <a:r>
              <a:rPr lang="en-GB" sz="1200" b="0" dirty="0" err="1">
                <a:latin typeface="+mn-lt"/>
              </a:rPr>
              <a:t>terrestre</a:t>
            </a:r>
            <a:r>
              <a:rPr lang="en-GB" sz="1200" b="0" dirty="0">
                <a:latin typeface="+mn-lt"/>
              </a:rPr>
              <a:t> </a:t>
            </a:r>
            <a:br>
              <a:rPr lang="en-GB" sz="1200" b="0" dirty="0">
                <a:latin typeface="+mn-lt"/>
              </a:rPr>
            </a:br>
            <a:r>
              <a:rPr lang="en-GB" sz="1200" b="0" dirty="0">
                <a:latin typeface="+mn-lt"/>
              </a:rPr>
              <a:t>3. Come </a:t>
            </a:r>
            <a:r>
              <a:rPr lang="en-GB" sz="1200" b="0" dirty="0" err="1">
                <a:latin typeface="+mn-lt"/>
              </a:rPr>
              <a:t>facciamo</a:t>
            </a:r>
            <a:r>
              <a:rPr lang="en-GB" sz="1200" b="0" dirty="0">
                <a:latin typeface="+mn-lt"/>
              </a:rPr>
              <a:t> a </a:t>
            </a:r>
            <a:r>
              <a:rPr lang="en-GB" sz="1200" b="0" dirty="0" err="1">
                <a:latin typeface="+mn-lt"/>
              </a:rPr>
              <a:t>sapere</a:t>
            </a:r>
            <a:r>
              <a:rPr lang="en-GB" sz="1200" b="0" dirty="0">
                <a:latin typeface="+mn-lt"/>
              </a:rPr>
              <a:t> </a:t>
            </a:r>
            <a:r>
              <a:rPr lang="en-GB" sz="1200" b="0" dirty="0" err="1">
                <a:latin typeface="+mn-lt"/>
              </a:rPr>
              <a:t>che</a:t>
            </a:r>
            <a:r>
              <a:rPr lang="en-GB" sz="1200" b="0" dirty="0">
                <a:latin typeface="+mn-lt"/>
              </a:rPr>
              <a:t> la terra </a:t>
            </a:r>
            <a:r>
              <a:rPr lang="en-GB" sz="1200" b="0" dirty="0" err="1">
                <a:latin typeface="+mn-lt"/>
              </a:rPr>
              <a:t>si</a:t>
            </a:r>
            <a:r>
              <a:rPr lang="en-GB" sz="1200" b="0" dirty="0">
                <a:latin typeface="+mn-lt"/>
              </a:rPr>
              <a:t> </a:t>
            </a:r>
            <a:r>
              <a:rPr lang="en-GB" sz="1200" b="0" dirty="0" err="1">
                <a:latin typeface="+mn-lt"/>
              </a:rPr>
              <a:t>sta</a:t>
            </a:r>
            <a:r>
              <a:rPr lang="en-GB" sz="1200" b="0" dirty="0">
                <a:latin typeface="+mn-lt"/>
              </a:rPr>
              <a:t> </a:t>
            </a:r>
            <a:r>
              <a:rPr lang="en-GB" sz="1200" b="0" dirty="0" err="1">
                <a:latin typeface="+mn-lt"/>
              </a:rPr>
              <a:t>riscaldando</a:t>
            </a:r>
            <a:br>
              <a:rPr lang="en-GB" sz="1200" dirty="0">
                <a:latin typeface="+mn-lt"/>
              </a:rPr>
            </a:br>
            <a:r>
              <a:rPr lang="en-GB" sz="1200" b="0" dirty="0">
                <a:latin typeface="+mn-lt"/>
              </a:rPr>
              <a:t>4. ed </a:t>
            </a:r>
            <a:r>
              <a:rPr lang="en-GB" sz="1200" b="0" dirty="0" err="1">
                <a:latin typeface="+mn-lt"/>
              </a:rPr>
              <a:t>infine</a:t>
            </a:r>
            <a:r>
              <a:rPr lang="en-GB" sz="1200" b="0" dirty="0">
                <a:latin typeface="+mn-lt"/>
              </a:rPr>
              <a:t> </a:t>
            </a:r>
            <a:r>
              <a:rPr lang="en-GB" sz="1200" b="0" dirty="0" err="1">
                <a:latin typeface="+mn-lt"/>
              </a:rPr>
              <a:t>i</a:t>
            </a:r>
            <a:r>
              <a:rPr lang="en-GB" sz="1200" b="0" dirty="0">
                <a:latin typeface="+mn-lt"/>
              </a:rPr>
              <a:t> </a:t>
            </a:r>
            <a:r>
              <a:rPr lang="en-GB" sz="1200" b="0" dirty="0" err="1">
                <a:latin typeface="+mn-lt"/>
              </a:rPr>
              <a:t>modelli</a:t>
            </a:r>
            <a:r>
              <a:rPr lang="en-GB" sz="1200" b="0" dirty="0">
                <a:latin typeface="+mn-lt"/>
              </a:rPr>
              <a:t> </a:t>
            </a:r>
            <a:r>
              <a:rPr lang="en-GB" sz="1200" b="0" dirty="0" err="1">
                <a:latin typeface="+mn-lt"/>
              </a:rPr>
              <a:t>climatici</a:t>
            </a:r>
            <a:r>
              <a:rPr lang="en-GB" sz="1200" b="0" dirty="0">
                <a:latin typeface="+mn-lt"/>
              </a:rPr>
              <a:t> </a:t>
            </a:r>
          </a:p>
          <a:p>
            <a:pPr marL="0" indent="0">
              <a:buNone/>
            </a:pPr>
            <a:endParaRPr lang="it-IT" b="0" dirty="0">
              <a:latin typeface="Gill Sans MT" panose="020B0502020104020203" pitchFamily="34" charset="0"/>
            </a:endParaRPr>
          </a:p>
          <a:p>
            <a:pPr marL="0" indent="0">
              <a:buFont typeface="+mj-lt"/>
              <a:buNone/>
            </a:pPr>
            <a:endParaRPr lang="it-IT" b="0" dirty="0">
              <a:latin typeface="Gill Sans MT" panose="020B0502020104020203" pitchFamily="34" charset="0"/>
            </a:endParaRPr>
          </a:p>
          <a:p>
            <a:pPr marL="0" indent="0">
              <a:buFont typeface="+mj-lt"/>
              <a:buNone/>
            </a:pPr>
            <a:endParaRPr lang="it-IT" b="0" dirty="0">
              <a:latin typeface="Gill Sans MT" panose="020B0502020104020203" pitchFamily="34" charset="0"/>
            </a:endParaRPr>
          </a:p>
        </p:txBody>
      </p:sp>
      <p:sp>
        <p:nvSpPr>
          <p:cNvPr id="4" name="Slide Number Placeholder 3"/>
          <p:cNvSpPr>
            <a:spLocks noGrp="1"/>
          </p:cNvSpPr>
          <p:nvPr>
            <p:ph type="sldNum" sz="quarter" idx="5"/>
          </p:nvPr>
        </p:nvSpPr>
        <p:spPr/>
        <p:txBody>
          <a:bodyPr/>
          <a:lstStyle/>
          <a:p>
            <a:fld id="{E4346567-3369-0C4A-A16B-491FA808C044}" type="slidenum">
              <a:rPr lang="en-CH" smtClean="0"/>
              <a:t>4</a:t>
            </a:fld>
            <a:endParaRPr lang="en-CH"/>
          </a:p>
        </p:txBody>
      </p:sp>
    </p:spTree>
    <p:extLst>
      <p:ext uri="{BB962C8B-B14F-4D97-AF65-F5344CB8AC3E}">
        <p14:creationId xmlns:p14="http://schemas.microsoft.com/office/powerpoint/2010/main" val="4140278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Prima di tutto dobbiamo aver chiara la differenza tra clima e tempo meteorologico. C’è una distinzione importante da fare tra “clima” e “tempo meteorologico”. Il clima si riferisce alle condizioni meteorologiche medie in un determinato luogo per molti anni (di solito almeno 30 anni). Per esempio, il clima della Val d’Aosta è freddo e nevoso d’inverno, mentre in Sicilia è caldo per la maggior parte dell’anno. Il clima di un’area geografica, per esempio il Nord Italia o il Sud Italia, è chiamato clima regionale. Il clima medio intorno alla Terra è chiamato clima globale o clima terrestre.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Quando gli scienziati parlano di cambiamento climatico globale, si riferiscono alle variazioni del clima medio dell’intero pianeta. Questi cambiamenti si verificano continuamente nel corso della storia ed attualmente stiamo assistendo ad un aumento della temperatura media della Terra, chiamato riscaldamento globale. </a:t>
            </a:r>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 </a:t>
            </a:r>
          </a:p>
          <a:p>
            <a:r>
              <a:rPr lang="it-IT" sz="1200" kern="1200" dirty="0">
                <a:solidFill>
                  <a:schemeClr val="tx1"/>
                </a:solidFill>
                <a:effectLst/>
                <a:latin typeface="+mn-lt"/>
                <a:ea typeface="+mn-ea"/>
                <a:cs typeface="+mn-cs"/>
              </a:rPr>
              <a:t>Fonti:</a:t>
            </a: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EPA. (</a:t>
            </a:r>
            <a:r>
              <a:rPr lang="it-IT" sz="1200" kern="1200" dirty="0" err="1">
                <a:solidFill>
                  <a:schemeClr val="tx1"/>
                </a:solidFill>
                <a:effectLst/>
                <a:latin typeface="+mn-lt"/>
                <a:ea typeface="+mn-ea"/>
                <a:cs typeface="+mn-cs"/>
              </a:rPr>
              <a:t>n.d.</a:t>
            </a:r>
            <a:r>
              <a:rPr lang="it-IT" sz="1200" kern="1200" dirty="0">
                <a:solidFill>
                  <a:schemeClr val="tx1"/>
                </a:solidFill>
                <a:effectLst/>
                <a:latin typeface="+mn-lt"/>
                <a:ea typeface="+mn-ea"/>
                <a:cs typeface="+mn-cs"/>
              </a:rPr>
              <a:t>). </a:t>
            </a:r>
            <a:r>
              <a:rPr lang="it-IT" sz="1200" i="1" kern="1200" dirty="0" err="1">
                <a:solidFill>
                  <a:schemeClr val="tx1"/>
                </a:solidFill>
                <a:effectLst/>
                <a:latin typeface="+mn-lt"/>
                <a:ea typeface="+mn-ea"/>
                <a:cs typeface="+mn-cs"/>
              </a:rPr>
              <a:t>Climate</a:t>
            </a:r>
            <a:r>
              <a:rPr lang="it-IT" sz="1200" i="1" kern="1200" dirty="0">
                <a:solidFill>
                  <a:schemeClr val="tx1"/>
                </a:solidFill>
                <a:effectLst/>
                <a:latin typeface="+mn-lt"/>
                <a:ea typeface="+mn-ea"/>
                <a:cs typeface="+mn-cs"/>
              </a:rPr>
              <a:t> </a:t>
            </a:r>
            <a:r>
              <a:rPr lang="it-IT" sz="1200" i="1" kern="1200" dirty="0" err="1">
                <a:solidFill>
                  <a:schemeClr val="tx1"/>
                </a:solidFill>
                <a:effectLst/>
                <a:latin typeface="+mn-lt"/>
                <a:ea typeface="+mn-ea"/>
                <a:cs typeface="+mn-cs"/>
              </a:rPr>
              <a:t>Concepts</a:t>
            </a:r>
            <a:r>
              <a:rPr lang="it-IT" sz="1200" kern="1200" dirty="0">
                <a:solidFill>
                  <a:schemeClr val="tx1"/>
                </a:solidFill>
                <a:effectLst/>
                <a:latin typeface="+mn-lt"/>
                <a:ea typeface="+mn-ea"/>
                <a:cs typeface="+mn-cs"/>
              </a:rPr>
              <a:t>. Tratto da Global </a:t>
            </a:r>
            <a:r>
              <a:rPr lang="it-IT" sz="1200" kern="1200" dirty="0" err="1">
                <a:solidFill>
                  <a:schemeClr val="tx1"/>
                </a:solidFill>
                <a:effectLst/>
                <a:latin typeface="+mn-lt"/>
                <a:ea typeface="+mn-ea"/>
                <a:cs typeface="+mn-cs"/>
              </a:rPr>
              <a:t>Climate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Change</a:t>
            </a:r>
            <a:r>
              <a:rPr lang="it-IT" sz="1200" kern="1200" dirty="0">
                <a:solidFill>
                  <a:schemeClr val="tx1"/>
                </a:solidFill>
                <a:effectLst/>
                <a:latin typeface="+mn-lt"/>
                <a:ea typeface="+mn-ea"/>
                <a:cs typeface="+mn-cs"/>
              </a:rPr>
              <a:t>: https://archive.epa.gov/climatechange/kids/basics/concepts.html</a:t>
            </a:r>
            <a:endParaRPr lang="en-CH" sz="1200" kern="1200" dirty="0">
              <a:solidFill>
                <a:schemeClr val="tx1"/>
              </a:solidFill>
              <a:effectLst/>
              <a:latin typeface="+mn-lt"/>
              <a:ea typeface="+mn-ea"/>
              <a:cs typeface="+mn-cs"/>
            </a:endParaRPr>
          </a:p>
          <a:p>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Bloom, A. J. (</a:t>
            </a:r>
            <a:r>
              <a:rPr lang="it-IT" sz="1200" kern="1200" dirty="0" err="1">
                <a:solidFill>
                  <a:schemeClr val="tx1"/>
                </a:solidFill>
                <a:effectLst/>
                <a:latin typeface="+mn-lt"/>
                <a:ea typeface="+mn-ea"/>
                <a:cs typeface="+mn-cs"/>
              </a:rPr>
              <a:t>n.d.</a:t>
            </a:r>
            <a:r>
              <a:rPr lang="it-IT" sz="1200" kern="1200" dirty="0">
                <a:solidFill>
                  <a:schemeClr val="tx1"/>
                </a:solidFill>
                <a:effectLst/>
                <a:latin typeface="+mn-lt"/>
                <a:ea typeface="+mn-ea"/>
                <a:cs typeface="+mn-cs"/>
              </a:rPr>
              <a:t>). </a:t>
            </a:r>
            <a:r>
              <a:rPr lang="it-IT" sz="1200" i="1" kern="1200" dirty="0" err="1">
                <a:solidFill>
                  <a:schemeClr val="tx1"/>
                </a:solidFill>
                <a:effectLst/>
                <a:latin typeface="+mn-lt"/>
                <a:ea typeface="+mn-ea"/>
                <a:cs typeface="+mn-cs"/>
              </a:rPr>
              <a:t>Introduction</a:t>
            </a:r>
            <a:r>
              <a:rPr lang="it-IT" sz="1200" i="1" kern="1200" dirty="0">
                <a:solidFill>
                  <a:schemeClr val="tx1"/>
                </a:solidFill>
                <a:effectLst/>
                <a:latin typeface="+mn-lt"/>
                <a:ea typeface="+mn-ea"/>
                <a:cs typeface="+mn-cs"/>
              </a:rPr>
              <a:t> to Global </a:t>
            </a:r>
            <a:r>
              <a:rPr lang="it-IT" sz="1200" i="1" kern="1200" dirty="0" err="1">
                <a:solidFill>
                  <a:schemeClr val="tx1"/>
                </a:solidFill>
                <a:effectLst/>
                <a:latin typeface="+mn-lt"/>
                <a:ea typeface="+mn-ea"/>
                <a:cs typeface="+mn-cs"/>
              </a:rPr>
              <a:t>Climate</a:t>
            </a:r>
            <a:r>
              <a:rPr lang="it-IT" sz="1200" i="1" kern="1200" dirty="0">
                <a:solidFill>
                  <a:schemeClr val="tx1"/>
                </a:solidFill>
                <a:effectLst/>
                <a:latin typeface="+mn-lt"/>
                <a:ea typeface="+mn-ea"/>
                <a:cs typeface="+mn-cs"/>
              </a:rPr>
              <a:t> </a:t>
            </a:r>
            <a:r>
              <a:rPr lang="it-IT" sz="1200" i="1" kern="1200" dirty="0" err="1">
                <a:solidFill>
                  <a:schemeClr val="tx1"/>
                </a:solidFill>
                <a:effectLst/>
                <a:latin typeface="+mn-lt"/>
                <a:ea typeface="+mn-ea"/>
                <a:cs typeface="+mn-cs"/>
              </a:rPr>
              <a:t>Change</a:t>
            </a:r>
            <a:r>
              <a:rPr lang="it-IT" sz="1200" kern="1200" dirty="0">
                <a:solidFill>
                  <a:schemeClr val="tx1"/>
                </a:solidFill>
                <a:effectLst/>
                <a:latin typeface="+mn-lt"/>
                <a:ea typeface="+mn-ea"/>
                <a:cs typeface="+mn-cs"/>
              </a:rPr>
              <a:t>. Tratto da </a:t>
            </a:r>
            <a:r>
              <a:rPr lang="it-IT" sz="1200" kern="1200" dirty="0" err="1">
                <a:solidFill>
                  <a:schemeClr val="tx1"/>
                </a:solidFill>
                <a:effectLst/>
                <a:latin typeface="+mn-lt"/>
                <a:ea typeface="+mn-ea"/>
                <a:cs typeface="+mn-cs"/>
              </a:rPr>
              <a:t>Climate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Change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Causes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Consequences</a:t>
            </a:r>
            <a:r>
              <a:rPr lang="it-IT" sz="1200" kern="1200" dirty="0">
                <a:solidFill>
                  <a:schemeClr val="tx1"/>
                </a:solidFill>
                <a:effectLst/>
                <a:latin typeface="+mn-lt"/>
                <a:ea typeface="+mn-ea"/>
                <a:cs typeface="+mn-cs"/>
              </a:rPr>
              <a:t> and Solutions: https://indd.adobe.com/view/6cfba4de-f649-44f8-98c7-799d421b9a08</a:t>
            </a:r>
            <a:endParaRPr lang="en-CH" sz="1200" kern="1200" dirty="0">
              <a:solidFill>
                <a:schemeClr val="tx1"/>
              </a:solidFill>
              <a:effectLst/>
              <a:latin typeface="+mn-lt"/>
              <a:ea typeface="+mn-ea"/>
              <a:cs typeface="+mn-cs"/>
            </a:endParaRPr>
          </a:p>
          <a:p>
            <a:r>
              <a:rPr lang="en-CH" sz="1200" kern="1200" dirty="0">
                <a:solidFill>
                  <a:schemeClr val="tx1"/>
                </a:solidFill>
                <a:effectLst/>
                <a:latin typeface="+mn-lt"/>
                <a:ea typeface="+mn-ea"/>
                <a:cs typeface="+mn-cs"/>
              </a:rPr>
              <a:t> </a:t>
            </a:r>
          </a:p>
          <a:p>
            <a:endParaRPr lang="en-CH"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4346567-3369-0C4A-A16B-491FA808C044}" type="slidenum">
              <a:rPr lang="en-CH" smtClean="0"/>
              <a:t>5</a:t>
            </a:fld>
            <a:endParaRPr lang="en-CH"/>
          </a:p>
        </p:txBody>
      </p:sp>
    </p:spTree>
    <p:extLst>
      <p:ext uri="{BB962C8B-B14F-4D97-AF65-F5344CB8AC3E}">
        <p14:creationId xmlns:p14="http://schemas.microsoft.com/office/powerpoint/2010/main" val="79407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Il tempo meteorologico o atmosferico è invece un evento o una condizione specifica che si verifica in un periodo molto più breve, ossia ore o giorni. Un temporale, una tempesta di neve e la temperatura di oggi sono esempi di tempo meteorologico. Le condizioni di tempo meteorologico (o meteo) possono cambiare di anno in anno. Per esempio, Roma potrebbe avere un inverno caldo quest’anno e un inverno più freddo il prossimo. Questo tipo di cambiamento è normale. Quando, però, tale cambiamento si verifica per molti anni di fila, ciò potrebbe essere un segno di cambiamento climatico.</a:t>
            </a:r>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Riepilogando, le condizioni meteorologiche possono variare di anno in anno e ovviamente variano da una stagione all’altra, ma quando tali condizioni cambiano per molti anni di fila potrebbe trattarsi di cambiamento climatico. </a:t>
            </a:r>
          </a:p>
          <a:p>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Per ricordarsi la differenza tra condizioni meteorologiche e clima può aiutare pensare al fatto che il clima ci aiuta a decidere che vestiti comprare, mentre le condizioni meteorologiche ci aiutano a decidere che vestiti indossare ogni giorno.</a:t>
            </a: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Fonti:</a:t>
            </a: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EPA. (</a:t>
            </a:r>
            <a:r>
              <a:rPr lang="it-IT" sz="1200" kern="1200" dirty="0" err="1">
                <a:solidFill>
                  <a:schemeClr val="tx1"/>
                </a:solidFill>
                <a:effectLst/>
                <a:latin typeface="+mn-lt"/>
                <a:ea typeface="+mn-ea"/>
                <a:cs typeface="+mn-cs"/>
              </a:rPr>
              <a:t>n.d.</a:t>
            </a:r>
            <a:r>
              <a:rPr lang="it-IT" sz="1200" kern="1200" dirty="0">
                <a:solidFill>
                  <a:schemeClr val="tx1"/>
                </a:solidFill>
                <a:effectLst/>
                <a:latin typeface="+mn-lt"/>
                <a:ea typeface="+mn-ea"/>
                <a:cs typeface="+mn-cs"/>
              </a:rPr>
              <a:t>). </a:t>
            </a:r>
            <a:r>
              <a:rPr lang="it-IT" sz="1200" i="1" kern="1200" dirty="0" err="1">
                <a:solidFill>
                  <a:schemeClr val="tx1"/>
                </a:solidFill>
                <a:effectLst/>
                <a:latin typeface="+mn-lt"/>
                <a:ea typeface="+mn-ea"/>
                <a:cs typeface="+mn-cs"/>
              </a:rPr>
              <a:t>Climate</a:t>
            </a:r>
            <a:r>
              <a:rPr lang="it-IT" sz="1200" i="1" kern="1200" dirty="0">
                <a:solidFill>
                  <a:schemeClr val="tx1"/>
                </a:solidFill>
                <a:effectLst/>
                <a:latin typeface="+mn-lt"/>
                <a:ea typeface="+mn-ea"/>
                <a:cs typeface="+mn-cs"/>
              </a:rPr>
              <a:t> Concepts </a:t>
            </a:r>
            <a:r>
              <a:rPr lang="it-IT" sz="1200" kern="1200" dirty="0">
                <a:solidFill>
                  <a:schemeClr val="tx1"/>
                </a:solidFill>
                <a:effectLst/>
                <a:latin typeface="+mn-lt"/>
                <a:ea typeface="+mn-ea"/>
                <a:cs typeface="+mn-cs"/>
              </a:rPr>
              <a:t>. Tratto da Global </a:t>
            </a:r>
            <a:r>
              <a:rPr lang="it-IT" sz="1200" kern="1200" dirty="0" err="1">
                <a:solidFill>
                  <a:schemeClr val="tx1"/>
                </a:solidFill>
                <a:effectLst/>
                <a:latin typeface="+mn-lt"/>
                <a:ea typeface="+mn-ea"/>
                <a:cs typeface="+mn-cs"/>
              </a:rPr>
              <a:t>Climate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Change</a:t>
            </a:r>
            <a:r>
              <a:rPr lang="it-IT" sz="1200" kern="1200" dirty="0">
                <a:solidFill>
                  <a:schemeClr val="tx1"/>
                </a:solidFill>
                <a:effectLst/>
                <a:latin typeface="+mn-lt"/>
                <a:ea typeface="+mn-ea"/>
                <a:cs typeface="+mn-cs"/>
              </a:rPr>
              <a:t>: https://archive.epa.gov/climatechange/kids/basics/concepts.html</a:t>
            </a:r>
            <a:endParaRPr lang="en-CH" sz="1200" kern="1200" dirty="0">
              <a:solidFill>
                <a:schemeClr val="tx1"/>
              </a:solidFill>
              <a:effectLst/>
              <a:latin typeface="+mn-lt"/>
              <a:ea typeface="+mn-ea"/>
              <a:cs typeface="+mn-cs"/>
            </a:endParaRPr>
          </a:p>
          <a:p>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Bloom, A. J. (</a:t>
            </a:r>
            <a:r>
              <a:rPr lang="it-IT" sz="1200" kern="1200" dirty="0" err="1">
                <a:solidFill>
                  <a:schemeClr val="tx1"/>
                </a:solidFill>
                <a:effectLst/>
                <a:latin typeface="+mn-lt"/>
                <a:ea typeface="+mn-ea"/>
                <a:cs typeface="+mn-cs"/>
              </a:rPr>
              <a:t>n.d.</a:t>
            </a:r>
            <a:r>
              <a:rPr lang="it-IT" sz="1200" kern="1200" dirty="0">
                <a:solidFill>
                  <a:schemeClr val="tx1"/>
                </a:solidFill>
                <a:effectLst/>
                <a:latin typeface="+mn-lt"/>
                <a:ea typeface="+mn-ea"/>
                <a:cs typeface="+mn-cs"/>
              </a:rPr>
              <a:t>). </a:t>
            </a:r>
            <a:r>
              <a:rPr lang="it-IT" sz="1200" i="1" kern="1200" dirty="0" err="1">
                <a:solidFill>
                  <a:schemeClr val="tx1"/>
                </a:solidFill>
                <a:effectLst/>
                <a:latin typeface="+mn-lt"/>
                <a:ea typeface="+mn-ea"/>
                <a:cs typeface="+mn-cs"/>
              </a:rPr>
              <a:t>Introduction</a:t>
            </a:r>
            <a:r>
              <a:rPr lang="it-IT" sz="1200" i="1" kern="1200" dirty="0">
                <a:solidFill>
                  <a:schemeClr val="tx1"/>
                </a:solidFill>
                <a:effectLst/>
                <a:latin typeface="+mn-lt"/>
                <a:ea typeface="+mn-ea"/>
                <a:cs typeface="+mn-cs"/>
              </a:rPr>
              <a:t> to Global </a:t>
            </a:r>
            <a:r>
              <a:rPr lang="it-IT" sz="1200" i="1" kern="1200" dirty="0" err="1">
                <a:solidFill>
                  <a:schemeClr val="tx1"/>
                </a:solidFill>
                <a:effectLst/>
                <a:latin typeface="+mn-lt"/>
                <a:ea typeface="+mn-ea"/>
                <a:cs typeface="+mn-cs"/>
              </a:rPr>
              <a:t>Climate</a:t>
            </a:r>
            <a:r>
              <a:rPr lang="it-IT" sz="1200" i="1" kern="1200" dirty="0">
                <a:solidFill>
                  <a:schemeClr val="tx1"/>
                </a:solidFill>
                <a:effectLst/>
                <a:latin typeface="+mn-lt"/>
                <a:ea typeface="+mn-ea"/>
                <a:cs typeface="+mn-cs"/>
              </a:rPr>
              <a:t> </a:t>
            </a:r>
            <a:r>
              <a:rPr lang="it-IT" sz="1200" i="1" kern="1200" dirty="0" err="1">
                <a:solidFill>
                  <a:schemeClr val="tx1"/>
                </a:solidFill>
                <a:effectLst/>
                <a:latin typeface="+mn-lt"/>
                <a:ea typeface="+mn-ea"/>
                <a:cs typeface="+mn-cs"/>
              </a:rPr>
              <a:t>Change</a:t>
            </a:r>
            <a:r>
              <a:rPr lang="it-IT" sz="1200" kern="1200" dirty="0">
                <a:solidFill>
                  <a:schemeClr val="tx1"/>
                </a:solidFill>
                <a:effectLst/>
                <a:latin typeface="+mn-lt"/>
                <a:ea typeface="+mn-ea"/>
                <a:cs typeface="+mn-cs"/>
              </a:rPr>
              <a:t>. Tratto da </a:t>
            </a:r>
            <a:r>
              <a:rPr lang="it-IT" sz="1200" kern="1200" dirty="0" err="1">
                <a:solidFill>
                  <a:schemeClr val="tx1"/>
                </a:solidFill>
                <a:effectLst/>
                <a:latin typeface="+mn-lt"/>
                <a:ea typeface="+mn-ea"/>
                <a:cs typeface="+mn-cs"/>
              </a:rPr>
              <a:t>Climate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Change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Causes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Consequences</a:t>
            </a:r>
            <a:r>
              <a:rPr lang="it-IT" sz="1200" kern="1200" dirty="0">
                <a:solidFill>
                  <a:schemeClr val="tx1"/>
                </a:solidFill>
                <a:effectLst/>
                <a:latin typeface="+mn-lt"/>
                <a:ea typeface="+mn-ea"/>
                <a:cs typeface="+mn-cs"/>
              </a:rPr>
              <a:t> and Solutions: https://indd.adobe.com/view/6cfba4de-f649-44f8-98c7-799d421b9a08</a:t>
            </a:r>
            <a:endParaRPr lang="en-CH" sz="1200" kern="1200" dirty="0">
              <a:solidFill>
                <a:schemeClr val="tx1"/>
              </a:solidFill>
              <a:effectLst/>
              <a:latin typeface="+mn-lt"/>
              <a:ea typeface="+mn-ea"/>
              <a:cs typeface="+mn-cs"/>
            </a:endParaRPr>
          </a:p>
          <a:p>
            <a:r>
              <a:rPr lang="en-CH" sz="1200" kern="1200" dirty="0">
                <a:solidFill>
                  <a:schemeClr val="tx1"/>
                </a:solidFill>
                <a:effectLst/>
                <a:latin typeface="+mn-lt"/>
                <a:ea typeface="+mn-ea"/>
                <a:cs typeface="+mn-cs"/>
              </a:rPr>
              <a:t> </a:t>
            </a:r>
          </a:p>
          <a:p>
            <a:endParaRPr lang="en-CH"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4346567-3369-0C4A-A16B-491FA808C044}" type="slidenum">
              <a:rPr lang="en-CH" smtClean="0"/>
              <a:t>6</a:t>
            </a:fld>
            <a:endParaRPr lang="en-CH"/>
          </a:p>
        </p:txBody>
      </p:sp>
    </p:spTree>
    <p:extLst>
      <p:ext uri="{BB962C8B-B14F-4D97-AF65-F5344CB8AC3E}">
        <p14:creationId xmlns:p14="http://schemas.microsoft.com/office/powerpoint/2010/main" val="296788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Ora analizzeremo l’andamento della temperatura terrestre nel tempo. Dall’inizio delle misurazioni della temperatura terrestre globale nel 1880, gli scienziati hanno registrato un innegabile riscaldamento della superficie del nostro pianeta, la Terra. Dal 1880 ad oggi, è stato registrato un aumento di circa 1°C rispetto ai livelli medi dell’epoca. </a:t>
            </a:r>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Nel grafico qui a fianco è possibile vedere questo aumento. L’asse verticale a sinistra indica la temperatura media del pianeta in °C. Le barre blu indicano che la temperatura media annua della terra è stata più bassa rispetto alla media calcolata per il periodo 1880-2018, mentre le barre rosse indicano temperature al di sopra di tale media. C'è una chiara tendenza al riscaldamento globale nel lungo termine, sebbene non tutti gli anni mostrino un aumento della temperatura rispetto all'anno precedente e alcuni anni mostrino cambiamenti maggiori rispetto ad altri. Queste fluttuazioni di temperatura di anno in anno sono dovute a processi naturali, come l'eruzione di grandi vulcani.</a:t>
            </a:r>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Ma come potete vedere, a partire dal 1980 circa, le barre del grafico sono solo rosse. Questo mostra come le temperature sono aumentate in modo esponenziale ed anomalo negli ultimi decenni. Le temperature attuali risultano estreme anche se le analizziamo in un contesto più ampio: infatti, il periodo 1983-2012 è risultato essere il periodo di 30 anni più caldo degli ultimi 1400 anni! </a:t>
            </a:r>
            <a:r>
              <a:rPr lang="en-GB" sz="1200" b="0" i="0" u="none" strike="noStrike" kern="1200" dirty="0" err="1">
                <a:solidFill>
                  <a:schemeClr val="tx1"/>
                </a:solidFill>
                <a:effectLst/>
                <a:latin typeface="+mn-lt"/>
                <a:ea typeface="+mn-ea"/>
                <a:cs typeface="+mn-cs"/>
              </a:rPr>
              <a:t>Questo</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nonostante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nel</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Medioevo</a:t>
            </a:r>
            <a:r>
              <a:rPr lang="en-GB" sz="1200" b="0" i="0" u="none" strike="noStrike" kern="1200" dirty="0">
                <a:solidFill>
                  <a:schemeClr val="tx1"/>
                </a:solidFill>
                <a:effectLst/>
                <a:latin typeface="+mn-lt"/>
                <a:ea typeface="+mn-ea"/>
                <a:cs typeface="+mn-cs"/>
              </a:rPr>
              <a:t> vi </a:t>
            </a:r>
            <a:r>
              <a:rPr lang="en-GB" sz="1200" b="0" i="0" u="none" strike="noStrike" kern="1200" dirty="0" err="1">
                <a:solidFill>
                  <a:schemeClr val="tx1"/>
                </a:solidFill>
                <a:effectLst/>
                <a:latin typeface="+mn-lt"/>
                <a:ea typeface="+mn-ea"/>
                <a:cs typeface="+mn-cs"/>
              </a:rPr>
              <a:t>siano</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stati</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temporanei</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periodi</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particolarmente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caldi</a:t>
            </a:r>
            <a:r>
              <a:rPr lang="en-GB" sz="1200" b="0" i="0" u="none" strike="noStrike" kern="1200" dirty="0">
                <a:solidFill>
                  <a:schemeClr val="tx1"/>
                </a:solidFill>
                <a:effectLst/>
                <a:latin typeface="+mn-lt"/>
                <a:ea typeface="+mn-ea"/>
                <a:cs typeface="+mn-cs"/>
              </a:rPr>
              <a:t> in </a:t>
            </a:r>
            <a:r>
              <a:rPr lang="en-GB" sz="1200" b="0" i="0" u="none" strike="noStrike" kern="1200" dirty="0" err="1">
                <a:solidFill>
                  <a:schemeClr val="tx1"/>
                </a:solidFill>
                <a:effectLst/>
                <a:latin typeface="+mn-lt"/>
                <a:ea typeface="+mn-ea"/>
                <a:cs typeface="+mn-cs"/>
              </a:rPr>
              <a:t>alcune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regioni</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della</a:t>
            </a:r>
            <a:r>
              <a:rPr lang="en-GB" sz="1200" b="0" i="0" u="none" strike="noStrike" kern="1200" dirty="0">
                <a:solidFill>
                  <a:schemeClr val="tx1"/>
                </a:solidFill>
                <a:effectLst/>
                <a:latin typeface="+mn-lt"/>
                <a:ea typeface="+mn-ea"/>
                <a:cs typeface="+mn-cs"/>
              </a:rPr>
              <a:t> Terra con, in </a:t>
            </a:r>
            <a:r>
              <a:rPr lang="en-GB" sz="1200" b="0" i="0" u="none" strike="noStrike" kern="1200" dirty="0" err="1">
                <a:solidFill>
                  <a:schemeClr val="tx1"/>
                </a:solidFill>
                <a:effectLst/>
                <a:latin typeface="+mn-lt"/>
                <a:ea typeface="+mn-ea"/>
                <a:cs typeface="+mn-cs"/>
              </a:rPr>
              <a:t>parte</a:t>
            </a:r>
            <a:r>
              <a:rPr lang="en-GB" sz="1200" b="0" i="0" u="none" strike="noStrike" kern="1200" dirty="0">
                <a:solidFill>
                  <a:schemeClr val="tx1"/>
                </a:solidFill>
                <a:effectLst/>
                <a:latin typeface="+mn-lt"/>
                <a:ea typeface="+mn-ea"/>
                <a:cs typeface="+mn-cs"/>
              </a:rPr>
              <a:t>, temperature </a:t>
            </a:r>
            <a:r>
              <a:rPr lang="en-GB" sz="1200" b="0" i="0" u="none" strike="noStrike" kern="1200" dirty="0" err="1">
                <a:solidFill>
                  <a:schemeClr val="tx1"/>
                </a:solidFill>
                <a:effectLst/>
                <a:latin typeface="+mn-lt"/>
                <a:ea typeface="+mn-ea"/>
                <a:cs typeface="+mn-cs"/>
              </a:rPr>
              <a:t>simili</a:t>
            </a:r>
            <a:r>
              <a:rPr lang="en-GB" sz="1200" b="0" i="0" u="none" strike="noStrike" kern="1200" dirty="0">
                <a:solidFill>
                  <a:schemeClr val="tx1"/>
                </a:solidFill>
                <a:effectLst/>
                <a:latin typeface="+mn-lt"/>
                <a:ea typeface="+mn-ea"/>
                <a:cs typeface="+mn-cs"/>
              </a:rPr>
              <a:t> a quelle </a:t>
            </a:r>
            <a:r>
              <a:rPr lang="en-GB" sz="1200" b="0" i="0" u="none" strike="noStrike" kern="1200" dirty="0" err="1">
                <a:solidFill>
                  <a:schemeClr val="tx1"/>
                </a:solidFill>
                <a:effectLst/>
                <a:latin typeface="+mn-lt"/>
                <a:ea typeface="+mn-ea"/>
                <a:cs typeface="+mn-cs"/>
              </a:rPr>
              <a:t>attuali</a:t>
            </a:r>
            <a:r>
              <a:rPr lang="en-GB" sz="1200" b="0" i="0" u="none" strike="noStrike" kern="1200" dirty="0">
                <a:solidFill>
                  <a:schemeClr val="tx1"/>
                </a:solidFill>
                <a:effectLst/>
                <a:latin typeface="+mn-lt"/>
                <a:ea typeface="+mn-ea"/>
                <a:cs typeface="+mn-cs"/>
              </a:rPr>
              <a:t>.  </a:t>
            </a:r>
          </a:p>
          <a:p>
            <a:endParaRPr lang="en-GB" sz="1200" b="0" i="0" u="none" strike="noStrike"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Fonti più esatte indicano che la temperatura media della superficie terrestre è aumentata di 0.9°C dalla fine del diciannovesimo secolo. Questo cambiamento sembra minimo, ma come vedremo in seguito può portare a danni ingenti per il pianeta e la vita che vi abita. </a:t>
            </a: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Fonti:</a:t>
            </a: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NOAA. (</a:t>
            </a:r>
            <a:r>
              <a:rPr lang="it-IT" sz="1200" kern="1200" dirty="0" err="1">
                <a:solidFill>
                  <a:schemeClr val="tx1"/>
                </a:solidFill>
                <a:effectLst/>
                <a:latin typeface="+mn-lt"/>
                <a:ea typeface="+mn-ea"/>
                <a:cs typeface="+mn-cs"/>
              </a:rPr>
              <a:t>n.d.</a:t>
            </a:r>
            <a:r>
              <a:rPr lang="it-IT" sz="1200" kern="1200" dirty="0">
                <a:solidFill>
                  <a:schemeClr val="tx1"/>
                </a:solidFill>
                <a:effectLst/>
                <a:latin typeface="+mn-lt"/>
                <a:ea typeface="+mn-ea"/>
                <a:cs typeface="+mn-cs"/>
              </a:rPr>
              <a:t>). </a:t>
            </a:r>
            <a:r>
              <a:rPr lang="it-IT" sz="1200" i="1" kern="1200" dirty="0">
                <a:solidFill>
                  <a:schemeClr val="tx1"/>
                </a:solidFill>
                <a:effectLst/>
                <a:latin typeface="+mn-lt"/>
                <a:ea typeface="+mn-ea"/>
                <a:cs typeface="+mn-cs"/>
              </a:rPr>
              <a:t>Global </a:t>
            </a:r>
            <a:r>
              <a:rPr lang="it-IT" sz="1200" i="1" kern="1200" dirty="0" err="1">
                <a:solidFill>
                  <a:schemeClr val="tx1"/>
                </a:solidFill>
                <a:effectLst/>
                <a:latin typeface="+mn-lt"/>
                <a:ea typeface="+mn-ea"/>
                <a:cs typeface="+mn-cs"/>
              </a:rPr>
              <a:t>Climate</a:t>
            </a:r>
            <a:r>
              <a:rPr lang="it-IT" sz="1200" i="1" kern="1200" dirty="0">
                <a:solidFill>
                  <a:schemeClr val="tx1"/>
                </a:solidFill>
                <a:effectLst/>
                <a:latin typeface="+mn-lt"/>
                <a:ea typeface="+mn-ea"/>
                <a:cs typeface="+mn-cs"/>
              </a:rPr>
              <a:t> </a:t>
            </a:r>
            <a:r>
              <a:rPr lang="it-IT" sz="1200" i="1" kern="1200" dirty="0" err="1">
                <a:solidFill>
                  <a:schemeClr val="tx1"/>
                </a:solidFill>
                <a:effectLst/>
                <a:latin typeface="+mn-lt"/>
                <a:ea typeface="+mn-ea"/>
                <a:cs typeface="+mn-cs"/>
              </a:rPr>
              <a:t>Change</a:t>
            </a:r>
            <a:r>
              <a:rPr lang="it-IT" sz="1200" i="1" kern="1200" dirty="0">
                <a:solidFill>
                  <a:schemeClr val="tx1"/>
                </a:solidFill>
                <a:effectLst/>
                <a:latin typeface="+mn-lt"/>
                <a:ea typeface="+mn-ea"/>
                <a:cs typeface="+mn-cs"/>
              </a:rPr>
              <a:t> </a:t>
            </a:r>
            <a:r>
              <a:rPr lang="it-IT" sz="1200" i="1" kern="1200" dirty="0" err="1">
                <a:solidFill>
                  <a:schemeClr val="tx1"/>
                </a:solidFill>
                <a:effectLst/>
                <a:latin typeface="+mn-lt"/>
                <a:ea typeface="+mn-ea"/>
                <a:cs typeface="+mn-cs"/>
              </a:rPr>
              <a:t>Indicators</a:t>
            </a:r>
            <a:r>
              <a:rPr lang="it-IT" sz="1200" i="1" kern="1200" dirty="0">
                <a:solidFill>
                  <a:schemeClr val="tx1"/>
                </a:solidFill>
                <a:effectLst/>
                <a:latin typeface="+mn-lt"/>
                <a:ea typeface="+mn-ea"/>
                <a:cs typeface="+mn-cs"/>
              </a:rPr>
              <a:t>: Warming </a:t>
            </a:r>
            <a:r>
              <a:rPr lang="it-IT" sz="1200" i="1" kern="1200" dirty="0" err="1">
                <a:solidFill>
                  <a:schemeClr val="tx1"/>
                </a:solidFill>
                <a:effectLst/>
                <a:latin typeface="+mn-lt"/>
                <a:ea typeface="+mn-ea"/>
                <a:cs typeface="+mn-cs"/>
              </a:rPr>
              <a:t>Climate</a:t>
            </a:r>
            <a:r>
              <a:rPr lang="it-IT" sz="1200" kern="1200" dirty="0">
                <a:solidFill>
                  <a:schemeClr val="tx1"/>
                </a:solidFill>
                <a:effectLst/>
                <a:latin typeface="+mn-lt"/>
                <a:ea typeface="+mn-ea"/>
                <a:cs typeface="+mn-cs"/>
              </a:rPr>
              <a:t>. Tratto da National Centre for </a:t>
            </a:r>
            <a:r>
              <a:rPr lang="it-IT" sz="1200" kern="1200" dirty="0" err="1">
                <a:solidFill>
                  <a:schemeClr val="tx1"/>
                </a:solidFill>
                <a:effectLst/>
                <a:latin typeface="+mn-lt"/>
                <a:ea typeface="+mn-ea"/>
                <a:cs typeface="+mn-cs"/>
              </a:rPr>
              <a:t>Environmental</a:t>
            </a:r>
            <a:r>
              <a:rPr lang="it-IT" sz="1200" kern="1200" dirty="0">
                <a:solidFill>
                  <a:schemeClr val="tx1"/>
                </a:solidFill>
                <a:effectLst/>
                <a:latin typeface="+mn-lt"/>
                <a:ea typeface="+mn-ea"/>
                <a:cs typeface="+mn-cs"/>
              </a:rPr>
              <a:t> Information: https://www.ncdc.noaa.gov/monitoring-references/faq/indicators.php</a:t>
            </a:r>
          </a:p>
          <a:p>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IPCC. (2018). </a:t>
            </a:r>
            <a:r>
              <a:rPr lang="it-IT" sz="1200" i="1" kern="1200" dirty="0">
                <a:solidFill>
                  <a:schemeClr val="tx1"/>
                </a:solidFill>
                <a:effectLst/>
                <a:latin typeface="+mn-lt"/>
                <a:ea typeface="+mn-ea"/>
                <a:cs typeface="+mn-cs"/>
              </a:rPr>
              <a:t>Global Warming of 1.5 ºC: </a:t>
            </a:r>
            <a:r>
              <a:rPr lang="it-IT" sz="1200" i="1" kern="1200" dirty="0" err="1">
                <a:solidFill>
                  <a:schemeClr val="tx1"/>
                </a:solidFill>
                <a:effectLst/>
                <a:latin typeface="+mn-lt"/>
                <a:ea typeface="+mn-ea"/>
                <a:cs typeface="+mn-cs"/>
              </a:rPr>
              <a:t>Summary</a:t>
            </a:r>
            <a:r>
              <a:rPr lang="it-IT" sz="1200" i="1" kern="1200" dirty="0">
                <a:solidFill>
                  <a:schemeClr val="tx1"/>
                </a:solidFill>
                <a:effectLst/>
                <a:latin typeface="+mn-lt"/>
                <a:ea typeface="+mn-ea"/>
                <a:cs typeface="+mn-cs"/>
              </a:rPr>
              <a:t> for Policymakers</a:t>
            </a:r>
            <a:r>
              <a:rPr lang="it-IT" sz="1200" kern="1200" dirty="0">
                <a:solidFill>
                  <a:schemeClr val="tx1"/>
                </a:solidFill>
                <a:effectLst/>
                <a:latin typeface="+mn-lt"/>
                <a:ea typeface="+mn-ea"/>
                <a:cs typeface="+mn-cs"/>
              </a:rPr>
              <a:t>. Tratto da </a:t>
            </a:r>
            <a:r>
              <a:rPr lang="it-IT" sz="1200" kern="1200" dirty="0" err="1">
                <a:solidFill>
                  <a:schemeClr val="tx1"/>
                </a:solidFill>
                <a:effectLst/>
                <a:latin typeface="+mn-lt"/>
                <a:ea typeface="+mn-ea"/>
                <a:cs typeface="+mn-cs"/>
              </a:rPr>
              <a:t>Intergovernmental</a:t>
            </a:r>
            <a:r>
              <a:rPr lang="it-IT" sz="1200" kern="1200" dirty="0">
                <a:solidFill>
                  <a:schemeClr val="tx1"/>
                </a:solidFill>
                <a:effectLst/>
                <a:latin typeface="+mn-lt"/>
                <a:ea typeface="+mn-ea"/>
                <a:cs typeface="+mn-cs"/>
              </a:rPr>
              <a:t> Panel on </a:t>
            </a:r>
            <a:r>
              <a:rPr lang="it-IT" sz="1200" kern="1200" dirty="0" err="1">
                <a:solidFill>
                  <a:schemeClr val="tx1"/>
                </a:solidFill>
                <a:effectLst/>
                <a:latin typeface="+mn-lt"/>
                <a:ea typeface="+mn-ea"/>
                <a:cs typeface="+mn-cs"/>
              </a:rPr>
              <a:t>Climate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Change</a:t>
            </a:r>
            <a:r>
              <a:rPr lang="it-IT" sz="1200" kern="1200" dirty="0">
                <a:solidFill>
                  <a:schemeClr val="tx1"/>
                </a:solidFill>
                <a:effectLst/>
                <a:latin typeface="+mn-lt"/>
                <a:ea typeface="+mn-ea"/>
                <a:cs typeface="+mn-cs"/>
              </a:rPr>
              <a:t>: https://www.ipcc.ch/sr15/chapter/spm/</a:t>
            </a:r>
          </a:p>
          <a:p>
            <a:endParaRPr lang="en-CH" sz="1200" kern="1200" dirty="0">
              <a:solidFill>
                <a:schemeClr val="tx1"/>
              </a:solidFill>
              <a:effectLst/>
              <a:latin typeface="+mn-lt"/>
              <a:ea typeface="+mn-ea"/>
              <a:cs typeface="+mn-cs"/>
            </a:endParaRPr>
          </a:p>
          <a:p>
            <a:r>
              <a:rPr lang="it-IT" sz="1200" kern="1200" dirty="0" err="1">
                <a:solidFill>
                  <a:schemeClr val="tx1"/>
                </a:solidFill>
                <a:effectLst/>
                <a:latin typeface="+mn-lt"/>
                <a:ea typeface="+mn-ea"/>
                <a:cs typeface="+mn-cs"/>
              </a:rPr>
              <a:t>MeteoSwiss</a:t>
            </a:r>
            <a:r>
              <a:rPr lang="it-IT" sz="1200" kern="1200" dirty="0">
                <a:solidFill>
                  <a:schemeClr val="tx1"/>
                </a:solidFill>
                <a:effectLst/>
                <a:latin typeface="+mn-lt"/>
                <a:ea typeface="+mn-ea"/>
                <a:cs typeface="+mn-cs"/>
              </a:rPr>
              <a:t>. (2018, Gennaio 11). </a:t>
            </a:r>
            <a:r>
              <a:rPr lang="it-IT" sz="1200" i="1" kern="1200" dirty="0">
                <a:solidFill>
                  <a:schemeClr val="tx1"/>
                </a:solidFill>
                <a:effectLst/>
                <a:latin typeface="+mn-lt"/>
                <a:ea typeface="+mn-ea"/>
                <a:cs typeface="+mn-cs"/>
              </a:rPr>
              <a:t>I cambiamenti climatici globali</a:t>
            </a:r>
            <a:r>
              <a:rPr lang="it-IT" sz="1200" kern="1200" dirty="0">
                <a:solidFill>
                  <a:schemeClr val="tx1"/>
                </a:solidFill>
                <a:effectLst/>
                <a:latin typeface="+mn-lt"/>
                <a:ea typeface="+mn-ea"/>
                <a:cs typeface="+mn-cs"/>
              </a:rPr>
              <a:t>. Tratto da Ufficio federale di meteorologia e climatologia </a:t>
            </a:r>
            <a:r>
              <a:rPr lang="it-IT" sz="1200" kern="1200" dirty="0" err="1">
                <a:solidFill>
                  <a:schemeClr val="tx1"/>
                </a:solidFill>
                <a:effectLst/>
                <a:latin typeface="+mn-lt"/>
                <a:ea typeface="+mn-ea"/>
                <a:cs typeface="+mn-cs"/>
              </a:rPr>
              <a:t>MeteoSvizzera</a:t>
            </a:r>
            <a:r>
              <a:rPr lang="it-IT" sz="1200" kern="1200" dirty="0">
                <a:solidFill>
                  <a:schemeClr val="tx1"/>
                </a:solidFill>
                <a:effectLst/>
                <a:latin typeface="+mn-lt"/>
                <a:ea typeface="+mn-ea"/>
                <a:cs typeface="+mn-cs"/>
              </a:rPr>
              <a:t>: https://www.meteosvizzera.admin.ch/home/clima/il-clima-nel-mondo-intero/i-cambiamenti-climatici-globali.html</a:t>
            </a:r>
            <a:endParaRPr lang="en-CH" sz="1200" kern="1200" dirty="0">
              <a:solidFill>
                <a:schemeClr val="tx1"/>
              </a:solidFill>
              <a:effectLst/>
              <a:latin typeface="+mn-lt"/>
              <a:ea typeface="+mn-ea"/>
              <a:cs typeface="+mn-cs"/>
            </a:endParaRPr>
          </a:p>
          <a:p>
            <a:endParaRPr lang="en-CH"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4346567-3369-0C4A-A16B-491FA808C044}" type="slidenum">
              <a:rPr lang="en-CH" smtClean="0"/>
              <a:t>7</a:t>
            </a:fld>
            <a:endParaRPr lang="en-CH"/>
          </a:p>
        </p:txBody>
      </p:sp>
    </p:spTree>
    <p:extLst>
      <p:ext uri="{BB962C8B-B14F-4D97-AF65-F5344CB8AC3E}">
        <p14:creationId xmlns:p14="http://schemas.microsoft.com/office/powerpoint/2010/main" val="1222944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Ma come facciamo a sapere che la Terra si sta riscaldando? Migliaia di misurazioni </a:t>
            </a:r>
            <a:r>
              <a:rPr lang="it-IT" sz="1200" b="0" dirty="0">
                <a:latin typeface="Gill Sans MT" panose="020B0502020104020203" pitchFamily="34" charset="0"/>
              </a:rPr>
              <a:t>della temperatura terrestre ed oceanica </a:t>
            </a:r>
            <a:r>
              <a:rPr lang="it-IT" sz="1200" kern="1200" dirty="0">
                <a:solidFill>
                  <a:schemeClr val="tx1"/>
                </a:solidFill>
                <a:effectLst/>
                <a:latin typeface="+mn-lt"/>
                <a:ea typeface="+mn-ea"/>
                <a:cs typeface="+mn-cs"/>
              </a:rPr>
              <a:t>sono effettuate giornalmente sul nostro pianeta. Queste misurazioni vengono effettuate presso stazioni climatiche di riferimento, stazioni meteo, barche, boe e alianti autonomi sull’oceano. A queste misurazioni si aggiungono anche misurazioni satellitari. </a:t>
            </a:r>
          </a:p>
          <a:p>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Tutti i dati raccolti vengono inseriti in una banca dati di scala globale sui cambiamenti delle temperature superficiali terrestri. </a:t>
            </a: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Vista la varietà delle fonti, sono state usate varie tecniche per processare i dati e rimuovere errori di misurazione che potrebbero portare a interpretazioni sbagliate dei dati raccolti. Queste misurazioni sono processate ed esaminate in modo da produrre dati esatti sugli andamenti della temperatura media globale. In questo modo siamo in grado di scoprire eventuali tendenze nella temperatura media del nostro pianeta.</a:t>
            </a:r>
          </a:p>
          <a:p>
            <a:r>
              <a:rPr lang="it-IT" sz="1200"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La tendenza </a:t>
            </a:r>
            <a:r>
              <a:rPr lang="en-GB" sz="1200" kern="1200" dirty="0">
                <a:solidFill>
                  <a:schemeClr val="tx1"/>
                </a:solidFill>
                <a:effectLst/>
                <a:latin typeface="+mn-lt"/>
                <a:ea typeface="+mn-ea"/>
                <a:cs typeface="+mn-cs"/>
              </a:rPr>
              <a:t>al </a:t>
            </a:r>
            <a:r>
              <a:rPr lang="en-GB" sz="1200" kern="1200" dirty="0" err="1">
                <a:solidFill>
                  <a:schemeClr val="tx1"/>
                </a:solidFill>
                <a:effectLst/>
                <a:latin typeface="+mn-lt"/>
                <a:ea typeface="+mn-ea"/>
                <a:cs typeface="+mn-cs"/>
              </a:rPr>
              <a:t>riscaldamento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che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è</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evidente</a:t>
            </a:r>
            <a:r>
              <a:rPr lang="en-GB" sz="1200" kern="1200" dirty="0">
                <a:solidFill>
                  <a:schemeClr val="tx1"/>
                </a:solidFill>
                <a:effectLst/>
                <a:latin typeface="+mn-lt"/>
                <a:ea typeface="+mn-ea"/>
                <a:cs typeface="+mn-cs"/>
              </a:rPr>
              <a:t> </a:t>
            </a:r>
            <a:r>
              <a:rPr lang="it-IT" sz="1200" kern="1200" dirty="0">
                <a:solidFill>
                  <a:schemeClr val="tx1"/>
                </a:solidFill>
                <a:effectLst/>
                <a:latin typeface="+mn-lt"/>
                <a:ea typeface="+mn-ea"/>
                <a:cs typeface="+mn-cs"/>
              </a:rPr>
              <a:t>in tutte le misurazioni e in tutti i metodi di calcolo della variazione della temperatura del pianeta, è confermata anche da osservazioni indipendenti come lo scioglimento dei ghiacciai di montagna, la riduzione dell’estensione del manto nevoso, la fioritura prematura delle piante in primavera, </a:t>
            </a:r>
            <a:r>
              <a:rPr lang="en-GB" sz="1200" kern="1200" dirty="0">
                <a:solidFill>
                  <a:schemeClr val="tx1"/>
                </a:solidFill>
                <a:effectLst/>
                <a:latin typeface="+mn-lt"/>
                <a:ea typeface="+mn-ea"/>
                <a:cs typeface="+mn-cs"/>
              </a:rPr>
              <a:t>una </a:t>
            </a:r>
            <a:r>
              <a:rPr lang="en-GB" sz="1200" kern="1200" dirty="0" err="1">
                <a:solidFill>
                  <a:schemeClr val="tx1"/>
                </a:solidFill>
                <a:effectLst/>
                <a:latin typeface="+mn-lt"/>
                <a:ea typeface="+mn-ea"/>
                <a:cs typeface="+mn-cs"/>
              </a:rPr>
              <a:t>stagione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glaciale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più</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corta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laghi</a:t>
            </a:r>
            <a:r>
              <a:rPr lang="en-GB" sz="1200" kern="1200" dirty="0">
                <a:solidFill>
                  <a:schemeClr val="tx1"/>
                </a:solidFill>
                <a:effectLst/>
                <a:latin typeface="+mn-lt"/>
                <a:ea typeface="+mn-ea"/>
                <a:cs typeface="+mn-cs"/>
              </a:rPr>
              <a:t> e </a:t>
            </a:r>
            <a:r>
              <a:rPr lang="en-GB" sz="1200" kern="1200" dirty="0" err="1">
                <a:solidFill>
                  <a:schemeClr val="tx1"/>
                </a:solidFill>
                <a:effectLst/>
                <a:latin typeface="+mn-lt"/>
                <a:ea typeface="+mn-ea"/>
                <a:cs typeface="+mn-cs"/>
              </a:rPr>
              <a:t>fiumi</a:t>
            </a:r>
            <a:r>
              <a:rPr lang="it-IT" sz="1200" kern="1200" dirty="0">
                <a:solidFill>
                  <a:schemeClr val="tx1"/>
                </a:solidFill>
                <a:effectLst/>
                <a:latin typeface="+mn-lt"/>
                <a:ea typeface="+mn-ea"/>
                <a:cs typeface="+mn-cs"/>
              </a:rPr>
              <a:t>, il contenimento del calore negli oceani e nei mari, la riduzione del ghiaccio marino artico e l’aumento del livello dei mari. Esploreremo meglio gli impatti dei cambiamenti climatici nel secondo modulo.</a:t>
            </a: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Fonte:  </a:t>
            </a: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NOAA. (</a:t>
            </a:r>
            <a:r>
              <a:rPr lang="it-IT" sz="1200" kern="1200" dirty="0" err="1">
                <a:solidFill>
                  <a:schemeClr val="tx1"/>
                </a:solidFill>
                <a:effectLst/>
                <a:latin typeface="+mn-lt"/>
                <a:ea typeface="+mn-ea"/>
                <a:cs typeface="+mn-cs"/>
              </a:rPr>
              <a:t>n.d.</a:t>
            </a:r>
            <a:r>
              <a:rPr lang="it-IT" sz="1200" kern="1200" dirty="0">
                <a:solidFill>
                  <a:schemeClr val="tx1"/>
                </a:solidFill>
                <a:effectLst/>
                <a:latin typeface="+mn-lt"/>
                <a:ea typeface="+mn-ea"/>
                <a:cs typeface="+mn-cs"/>
              </a:rPr>
              <a:t>). </a:t>
            </a:r>
            <a:r>
              <a:rPr lang="it-IT" sz="1200" i="1" kern="1200" dirty="0">
                <a:solidFill>
                  <a:schemeClr val="tx1"/>
                </a:solidFill>
                <a:effectLst/>
                <a:latin typeface="+mn-lt"/>
                <a:ea typeface="+mn-ea"/>
                <a:cs typeface="+mn-cs"/>
              </a:rPr>
              <a:t>Global </a:t>
            </a:r>
            <a:r>
              <a:rPr lang="it-IT" sz="1200" i="1" kern="1200" dirty="0" err="1">
                <a:solidFill>
                  <a:schemeClr val="tx1"/>
                </a:solidFill>
                <a:effectLst/>
                <a:latin typeface="+mn-lt"/>
                <a:ea typeface="+mn-ea"/>
                <a:cs typeface="+mn-cs"/>
              </a:rPr>
              <a:t>Climate</a:t>
            </a:r>
            <a:r>
              <a:rPr lang="it-IT" sz="1200" i="1" kern="1200" dirty="0">
                <a:solidFill>
                  <a:schemeClr val="tx1"/>
                </a:solidFill>
                <a:effectLst/>
                <a:latin typeface="+mn-lt"/>
                <a:ea typeface="+mn-ea"/>
                <a:cs typeface="+mn-cs"/>
              </a:rPr>
              <a:t> </a:t>
            </a:r>
            <a:r>
              <a:rPr lang="it-IT" sz="1200" i="1" kern="1200" dirty="0" err="1">
                <a:solidFill>
                  <a:schemeClr val="tx1"/>
                </a:solidFill>
                <a:effectLst/>
                <a:latin typeface="+mn-lt"/>
                <a:ea typeface="+mn-ea"/>
                <a:cs typeface="+mn-cs"/>
              </a:rPr>
              <a:t>Change</a:t>
            </a:r>
            <a:r>
              <a:rPr lang="it-IT" sz="1200" i="1" kern="1200" dirty="0">
                <a:solidFill>
                  <a:schemeClr val="tx1"/>
                </a:solidFill>
                <a:effectLst/>
                <a:latin typeface="+mn-lt"/>
                <a:ea typeface="+mn-ea"/>
                <a:cs typeface="+mn-cs"/>
              </a:rPr>
              <a:t> </a:t>
            </a:r>
            <a:r>
              <a:rPr lang="it-IT" sz="1200" i="1" kern="1200" dirty="0" err="1">
                <a:solidFill>
                  <a:schemeClr val="tx1"/>
                </a:solidFill>
                <a:effectLst/>
                <a:latin typeface="+mn-lt"/>
                <a:ea typeface="+mn-ea"/>
                <a:cs typeface="+mn-cs"/>
              </a:rPr>
              <a:t>Indicators</a:t>
            </a:r>
            <a:r>
              <a:rPr lang="it-IT" sz="1200" i="1" kern="1200" dirty="0">
                <a:solidFill>
                  <a:schemeClr val="tx1"/>
                </a:solidFill>
                <a:effectLst/>
                <a:latin typeface="+mn-lt"/>
                <a:ea typeface="+mn-ea"/>
                <a:cs typeface="+mn-cs"/>
              </a:rPr>
              <a:t>: Warming </a:t>
            </a:r>
            <a:r>
              <a:rPr lang="it-IT" sz="1200" i="1" kern="1200" dirty="0" err="1">
                <a:solidFill>
                  <a:schemeClr val="tx1"/>
                </a:solidFill>
                <a:effectLst/>
                <a:latin typeface="+mn-lt"/>
                <a:ea typeface="+mn-ea"/>
                <a:cs typeface="+mn-cs"/>
              </a:rPr>
              <a:t>Climate</a:t>
            </a:r>
            <a:r>
              <a:rPr lang="it-IT" sz="1200" kern="1200" dirty="0">
                <a:solidFill>
                  <a:schemeClr val="tx1"/>
                </a:solidFill>
                <a:effectLst/>
                <a:latin typeface="+mn-lt"/>
                <a:ea typeface="+mn-ea"/>
                <a:cs typeface="+mn-cs"/>
              </a:rPr>
              <a:t>. Tratto da National Centre for </a:t>
            </a:r>
            <a:r>
              <a:rPr lang="it-IT" sz="1200" kern="1200" dirty="0" err="1">
                <a:solidFill>
                  <a:schemeClr val="tx1"/>
                </a:solidFill>
                <a:effectLst/>
                <a:latin typeface="+mn-lt"/>
                <a:ea typeface="+mn-ea"/>
                <a:cs typeface="+mn-cs"/>
              </a:rPr>
              <a:t>Environmental</a:t>
            </a:r>
            <a:r>
              <a:rPr lang="it-IT" sz="1200" kern="1200" dirty="0">
                <a:solidFill>
                  <a:schemeClr val="tx1"/>
                </a:solidFill>
                <a:effectLst/>
                <a:latin typeface="+mn-lt"/>
                <a:ea typeface="+mn-ea"/>
                <a:cs typeface="+mn-cs"/>
              </a:rPr>
              <a:t> Information: https://www.ncdc.noaa.gov/monitoring-references/faq/indicators.php</a:t>
            </a:r>
            <a:endParaRPr lang="en-CH" sz="1200" kern="1200" dirty="0">
              <a:solidFill>
                <a:schemeClr val="tx1"/>
              </a:solidFill>
              <a:effectLst/>
              <a:latin typeface="+mn-lt"/>
              <a:ea typeface="+mn-ea"/>
              <a:cs typeface="+mn-cs"/>
            </a:endParaRPr>
          </a:p>
          <a:p>
            <a:endParaRPr lang="en-CH"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4346567-3369-0C4A-A16B-491FA808C044}" type="slidenum">
              <a:rPr lang="en-CH" smtClean="0"/>
              <a:t>8</a:t>
            </a:fld>
            <a:endParaRPr lang="en-CH"/>
          </a:p>
        </p:txBody>
      </p:sp>
    </p:spTree>
    <p:extLst>
      <p:ext uri="{BB962C8B-B14F-4D97-AF65-F5344CB8AC3E}">
        <p14:creationId xmlns:p14="http://schemas.microsoft.com/office/powerpoint/2010/main" val="1520425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I ricercatori usano dei modelli matematici per approfondire la ricerca sugli attuali e futuri cambiamenti del clima terrestre. Questi modelli sono delle rappresentazioni quantitative dei fenomeni naturali. </a:t>
            </a:r>
            <a:r>
              <a:rPr lang="en-GB" sz="1200" b="0" i="0" u="none" strike="noStrike" kern="1200" dirty="0">
                <a:solidFill>
                  <a:schemeClr val="tx1"/>
                </a:solidFill>
                <a:effectLst/>
                <a:latin typeface="+mn-lt"/>
                <a:ea typeface="+mn-ea"/>
                <a:cs typeface="+mn-cs"/>
              </a:rPr>
              <a:t>I </a:t>
            </a:r>
            <a:r>
              <a:rPr lang="en-GB" sz="1200" b="0" i="0" u="none" strike="noStrike" kern="1200" dirty="0" err="1">
                <a:solidFill>
                  <a:schemeClr val="tx1"/>
                </a:solidFill>
                <a:effectLst/>
                <a:latin typeface="+mn-lt"/>
                <a:ea typeface="+mn-ea"/>
                <a:cs typeface="+mn-cs"/>
              </a:rPr>
              <a:t>modelli</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climatici</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hanno</a:t>
            </a:r>
            <a:r>
              <a:rPr lang="en-GB" sz="1200" b="0" i="0" u="none" strike="noStrike" kern="1200" dirty="0">
                <a:solidFill>
                  <a:schemeClr val="tx1"/>
                </a:solidFill>
                <a:effectLst/>
                <a:latin typeface="+mn-lt"/>
                <a:ea typeface="+mn-ea"/>
                <a:cs typeface="+mn-cs"/>
              </a:rPr>
              <a:t> lo </a:t>
            </a:r>
            <a:r>
              <a:rPr lang="en-GB" sz="1200" b="0" i="0" u="none" strike="noStrike" kern="1200" dirty="0" err="1">
                <a:solidFill>
                  <a:schemeClr val="tx1"/>
                </a:solidFill>
                <a:effectLst/>
                <a:latin typeface="+mn-lt"/>
                <a:ea typeface="+mn-ea"/>
                <a:cs typeface="+mn-cs"/>
              </a:rPr>
              <a:t>scopo</a:t>
            </a:r>
            <a:r>
              <a:rPr lang="en-GB" sz="1200" b="0" i="0" u="none" strike="noStrike" kern="1200" dirty="0">
                <a:solidFill>
                  <a:schemeClr val="tx1"/>
                </a:solidFill>
                <a:effectLst/>
                <a:latin typeface="+mn-lt"/>
                <a:ea typeface="+mn-ea"/>
                <a:cs typeface="+mn-cs"/>
              </a:rPr>
              <a:t> di </a:t>
            </a:r>
            <a:r>
              <a:rPr lang="en-GB" sz="1200" b="0" i="0" u="none" strike="noStrike" kern="1200" dirty="0" err="1">
                <a:solidFill>
                  <a:schemeClr val="tx1"/>
                </a:solidFill>
                <a:effectLst/>
                <a:latin typeface="+mn-lt"/>
                <a:ea typeface="+mn-ea"/>
                <a:cs typeface="+mn-cs"/>
              </a:rPr>
              <a:t>rappresentare</a:t>
            </a:r>
            <a:r>
              <a:rPr lang="en-GB" sz="1200" b="0" i="0" u="none" strike="noStrike" kern="1200" dirty="0">
                <a:solidFill>
                  <a:schemeClr val="tx1"/>
                </a:solidFill>
                <a:effectLst/>
                <a:latin typeface="+mn-lt"/>
                <a:ea typeface="+mn-ea"/>
                <a:cs typeface="+mn-cs"/>
              </a:rPr>
              <a:t> </a:t>
            </a:r>
            <a:r>
              <a:rPr lang="it-IT" sz="1200" kern="1200" dirty="0">
                <a:solidFill>
                  <a:schemeClr val="tx1"/>
                </a:solidFill>
                <a:effectLst/>
                <a:latin typeface="+mn-lt"/>
                <a:ea typeface="+mn-ea"/>
                <a:cs typeface="+mn-cs"/>
              </a:rPr>
              <a:t>come suolo, atmosfera, oceani, esseri viventi ed energia solare si influenzino a vicenda, e come le loro interazioni condizionino il clima della Terra. In pratica, i modelli semplificano tali interazioni all’interno del sistema climatico terrestre in modo da spiegarne il funzionamento e predire cambiamenti futuri usando dei programmi computerizzati.</a:t>
            </a:r>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Attraverso i modelli climatici è possibile simulare e predire come un cambiamento in una parte del sistema climatico, per esempio un aumento di anidride carbonica o una diminuzione della calotta polare artica, possa avere un impatto sulla Terra in futuro. </a:t>
            </a:r>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Questi modelli hanno una struttura simile a quella dei modelli usati per le previsioni meteorologiche. La differenza è che i modelli climatici non si limitano a descrivere ciò che succede nel breve termine nello strato inferiore dell’atmosfera (come fanno i modelli meteorologici); ma simulano anche eventi naturali quali le correnti oceaniche e le interazioni con neve, ghiaccio e vegetazione.</a:t>
            </a:r>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Grazie agli scenari climatici e a computer di elevata potenza, è possibile simulare periodo per periodo l’evoluzione del clima futuro partendo da quello attuale. Questo permette agli scienziati di determinare con una certa sicurezza gli effetti dei gas serra, e del loro aumento, sul clima terrestre. I modelli permettono anche di prevedere come gli effetti dei cambiamenti climatici, come uno scioglimento dei ghiacci dovuto all’aumento delle temperature, possano influenzare altre parti della Terra o contribuire ad alimentare o contrastare il cambiamento climatico stesso.</a:t>
            </a: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Fonti:</a:t>
            </a:r>
          </a:p>
          <a:p>
            <a:endParaRPr lang="it-IT" sz="1200" kern="1200" dirty="0">
              <a:solidFill>
                <a:schemeClr val="tx1"/>
              </a:solidFill>
              <a:effectLst/>
              <a:latin typeface="+mn-lt"/>
              <a:ea typeface="+mn-ea"/>
              <a:cs typeface="+mn-cs"/>
            </a:endParaRPr>
          </a:p>
          <a:p>
            <a:r>
              <a:rPr lang="it-IT" sz="1200" kern="1200" dirty="0" err="1">
                <a:solidFill>
                  <a:schemeClr val="tx1"/>
                </a:solidFill>
                <a:effectLst/>
                <a:latin typeface="+mn-lt"/>
                <a:ea typeface="+mn-ea"/>
                <a:cs typeface="+mn-cs"/>
              </a:rPr>
              <a:t>CliMA</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n.d.</a:t>
            </a:r>
            <a:r>
              <a:rPr lang="it-IT" sz="1200" kern="1200" dirty="0">
                <a:solidFill>
                  <a:schemeClr val="tx1"/>
                </a:solidFill>
                <a:effectLst/>
                <a:latin typeface="+mn-lt"/>
                <a:ea typeface="+mn-ea"/>
                <a:cs typeface="+mn-cs"/>
              </a:rPr>
              <a:t>). </a:t>
            </a:r>
            <a:r>
              <a:rPr lang="it-IT" sz="1200" i="1" kern="1200" dirty="0">
                <a:solidFill>
                  <a:schemeClr val="tx1"/>
                </a:solidFill>
                <a:effectLst/>
                <a:latin typeface="+mn-lt"/>
                <a:ea typeface="+mn-ea"/>
                <a:cs typeface="+mn-cs"/>
              </a:rPr>
              <a:t>A New </a:t>
            </a:r>
            <a:r>
              <a:rPr lang="it-IT" sz="1200" i="1" kern="1200" dirty="0" err="1">
                <a:solidFill>
                  <a:schemeClr val="tx1"/>
                </a:solidFill>
                <a:effectLst/>
                <a:latin typeface="+mn-lt"/>
                <a:ea typeface="+mn-ea"/>
                <a:cs typeface="+mn-cs"/>
              </a:rPr>
              <a:t>Approach</a:t>
            </a:r>
            <a:r>
              <a:rPr lang="it-IT" sz="1200" i="1" kern="1200" dirty="0">
                <a:solidFill>
                  <a:schemeClr val="tx1"/>
                </a:solidFill>
                <a:effectLst/>
                <a:latin typeface="+mn-lt"/>
                <a:ea typeface="+mn-ea"/>
                <a:cs typeface="+mn-cs"/>
              </a:rPr>
              <a:t> to </a:t>
            </a:r>
            <a:r>
              <a:rPr lang="it-IT" sz="1200" i="1" kern="1200" dirty="0" err="1">
                <a:solidFill>
                  <a:schemeClr val="tx1"/>
                </a:solidFill>
                <a:effectLst/>
                <a:latin typeface="+mn-lt"/>
                <a:ea typeface="+mn-ea"/>
                <a:cs typeface="+mn-cs"/>
              </a:rPr>
              <a:t>Climate</a:t>
            </a:r>
            <a:r>
              <a:rPr lang="it-IT" sz="1200" i="1" kern="1200" dirty="0">
                <a:solidFill>
                  <a:schemeClr val="tx1"/>
                </a:solidFill>
                <a:effectLst/>
                <a:latin typeface="+mn-lt"/>
                <a:ea typeface="+mn-ea"/>
                <a:cs typeface="+mn-cs"/>
              </a:rPr>
              <a:t> </a:t>
            </a:r>
            <a:r>
              <a:rPr lang="it-IT" sz="1200" i="1" kern="1200" dirty="0" err="1">
                <a:solidFill>
                  <a:schemeClr val="tx1"/>
                </a:solidFill>
                <a:effectLst/>
                <a:latin typeface="+mn-lt"/>
                <a:ea typeface="+mn-ea"/>
                <a:cs typeface="+mn-cs"/>
              </a:rPr>
              <a:t>Modelling</a:t>
            </a:r>
            <a:r>
              <a:rPr lang="it-IT" sz="1200" kern="1200" dirty="0">
                <a:solidFill>
                  <a:schemeClr val="tx1"/>
                </a:solidFill>
                <a:effectLst/>
                <a:latin typeface="+mn-lt"/>
                <a:ea typeface="+mn-ea"/>
                <a:cs typeface="+mn-cs"/>
              </a:rPr>
              <a:t>. Tratto da </a:t>
            </a:r>
            <a:r>
              <a:rPr lang="it-IT" sz="1200" kern="1200" dirty="0" err="1">
                <a:solidFill>
                  <a:schemeClr val="tx1"/>
                </a:solidFill>
                <a:effectLst/>
                <a:latin typeface="+mn-lt"/>
                <a:ea typeface="+mn-ea"/>
                <a:cs typeface="+mn-cs"/>
              </a:rPr>
              <a:t>Climate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Modelling</a:t>
            </a:r>
            <a:r>
              <a:rPr lang="it-IT" sz="1200" kern="1200" dirty="0">
                <a:solidFill>
                  <a:schemeClr val="tx1"/>
                </a:solidFill>
                <a:effectLst/>
                <a:latin typeface="+mn-lt"/>
                <a:ea typeface="+mn-ea"/>
                <a:cs typeface="+mn-cs"/>
              </a:rPr>
              <a:t> Alliance: https://clima.caltech.edu</a:t>
            </a:r>
            <a:endParaRPr lang="en-CH" sz="1200" kern="1200" dirty="0">
              <a:solidFill>
                <a:schemeClr val="tx1"/>
              </a:solidFill>
              <a:effectLst/>
              <a:latin typeface="+mn-lt"/>
              <a:ea typeface="+mn-ea"/>
              <a:cs typeface="+mn-cs"/>
            </a:endParaRPr>
          </a:p>
          <a:p>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EPA. (</a:t>
            </a:r>
            <a:r>
              <a:rPr lang="it-IT" sz="1200" kern="1200" dirty="0" err="1">
                <a:solidFill>
                  <a:schemeClr val="tx1"/>
                </a:solidFill>
                <a:effectLst/>
                <a:latin typeface="+mn-lt"/>
                <a:ea typeface="+mn-ea"/>
                <a:cs typeface="+mn-cs"/>
              </a:rPr>
              <a:t>n.d.</a:t>
            </a:r>
            <a:r>
              <a:rPr lang="it-IT" sz="1200" kern="1200" dirty="0">
                <a:solidFill>
                  <a:schemeClr val="tx1"/>
                </a:solidFill>
                <a:effectLst/>
                <a:latin typeface="+mn-lt"/>
                <a:ea typeface="+mn-ea"/>
                <a:cs typeface="+mn-cs"/>
              </a:rPr>
              <a:t>). </a:t>
            </a:r>
            <a:r>
              <a:rPr lang="it-IT" sz="1200" i="1" kern="1200" dirty="0" err="1">
                <a:solidFill>
                  <a:schemeClr val="tx1"/>
                </a:solidFill>
                <a:effectLst/>
                <a:latin typeface="+mn-lt"/>
                <a:ea typeface="+mn-ea"/>
                <a:cs typeface="+mn-cs"/>
              </a:rPr>
              <a:t>Ruled</a:t>
            </a:r>
            <a:r>
              <a:rPr lang="it-IT" sz="1200" i="1" kern="1200" dirty="0">
                <a:solidFill>
                  <a:schemeClr val="tx1"/>
                </a:solidFill>
                <a:effectLst/>
                <a:latin typeface="+mn-lt"/>
                <a:ea typeface="+mn-ea"/>
                <a:cs typeface="+mn-cs"/>
              </a:rPr>
              <a:t> Out </a:t>
            </a:r>
            <a:r>
              <a:rPr lang="it-IT" sz="1200" kern="1200" dirty="0">
                <a:solidFill>
                  <a:schemeClr val="tx1"/>
                </a:solidFill>
                <a:effectLst/>
                <a:latin typeface="+mn-lt"/>
                <a:ea typeface="+mn-ea"/>
                <a:cs typeface="+mn-cs"/>
              </a:rPr>
              <a:t>. Tratto da Global </a:t>
            </a:r>
            <a:r>
              <a:rPr lang="it-IT" sz="1200" kern="1200" dirty="0" err="1">
                <a:solidFill>
                  <a:schemeClr val="tx1"/>
                </a:solidFill>
                <a:effectLst/>
                <a:latin typeface="+mn-lt"/>
                <a:ea typeface="+mn-ea"/>
                <a:cs typeface="+mn-cs"/>
              </a:rPr>
              <a:t>Climate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Change</a:t>
            </a:r>
            <a:r>
              <a:rPr lang="it-IT" sz="1200" kern="1200" dirty="0">
                <a:solidFill>
                  <a:schemeClr val="tx1"/>
                </a:solidFill>
                <a:effectLst/>
                <a:latin typeface="+mn-lt"/>
                <a:ea typeface="+mn-ea"/>
                <a:cs typeface="+mn-cs"/>
              </a:rPr>
              <a:t>: https://archive.epa.gov/climatechange/kids/scientists/ruled-out.html</a:t>
            </a:r>
            <a:endParaRPr lang="en-CH" sz="1200" kern="1200" dirty="0">
              <a:solidFill>
                <a:schemeClr val="tx1"/>
              </a:solidFill>
              <a:effectLst/>
              <a:latin typeface="+mn-lt"/>
              <a:ea typeface="+mn-ea"/>
              <a:cs typeface="+mn-cs"/>
            </a:endParaRPr>
          </a:p>
          <a:p>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NASA. (</a:t>
            </a:r>
            <a:r>
              <a:rPr lang="it-IT" sz="1200" kern="1200" dirty="0" err="1">
                <a:solidFill>
                  <a:schemeClr val="tx1"/>
                </a:solidFill>
                <a:effectLst/>
                <a:latin typeface="+mn-lt"/>
                <a:ea typeface="+mn-ea"/>
                <a:cs typeface="+mn-cs"/>
              </a:rPr>
              <a:t>n.d.</a:t>
            </a:r>
            <a:r>
              <a:rPr lang="it-IT" sz="1200" kern="1200" dirty="0">
                <a:solidFill>
                  <a:schemeClr val="tx1"/>
                </a:solidFill>
                <a:effectLst/>
                <a:latin typeface="+mn-lt"/>
                <a:ea typeface="+mn-ea"/>
                <a:cs typeface="+mn-cs"/>
              </a:rPr>
              <a:t>). </a:t>
            </a:r>
            <a:r>
              <a:rPr lang="it-IT" sz="1200" i="1" kern="1200" dirty="0">
                <a:solidFill>
                  <a:schemeClr val="tx1"/>
                </a:solidFill>
                <a:effectLst/>
                <a:latin typeface="+mn-lt"/>
                <a:ea typeface="+mn-ea"/>
                <a:cs typeface="+mn-cs"/>
              </a:rPr>
              <a:t>The </a:t>
            </a:r>
            <a:r>
              <a:rPr lang="it-IT" sz="1200" i="1" kern="1200" dirty="0" err="1">
                <a:solidFill>
                  <a:schemeClr val="tx1"/>
                </a:solidFill>
                <a:effectLst/>
                <a:latin typeface="+mn-lt"/>
                <a:ea typeface="+mn-ea"/>
                <a:cs typeface="+mn-cs"/>
              </a:rPr>
              <a:t>Causes</a:t>
            </a:r>
            <a:r>
              <a:rPr lang="it-IT" sz="1200" i="1" kern="1200" dirty="0">
                <a:solidFill>
                  <a:schemeClr val="tx1"/>
                </a:solidFill>
                <a:effectLst/>
                <a:latin typeface="+mn-lt"/>
                <a:ea typeface="+mn-ea"/>
                <a:cs typeface="+mn-cs"/>
              </a:rPr>
              <a:t> of </a:t>
            </a:r>
            <a:r>
              <a:rPr lang="it-IT" sz="1200" i="1" kern="1200" dirty="0" err="1">
                <a:solidFill>
                  <a:schemeClr val="tx1"/>
                </a:solidFill>
                <a:effectLst/>
                <a:latin typeface="+mn-lt"/>
                <a:ea typeface="+mn-ea"/>
                <a:cs typeface="+mn-cs"/>
              </a:rPr>
              <a:t>Climate</a:t>
            </a:r>
            <a:r>
              <a:rPr lang="it-IT" sz="1200" i="1" kern="1200" dirty="0">
                <a:solidFill>
                  <a:schemeClr val="tx1"/>
                </a:solidFill>
                <a:effectLst/>
                <a:latin typeface="+mn-lt"/>
                <a:ea typeface="+mn-ea"/>
                <a:cs typeface="+mn-cs"/>
              </a:rPr>
              <a:t> </a:t>
            </a:r>
            <a:r>
              <a:rPr lang="it-IT" sz="1200" i="1" kern="1200" dirty="0" err="1">
                <a:solidFill>
                  <a:schemeClr val="tx1"/>
                </a:solidFill>
                <a:effectLst/>
                <a:latin typeface="+mn-lt"/>
                <a:ea typeface="+mn-ea"/>
                <a:cs typeface="+mn-cs"/>
              </a:rPr>
              <a:t>Change</a:t>
            </a:r>
            <a:r>
              <a:rPr lang="it-IT" sz="1200" i="1" kern="1200" dirty="0">
                <a:solidFill>
                  <a:schemeClr val="tx1"/>
                </a:solidFill>
                <a:effectLst/>
                <a:latin typeface="+mn-lt"/>
                <a:ea typeface="+mn-ea"/>
                <a:cs typeface="+mn-cs"/>
              </a:rPr>
              <a:t> </a:t>
            </a:r>
            <a:r>
              <a:rPr lang="it-IT" sz="1200" kern="1200" dirty="0">
                <a:solidFill>
                  <a:schemeClr val="tx1"/>
                </a:solidFill>
                <a:effectLst/>
                <a:latin typeface="+mn-lt"/>
                <a:ea typeface="+mn-ea"/>
                <a:cs typeface="+mn-cs"/>
              </a:rPr>
              <a:t>. Tratto da Global </a:t>
            </a:r>
            <a:r>
              <a:rPr lang="it-IT" sz="1200" kern="1200" dirty="0" err="1">
                <a:solidFill>
                  <a:schemeClr val="tx1"/>
                </a:solidFill>
                <a:effectLst/>
                <a:latin typeface="+mn-lt"/>
                <a:ea typeface="+mn-ea"/>
                <a:cs typeface="+mn-cs"/>
              </a:rPr>
              <a:t>Climate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Change</a:t>
            </a:r>
            <a:r>
              <a:rPr lang="it-IT" sz="1200" kern="1200" dirty="0">
                <a:solidFill>
                  <a:schemeClr val="tx1"/>
                </a:solidFill>
                <a:effectLst/>
                <a:latin typeface="+mn-lt"/>
                <a:ea typeface="+mn-ea"/>
                <a:cs typeface="+mn-cs"/>
              </a:rPr>
              <a:t>: https://climate.nasa.gov/causes/</a:t>
            </a:r>
          </a:p>
          <a:p>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NCCS. (2019, Novembre). </a:t>
            </a:r>
            <a:r>
              <a:rPr lang="it-IT" sz="1200" i="1" kern="1200" dirty="0">
                <a:solidFill>
                  <a:schemeClr val="tx1"/>
                </a:solidFill>
                <a:effectLst/>
                <a:latin typeface="+mn-lt"/>
                <a:ea typeface="+mn-ea"/>
                <a:cs typeface="+mn-cs"/>
              </a:rPr>
              <a:t>Comprendere gli scenari climatici </a:t>
            </a:r>
            <a:r>
              <a:rPr lang="it-IT" sz="1200" kern="1200" dirty="0">
                <a:solidFill>
                  <a:schemeClr val="tx1"/>
                </a:solidFill>
                <a:effectLst/>
                <a:latin typeface="+mn-lt"/>
                <a:ea typeface="+mn-ea"/>
                <a:cs typeface="+mn-cs"/>
              </a:rPr>
              <a:t>. Tratto da National Centre for </a:t>
            </a:r>
            <a:r>
              <a:rPr lang="it-IT" sz="1200" kern="1200" dirty="0" err="1">
                <a:solidFill>
                  <a:schemeClr val="tx1"/>
                </a:solidFill>
                <a:effectLst/>
                <a:latin typeface="+mn-lt"/>
                <a:ea typeface="+mn-ea"/>
                <a:cs typeface="+mn-cs"/>
              </a:rPr>
              <a:t>Climate</a:t>
            </a:r>
            <a:r>
              <a:rPr lang="it-IT" sz="1200" kern="1200" dirty="0">
                <a:solidFill>
                  <a:schemeClr val="tx1"/>
                </a:solidFill>
                <a:effectLst/>
                <a:latin typeface="+mn-lt"/>
                <a:ea typeface="+mn-ea"/>
                <a:cs typeface="+mn-cs"/>
              </a:rPr>
              <a:t> Services: https://www.nccs.admin.ch/nccs/it/home/cambiamenti-climatici-e-impatti/scenari-climatici-per-la-svizzera/comprendere-gli-scenari-climatici.html</a:t>
            </a:r>
            <a:endParaRPr lang="en-CH" sz="1200" kern="1200" dirty="0">
              <a:solidFill>
                <a:schemeClr val="tx1"/>
              </a:solidFill>
              <a:effectLst/>
              <a:latin typeface="+mn-lt"/>
              <a:ea typeface="+mn-ea"/>
              <a:cs typeface="+mn-cs"/>
            </a:endParaRPr>
          </a:p>
          <a:p>
            <a:r>
              <a:rPr lang="en-CH" sz="1200" kern="1200" dirty="0">
                <a:solidFill>
                  <a:schemeClr val="tx1"/>
                </a:solidFill>
                <a:effectLst/>
                <a:latin typeface="+mn-lt"/>
                <a:ea typeface="+mn-ea"/>
                <a:cs typeface="+mn-cs"/>
              </a:rPr>
              <a:t> </a:t>
            </a:r>
          </a:p>
          <a:p>
            <a:endParaRPr lang="en-CH"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4346567-3369-0C4A-A16B-491FA808C044}" type="slidenum">
              <a:rPr lang="en-CH" smtClean="0"/>
              <a:t>9</a:t>
            </a:fld>
            <a:endParaRPr lang="en-CH"/>
          </a:p>
        </p:txBody>
      </p:sp>
    </p:spTree>
    <p:extLst>
      <p:ext uri="{BB962C8B-B14F-4D97-AF65-F5344CB8AC3E}">
        <p14:creationId xmlns:p14="http://schemas.microsoft.com/office/powerpoint/2010/main" val="2505616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81178-CA00-EC45-9018-791A215852BB}"/>
              </a:ext>
            </a:extLst>
          </p:cNvPr>
          <p:cNvSpPr>
            <a:spLocks noGrp="1"/>
          </p:cNvSpPr>
          <p:nvPr>
            <p:ph type="ctrTitle" hasCustomPrompt="1"/>
          </p:nvPr>
        </p:nvSpPr>
        <p:spPr>
          <a:xfrm>
            <a:off x="266700" y="136525"/>
            <a:ext cx="6629400" cy="881063"/>
          </a:xfrm>
        </p:spPr>
        <p:txBody>
          <a:bodyPr anchor="b"/>
          <a:lstStyle>
            <a:lvl1pPr algn="l">
              <a:defRPr sz="3400">
                <a:latin typeface="+mj-lt"/>
              </a:defRPr>
            </a:lvl1pPr>
          </a:lstStyle>
          <a:p>
            <a:r>
              <a:rPr lang="en-GB" dirty="0" err="1"/>
              <a:t>Lezione</a:t>
            </a:r>
            <a:r>
              <a:rPr lang="en-GB" dirty="0"/>
              <a:t> 1: </a:t>
            </a:r>
            <a:r>
              <a:rPr lang="en-GB" dirty="0" err="1"/>
              <a:t>Introduzione</a:t>
            </a:r>
            <a:endParaRPr lang="en-CH" dirty="0"/>
          </a:p>
        </p:txBody>
      </p:sp>
      <p:sp>
        <p:nvSpPr>
          <p:cNvPr id="3" name="Subtitle 2">
            <a:extLst>
              <a:ext uri="{FF2B5EF4-FFF2-40B4-BE49-F238E27FC236}">
                <a16:creationId xmlns:a16="http://schemas.microsoft.com/office/drawing/2014/main" id="{179D1C99-75CB-2E4D-A93C-A1320041930F}"/>
              </a:ext>
            </a:extLst>
          </p:cNvPr>
          <p:cNvSpPr>
            <a:spLocks noGrp="1"/>
          </p:cNvSpPr>
          <p:nvPr>
            <p:ph type="subTitle" idx="1" hasCustomPrompt="1"/>
          </p:nvPr>
        </p:nvSpPr>
        <p:spPr>
          <a:xfrm>
            <a:off x="1524000" y="1845129"/>
            <a:ext cx="9144000" cy="3779057"/>
          </a:xfrm>
          <a:prstGeom prst="rect">
            <a:avLst/>
          </a:prstGeom>
        </p:spPr>
        <p:txBody>
          <a:bodyPr/>
          <a:lstStyle>
            <a:lvl1pPr marL="457200" indent="-457200" algn="l">
              <a:buFont typeface="+mj-lt"/>
              <a:buAutoNum type="arabicPeriod"/>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err="1"/>
              <a:t>Aumento</a:t>
            </a:r>
            <a:r>
              <a:rPr lang="en-GB" dirty="0"/>
              <a:t> </a:t>
            </a:r>
            <a:r>
              <a:rPr lang="en-GB" dirty="0" err="1"/>
              <a:t>della</a:t>
            </a:r>
            <a:r>
              <a:rPr lang="en-GB" dirty="0"/>
              <a:t> </a:t>
            </a:r>
            <a:r>
              <a:rPr lang="en-GB" dirty="0" err="1"/>
              <a:t>temperatura</a:t>
            </a:r>
            <a:r>
              <a:rPr lang="en-GB" dirty="0"/>
              <a:t> </a:t>
            </a:r>
            <a:r>
              <a:rPr lang="en-GB" dirty="0" err="1"/>
              <a:t>terrestre</a:t>
            </a:r>
            <a:endParaRPr lang="en-GB" dirty="0"/>
          </a:p>
          <a:p>
            <a:r>
              <a:rPr lang="en-GB" dirty="0" err="1"/>
              <a:t>Aumento</a:t>
            </a:r>
            <a:r>
              <a:rPr lang="en-GB" dirty="0"/>
              <a:t> </a:t>
            </a:r>
            <a:r>
              <a:rPr lang="en-GB" dirty="0" err="1"/>
              <a:t>dell’anidride</a:t>
            </a:r>
            <a:r>
              <a:rPr lang="en-GB" dirty="0"/>
              <a:t> </a:t>
            </a:r>
            <a:r>
              <a:rPr lang="en-GB" dirty="0" err="1"/>
              <a:t>carbonica</a:t>
            </a:r>
            <a:r>
              <a:rPr lang="en-GB" dirty="0"/>
              <a:t> </a:t>
            </a:r>
            <a:r>
              <a:rPr lang="en-GB" dirty="0" err="1"/>
              <a:t>nell’atmosfera</a:t>
            </a:r>
            <a:endParaRPr lang="en-GB" dirty="0"/>
          </a:p>
          <a:p>
            <a:r>
              <a:rPr lang="it-IT" noProof="0" dirty="0"/>
              <a:t>I due eventi sono collegati? </a:t>
            </a:r>
          </a:p>
          <a:p>
            <a:r>
              <a:rPr lang="it-IT" noProof="0" dirty="0"/>
              <a:t>Cos’è l’anidride carbonica?</a:t>
            </a:r>
          </a:p>
          <a:p>
            <a:r>
              <a:rPr lang="de-CH" noProof="0" dirty="0" err="1"/>
              <a:t>Possibili</a:t>
            </a:r>
            <a:r>
              <a:rPr lang="de-CH" noProof="0" dirty="0"/>
              <a:t> </a:t>
            </a:r>
            <a:r>
              <a:rPr lang="de-CH" noProof="0" dirty="0" err="1"/>
              <a:t>cause</a:t>
            </a:r>
            <a:r>
              <a:rPr lang="de-CH" noProof="0" dirty="0"/>
              <a:t> </a:t>
            </a:r>
            <a:r>
              <a:rPr lang="de-CH" noProof="0" dirty="0" err="1"/>
              <a:t>naturali</a:t>
            </a:r>
            <a:endParaRPr lang="en-GB" noProof="0" dirty="0"/>
          </a:p>
          <a:p>
            <a:r>
              <a:rPr lang="en-GB" noProof="0" dirty="0" err="1"/>
              <a:t>L’azione</a:t>
            </a:r>
            <a:r>
              <a:rPr lang="en-GB" noProof="0" dirty="0"/>
              <a:t> </a:t>
            </a:r>
            <a:r>
              <a:rPr lang="en-GB" noProof="0" dirty="0" err="1"/>
              <a:t>umana</a:t>
            </a:r>
            <a:endParaRPr lang="en-GB" noProof="0" dirty="0"/>
          </a:p>
          <a:p>
            <a:r>
              <a:rPr lang="en-GB" noProof="0" dirty="0" err="1"/>
              <a:t>Introduzione</a:t>
            </a:r>
            <a:r>
              <a:rPr lang="en-GB" noProof="0" dirty="0"/>
              <a:t> </a:t>
            </a:r>
            <a:r>
              <a:rPr lang="en-GB" noProof="0" dirty="0" err="1"/>
              <a:t>all’effetto</a:t>
            </a:r>
            <a:r>
              <a:rPr lang="en-GB" noProof="0" dirty="0"/>
              <a:t> </a:t>
            </a:r>
            <a:r>
              <a:rPr lang="en-GB" noProof="0" dirty="0" err="1"/>
              <a:t>serra</a:t>
            </a:r>
            <a:endParaRPr lang="en-GB" noProof="0" dirty="0"/>
          </a:p>
          <a:p>
            <a:r>
              <a:rPr lang="en-GB" noProof="0" dirty="0" err="1"/>
              <a:t>Introduzione</a:t>
            </a:r>
            <a:r>
              <a:rPr lang="en-GB" noProof="0" dirty="0"/>
              <a:t> </a:t>
            </a:r>
            <a:r>
              <a:rPr lang="en-GB" noProof="0" dirty="0" err="1"/>
              <a:t>agli</a:t>
            </a:r>
            <a:r>
              <a:rPr lang="en-GB" noProof="0" dirty="0"/>
              <a:t> </a:t>
            </a:r>
            <a:r>
              <a:rPr lang="en-GB" noProof="0" dirty="0" err="1"/>
              <a:t>impatti</a:t>
            </a:r>
            <a:r>
              <a:rPr lang="en-GB" noProof="0" dirty="0"/>
              <a:t> del </a:t>
            </a:r>
            <a:r>
              <a:rPr lang="en-GB" noProof="0" dirty="0" err="1"/>
              <a:t>cambiamento</a:t>
            </a:r>
            <a:r>
              <a:rPr lang="en-GB" noProof="0" dirty="0"/>
              <a:t> </a:t>
            </a:r>
            <a:r>
              <a:rPr lang="en-GB" noProof="0" dirty="0" err="1"/>
              <a:t>climatico</a:t>
            </a:r>
            <a:endParaRPr lang="en-GB" noProof="0" dirty="0"/>
          </a:p>
          <a:p>
            <a:endParaRPr lang="en-CH" dirty="0"/>
          </a:p>
        </p:txBody>
      </p:sp>
      <p:sp>
        <p:nvSpPr>
          <p:cNvPr id="4" name="Date Placeholder 3">
            <a:extLst>
              <a:ext uri="{FF2B5EF4-FFF2-40B4-BE49-F238E27FC236}">
                <a16:creationId xmlns:a16="http://schemas.microsoft.com/office/drawing/2014/main" id="{23750784-146A-2541-AC94-1B4147ED92C9}"/>
              </a:ext>
            </a:extLst>
          </p:cNvPr>
          <p:cNvSpPr>
            <a:spLocks noGrp="1"/>
          </p:cNvSpPr>
          <p:nvPr>
            <p:ph type="dt" sz="half" idx="10"/>
          </p:nvPr>
        </p:nvSpPr>
        <p:spPr/>
        <p:txBody>
          <a:bodyPr/>
          <a:lstStyle/>
          <a:p>
            <a:fld id="{6C6B9A46-731E-5B44-AF5A-356AD6E8D35F}" type="datetimeFigureOut">
              <a:rPr lang="en-CH" smtClean="0"/>
              <a:t>10/28/2021</a:t>
            </a:fld>
            <a:endParaRPr lang="en-CH"/>
          </a:p>
        </p:txBody>
      </p:sp>
      <p:sp>
        <p:nvSpPr>
          <p:cNvPr id="5" name="Footer Placeholder 4">
            <a:extLst>
              <a:ext uri="{FF2B5EF4-FFF2-40B4-BE49-F238E27FC236}">
                <a16:creationId xmlns:a16="http://schemas.microsoft.com/office/drawing/2014/main" id="{7BAA4069-DC85-A249-A7F0-3C7A851F5E62}"/>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4A6999B9-7E4F-9E4F-AA72-F49850010D52}"/>
              </a:ext>
            </a:extLst>
          </p:cNvPr>
          <p:cNvSpPr>
            <a:spLocks noGrp="1"/>
          </p:cNvSpPr>
          <p:nvPr>
            <p:ph type="sldNum" sz="quarter" idx="12"/>
          </p:nvPr>
        </p:nvSpPr>
        <p:spPr/>
        <p:txBody>
          <a:bodyPr/>
          <a:lstStyle/>
          <a:p>
            <a:fld id="{A0A5889C-058E-2545-AF72-0820F296EB39}" type="slidenum">
              <a:rPr lang="en-CH" smtClean="0"/>
              <a:t>‹N›</a:t>
            </a:fld>
            <a:endParaRPr lang="en-CH"/>
          </a:p>
        </p:txBody>
      </p:sp>
    </p:spTree>
    <p:extLst>
      <p:ext uri="{BB962C8B-B14F-4D97-AF65-F5344CB8AC3E}">
        <p14:creationId xmlns:p14="http://schemas.microsoft.com/office/powerpoint/2010/main" val="1240425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C01FD-80A0-0140-A9FF-6AC8B1FEBA78}"/>
              </a:ext>
            </a:extLst>
          </p:cNvPr>
          <p:cNvSpPr>
            <a:spLocks noGrp="1"/>
          </p:cNvSpPr>
          <p:nvPr>
            <p:ph type="title"/>
          </p:nvPr>
        </p:nvSpPr>
        <p:spPr/>
        <p:txBody>
          <a:bodyPr/>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A1E82CC9-A9F1-714D-A7EA-68E32D3DEACB}"/>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23E66555-F827-6D4D-BFE5-1D6E5F0F8A04}"/>
              </a:ext>
            </a:extLst>
          </p:cNvPr>
          <p:cNvSpPr>
            <a:spLocks noGrp="1"/>
          </p:cNvSpPr>
          <p:nvPr>
            <p:ph type="dt" sz="half" idx="10"/>
          </p:nvPr>
        </p:nvSpPr>
        <p:spPr/>
        <p:txBody>
          <a:bodyPr/>
          <a:lstStyle/>
          <a:p>
            <a:fld id="{6C6B9A46-731E-5B44-AF5A-356AD6E8D35F}" type="datetimeFigureOut">
              <a:rPr lang="en-CH" smtClean="0"/>
              <a:t>10/28/2021</a:t>
            </a:fld>
            <a:endParaRPr lang="en-CH"/>
          </a:p>
        </p:txBody>
      </p:sp>
      <p:sp>
        <p:nvSpPr>
          <p:cNvPr id="5" name="Footer Placeholder 4">
            <a:extLst>
              <a:ext uri="{FF2B5EF4-FFF2-40B4-BE49-F238E27FC236}">
                <a16:creationId xmlns:a16="http://schemas.microsoft.com/office/drawing/2014/main" id="{F69030CE-F6F4-7447-8F90-8C6CAB514998}"/>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AA2CA976-E934-B440-B134-C283D0994F8C}"/>
              </a:ext>
            </a:extLst>
          </p:cNvPr>
          <p:cNvSpPr>
            <a:spLocks noGrp="1"/>
          </p:cNvSpPr>
          <p:nvPr>
            <p:ph type="sldNum" sz="quarter" idx="12"/>
          </p:nvPr>
        </p:nvSpPr>
        <p:spPr/>
        <p:txBody>
          <a:bodyPr/>
          <a:lstStyle/>
          <a:p>
            <a:fld id="{A0A5889C-058E-2545-AF72-0820F296EB39}" type="slidenum">
              <a:rPr lang="en-CH" smtClean="0"/>
              <a:t>‹N›</a:t>
            </a:fld>
            <a:endParaRPr lang="en-CH"/>
          </a:p>
        </p:txBody>
      </p:sp>
    </p:spTree>
    <p:extLst>
      <p:ext uri="{BB962C8B-B14F-4D97-AF65-F5344CB8AC3E}">
        <p14:creationId xmlns:p14="http://schemas.microsoft.com/office/powerpoint/2010/main" val="1502683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925206-D5F6-6E43-BCFC-FE342E038F5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258064B2-2306-284E-AA7E-B9DAF76A34BA}"/>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466F47EC-EB01-934F-B9DD-3A9062F2F0CE}"/>
              </a:ext>
            </a:extLst>
          </p:cNvPr>
          <p:cNvSpPr>
            <a:spLocks noGrp="1"/>
          </p:cNvSpPr>
          <p:nvPr>
            <p:ph type="dt" sz="half" idx="10"/>
          </p:nvPr>
        </p:nvSpPr>
        <p:spPr/>
        <p:txBody>
          <a:bodyPr/>
          <a:lstStyle/>
          <a:p>
            <a:fld id="{6C6B9A46-731E-5B44-AF5A-356AD6E8D35F}" type="datetimeFigureOut">
              <a:rPr lang="en-CH" smtClean="0"/>
              <a:t>10/28/2021</a:t>
            </a:fld>
            <a:endParaRPr lang="en-CH"/>
          </a:p>
        </p:txBody>
      </p:sp>
      <p:sp>
        <p:nvSpPr>
          <p:cNvPr id="5" name="Footer Placeholder 4">
            <a:extLst>
              <a:ext uri="{FF2B5EF4-FFF2-40B4-BE49-F238E27FC236}">
                <a16:creationId xmlns:a16="http://schemas.microsoft.com/office/drawing/2014/main" id="{FAFABF01-51F9-AB45-9C2D-BDB97A44CB7A}"/>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B6DA5D96-758E-B54E-AA1B-917F945251BF}"/>
              </a:ext>
            </a:extLst>
          </p:cNvPr>
          <p:cNvSpPr>
            <a:spLocks noGrp="1"/>
          </p:cNvSpPr>
          <p:nvPr>
            <p:ph type="sldNum" sz="quarter" idx="12"/>
          </p:nvPr>
        </p:nvSpPr>
        <p:spPr/>
        <p:txBody>
          <a:bodyPr/>
          <a:lstStyle/>
          <a:p>
            <a:fld id="{A0A5889C-058E-2545-AF72-0820F296EB39}" type="slidenum">
              <a:rPr lang="en-CH" smtClean="0"/>
              <a:t>‹N›</a:t>
            </a:fld>
            <a:endParaRPr lang="en-CH"/>
          </a:p>
        </p:txBody>
      </p:sp>
    </p:spTree>
    <p:extLst>
      <p:ext uri="{BB962C8B-B14F-4D97-AF65-F5344CB8AC3E}">
        <p14:creationId xmlns:p14="http://schemas.microsoft.com/office/powerpoint/2010/main" val="3169708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1288B-4257-9248-8364-210D3B467376}"/>
              </a:ext>
            </a:extLst>
          </p:cNvPr>
          <p:cNvSpPr>
            <a:spLocks noGrp="1"/>
          </p:cNvSpPr>
          <p:nvPr>
            <p:ph type="title" hasCustomPrompt="1"/>
          </p:nvPr>
        </p:nvSpPr>
        <p:spPr>
          <a:xfrm>
            <a:off x="1351869" y="-1"/>
            <a:ext cx="9488261" cy="1325563"/>
          </a:xfrm>
        </p:spPr>
        <p:txBody>
          <a:bodyPr/>
          <a:lstStyle>
            <a:lvl1pPr algn="ctr">
              <a:defRPr sz="3600"/>
            </a:lvl1pPr>
          </a:lstStyle>
          <a:p>
            <a:r>
              <a:rPr lang="en-GB" dirty="0"/>
              <a:t>  </a:t>
            </a:r>
            <a:r>
              <a:rPr lang="en-GB" dirty="0" err="1"/>
              <a:t>Aumento</a:t>
            </a:r>
            <a:r>
              <a:rPr lang="en-GB" dirty="0"/>
              <a:t> </a:t>
            </a:r>
            <a:r>
              <a:rPr lang="en-GB" dirty="0" err="1"/>
              <a:t>della</a:t>
            </a:r>
            <a:r>
              <a:rPr lang="en-GB" dirty="0"/>
              <a:t> </a:t>
            </a:r>
            <a:r>
              <a:rPr lang="en-GB" dirty="0" err="1"/>
              <a:t>temperatura</a:t>
            </a:r>
            <a:r>
              <a:rPr lang="en-GB" dirty="0"/>
              <a:t> </a:t>
            </a:r>
            <a:r>
              <a:rPr lang="en-GB" dirty="0" err="1"/>
              <a:t>terrestre</a:t>
            </a:r>
            <a:endParaRPr lang="en-CH" dirty="0"/>
          </a:p>
        </p:txBody>
      </p:sp>
      <p:sp>
        <p:nvSpPr>
          <p:cNvPr id="3" name="Content Placeholder 2">
            <a:extLst>
              <a:ext uri="{FF2B5EF4-FFF2-40B4-BE49-F238E27FC236}">
                <a16:creationId xmlns:a16="http://schemas.microsoft.com/office/drawing/2014/main" id="{BB81FC4F-D25E-6946-989C-853FF912C6B8}"/>
              </a:ext>
            </a:extLst>
          </p:cNvPr>
          <p:cNvSpPr>
            <a:spLocks noGrp="1"/>
          </p:cNvSpPr>
          <p:nvPr>
            <p:ph idx="1"/>
          </p:nvPr>
        </p:nvSpPr>
        <p:spPr>
          <a:xfrm>
            <a:off x="505216" y="1665287"/>
            <a:ext cx="10515600" cy="4351338"/>
          </a:xfrm>
          <a:prstGeom prst="rect">
            <a:avLst/>
          </a:prstGeom>
        </p:spPr>
        <p:txBody>
          <a:bodyPr/>
          <a:lstStyle>
            <a:lvl1pPr marL="342900" marR="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lang="en-CH" sz="2400" b="1" kern="1200" dirty="0" smtClean="0">
                <a:solidFill>
                  <a:schemeClr val="tx1"/>
                </a:solidFill>
                <a:effectLst/>
                <a:latin typeface="Comic Sans MS" panose="030F0902030302020204" pitchFamily="66" charset="0"/>
                <a:ea typeface="+mn-ea"/>
                <a:cs typeface="+mn-cs"/>
              </a:defRPr>
            </a:lvl1pPr>
          </a:lstStyle>
          <a:p>
            <a:pPr lvl="0"/>
            <a:endParaRPr lang="en-CH" dirty="0"/>
          </a:p>
        </p:txBody>
      </p:sp>
      <p:sp>
        <p:nvSpPr>
          <p:cNvPr id="4" name="Date Placeholder 3">
            <a:extLst>
              <a:ext uri="{FF2B5EF4-FFF2-40B4-BE49-F238E27FC236}">
                <a16:creationId xmlns:a16="http://schemas.microsoft.com/office/drawing/2014/main" id="{B68ABB2C-6B73-D240-BF63-23E44808851A}"/>
              </a:ext>
            </a:extLst>
          </p:cNvPr>
          <p:cNvSpPr>
            <a:spLocks noGrp="1"/>
          </p:cNvSpPr>
          <p:nvPr>
            <p:ph type="dt" sz="half" idx="10"/>
          </p:nvPr>
        </p:nvSpPr>
        <p:spPr/>
        <p:txBody>
          <a:bodyPr/>
          <a:lstStyle/>
          <a:p>
            <a:fld id="{6C6B9A46-731E-5B44-AF5A-356AD6E8D35F}" type="datetimeFigureOut">
              <a:rPr lang="en-CH" smtClean="0"/>
              <a:t>10/28/2021</a:t>
            </a:fld>
            <a:endParaRPr lang="en-CH"/>
          </a:p>
        </p:txBody>
      </p:sp>
      <p:sp>
        <p:nvSpPr>
          <p:cNvPr id="5" name="Footer Placeholder 4">
            <a:extLst>
              <a:ext uri="{FF2B5EF4-FFF2-40B4-BE49-F238E27FC236}">
                <a16:creationId xmlns:a16="http://schemas.microsoft.com/office/drawing/2014/main" id="{709F3452-D50C-2B45-9AA9-792D4D815843}"/>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180DD168-89F3-F148-ACB3-F1AA72028167}"/>
              </a:ext>
            </a:extLst>
          </p:cNvPr>
          <p:cNvSpPr>
            <a:spLocks noGrp="1"/>
          </p:cNvSpPr>
          <p:nvPr>
            <p:ph type="sldNum" sz="quarter" idx="12"/>
          </p:nvPr>
        </p:nvSpPr>
        <p:spPr/>
        <p:txBody>
          <a:bodyPr/>
          <a:lstStyle/>
          <a:p>
            <a:fld id="{A0A5889C-058E-2545-AF72-0820F296EB39}" type="slidenum">
              <a:rPr lang="en-CH" smtClean="0"/>
              <a:t>‹N›</a:t>
            </a:fld>
            <a:endParaRPr lang="en-CH"/>
          </a:p>
        </p:txBody>
      </p:sp>
    </p:spTree>
    <p:extLst>
      <p:ext uri="{BB962C8B-B14F-4D97-AF65-F5344CB8AC3E}">
        <p14:creationId xmlns:p14="http://schemas.microsoft.com/office/powerpoint/2010/main" val="3883257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638DF-3AFA-1A45-A78E-0E878E1ADC4E}"/>
              </a:ext>
            </a:extLst>
          </p:cNvPr>
          <p:cNvSpPr>
            <a:spLocks noGrp="1"/>
          </p:cNvSpPr>
          <p:nvPr>
            <p:ph type="title" hasCustomPrompt="1"/>
          </p:nvPr>
        </p:nvSpPr>
        <p:spPr>
          <a:xfrm>
            <a:off x="831850" y="1709738"/>
            <a:ext cx="10515600" cy="2852737"/>
          </a:xfrm>
        </p:spPr>
        <p:txBody>
          <a:bodyPr anchor="b"/>
          <a:lstStyle>
            <a:lvl1pPr>
              <a:defRPr sz="6000"/>
            </a:lvl1pPr>
          </a:lstStyle>
          <a:p>
            <a:r>
              <a:rPr lang="en-GB" dirty="0" err="1"/>
              <a:t>Programma</a:t>
            </a:r>
            <a:r>
              <a:rPr lang="en-GB" dirty="0"/>
              <a:t> di </a:t>
            </a:r>
            <a:r>
              <a:rPr lang="en-GB" dirty="0" err="1"/>
              <a:t>oggi</a:t>
            </a:r>
            <a:endParaRPr lang="en-CH" dirty="0"/>
          </a:p>
        </p:txBody>
      </p:sp>
      <p:sp>
        <p:nvSpPr>
          <p:cNvPr id="3" name="Text Placeholder 2">
            <a:extLst>
              <a:ext uri="{FF2B5EF4-FFF2-40B4-BE49-F238E27FC236}">
                <a16:creationId xmlns:a16="http://schemas.microsoft.com/office/drawing/2014/main" id="{20D1C45D-8B3B-1347-9B2D-44A1DB8A695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2036616-D670-DB4B-9CB4-06BB1C247397}"/>
              </a:ext>
            </a:extLst>
          </p:cNvPr>
          <p:cNvSpPr>
            <a:spLocks noGrp="1"/>
          </p:cNvSpPr>
          <p:nvPr>
            <p:ph type="dt" sz="half" idx="10"/>
          </p:nvPr>
        </p:nvSpPr>
        <p:spPr/>
        <p:txBody>
          <a:bodyPr/>
          <a:lstStyle/>
          <a:p>
            <a:fld id="{6C6B9A46-731E-5B44-AF5A-356AD6E8D35F}" type="datetimeFigureOut">
              <a:rPr lang="en-CH" smtClean="0"/>
              <a:t>10/28/2021</a:t>
            </a:fld>
            <a:endParaRPr lang="en-CH"/>
          </a:p>
        </p:txBody>
      </p:sp>
      <p:sp>
        <p:nvSpPr>
          <p:cNvPr id="5" name="Footer Placeholder 4">
            <a:extLst>
              <a:ext uri="{FF2B5EF4-FFF2-40B4-BE49-F238E27FC236}">
                <a16:creationId xmlns:a16="http://schemas.microsoft.com/office/drawing/2014/main" id="{EDDD32B3-2143-A34E-8BE6-39B6FB2D34CF}"/>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DD4B4528-2A02-8C41-A46E-11D74D1C8239}"/>
              </a:ext>
            </a:extLst>
          </p:cNvPr>
          <p:cNvSpPr>
            <a:spLocks noGrp="1"/>
          </p:cNvSpPr>
          <p:nvPr>
            <p:ph type="sldNum" sz="quarter" idx="12"/>
          </p:nvPr>
        </p:nvSpPr>
        <p:spPr/>
        <p:txBody>
          <a:bodyPr/>
          <a:lstStyle/>
          <a:p>
            <a:fld id="{A0A5889C-058E-2545-AF72-0820F296EB39}" type="slidenum">
              <a:rPr lang="en-CH" smtClean="0"/>
              <a:t>‹N›</a:t>
            </a:fld>
            <a:endParaRPr lang="en-CH"/>
          </a:p>
        </p:txBody>
      </p:sp>
    </p:spTree>
    <p:extLst>
      <p:ext uri="{BB962C8B-B14F-4D97-AF65-F5344CB8AC3E}">
        <p14:creationId xmlns:p14="http://schemas.microsoft.com/office/powerpoint/2010/main" val="2281163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F7554-07CE-EB4D-BD5B-29F2F2910B79}"/>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D110BA92-DCFC-9B49-B7FD-533B1F16822C}"/>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Content Placeholder 3">
            <a:extLst>
              <a:ext uri="{FF2B5EF4-FFF2-40B4-BE49-F238E27FC236}">
                <a16:creationId xmlns:a16="http://schemas.microsoft.com/office/drawing/2014/main" id="{76128841-0652-DB46-9F51-6023A45E6D33}"/>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Date Placeholder 4">
            <a:extLst>
              <a:ext uri="{FF2B5EF4-FFF2-40B4-BE49-F238E27FC236}">
                <a16:creationId xmlns:a16="http://schemas.microsoft.com/office/drawing/2014/main" id="{EA3C8B37-523B-7244-8779-518EDA138DB6}"/>
              </a:ext>
            </a:extLst>
          </p:cNvPr>
          <p:cNvSpPr>
            <a:spLocks noGrp="1"/>
          </p:cNvSpPr>
          <p:nvPr>
            <p:ph type="dt" sz="half" idx="10"/>
          </p:nvPr>
        </p:nvSpPr>
        <p:spPr/>
        <p:txBody>
          <a:bodyPr/>
          <a:lstStyle/>
          <a:p>
            <a:fld id="{6C6B9A46-731E-5B44-AF5A-356AD6E8D35F}" type="datetimeFigureOut">
              <a:rPr lang="en-CH" smtClean="0"/>
              <a:t>10/28/2021</a:t>
            </a:fld>
            <a:endParaRPr lang="en-CH"/>
          </a:p>
        </p:txBody>
      </p:sp>
      <p:sp>
        <p:nvSpPr>
          <p:cNvPr id="6" name="Footer Placeholder 5">
            <a:extLst>
              <a:ext uri="{FF2B5EF4-FFF2-40B4-BE49-F238E27FC236}">
                <a16:creationId xmlns:a16="http://schemas.microsoft.com/office/drawing/2014/main" id="{E8F21FD4-9BE3-684D-830F-D4DB31C77BC3}"/>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F117A8DE-50E1-3140-9610-B826B78BADBB}"/>
              </a:ext>
            </a:extLst>
          </p:cNvPr>
          <p:cNvSpPr>
            <a:spLocks noGrp="1"/>
          </p:cNvSpPr>
          <p:nvPr>
            <p:ph type="sldNum" sz="quarter" idx="12"/>
          </p:nvPr>
        </p:nvSpPr>
        <p:spPr/>
        <p:txBody>
          <a:bodyPr/>
          <a:lstStyle/>
          <a:p>
            <a:fld id="{A0A5889C-058E-2545-AF72-0820F296EB39}" type="slidenum">
              <a:rPr lang="en-CH" smtClean="0"/>
              <a:t>‹N›</a:t>
            </a:fld>
            <a:endParaRPr lang="en-CH"/>
          </a:p>
        </p:txBody>
      </p:sp>
    </p:spTree>
    <p:extLst>
      <p:ext uri="{BB962C8B-B14F-4D97-AF65-F5344CB8AC3E}">
        <p14:creationId xmlns:p14="http://schemas.microsoft.com/office/powerpoint/2010/main" val="2774531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A6DDD-D986-0D4E-914A-96C56C145708}"/>
              </a:ext>
            </a:extLst>
          </p:cNvPr>
          <p:cNvSpPr>
            <a:spLocks noGrp="1"/>
          </p:cNvSpPr>
          <p:nvPr>
            <p:ph type="title"/>
          </p:nvPr>
        </p:nvSpPr>
        <p:spPr>
          <a:xfrm>
            <a:off x="839788" y="365125"/>
            <a:ext cx="10515600" cy="1325563"/>
          </a:xfrm>
        </p:spPr>
        <p:txBody>
          <a:bodyPr/>
          <a:lstStyle/>
          <a:p>
            <a:r>
              <a:rPr lang="en-GB"/>
              <a:t>Click to edit Master title style</a:t>
            </a:r>
            <a:endParaRPr lang="en-CH"/>
          </a:p>
        </p:txBody>
      </p:sp>
      <p:sp>
        <p:nvSpPr>
          <p:cNvPr id="3" name="Text Placeholder 2">
            <a:extLst>
              <a:ext uri="{FF2B5EF4-FFF2-40B4-BE49-F238E27FC236}">
                <a16:creationId xmlns:a16="http://schemas.microsoft.com/office/drawing/2014/main" id="{9C3FE6AB-0A33-AE48-BE61-4B7C414CD94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490A4B9-B6CE-4C4C-9A34-63C7DE8DF692}"/>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Text Placeholder 4">
            <a:extLst>
              <a:ext uri="{FF2B5EF4-FFF2-40B4-BE49-F238E27FC236}">
                <a16:creationId xmlns:a16="http://schemas.microsoft.com/office/drawing/2014/main" id="{D707E0F3-AD44-9B4A-9B87-30363B031D3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DF931A6-3F21-A842-9185-5FF1F01B8A06}"/>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7" name="Date Placeholder 6">
            <a:extLst>
              <a:ext uri="{FF2B5EF4-FFF2-40B4-BE49-F238E27FC236}">
                <a16:creationId xmlns:a16="http://schemas.microsoft.com/office/drawing/2014/main" id="{E3987451-5A4B-DB4C-9FD0-DE41889D0D3E}"/>
              </a:ext>
            </a:extLst>
          </p:cNvPr>
          <p:cNvSpPr>
            <a:spLocks noGrp="1"/>
          </p:cNvSpPr>
          <p:nvPr>
            <p:ph type="dt" sz="half" idx="10"/>
          </p:nvPr>
        </p:nvSpPr>
        <p:spPr/>
        <p:txBody>
          <a:bodyPr/>
          <a:lstStyle/>
          <a:p>
            <a:fld id="{6C6B9A46-731E-5B44-AF5A-356AD6E8D35F}" type="datetimeFigureOut">
              <a:rPr lang="en-CH" smtClean="0"/>
              <a:t>10/28/2021</a:t>
            </a:fld>
            <a:endParaRPr lang="en-CH"/>
          </a:p>
        </p:txBody>
      </p:sp>
      <p:sp>
        <p:nvSpPr>
          <p:cNvPr id="8" name="Footer Placeholder 7">
            <a:extLst>
              <a:ext uri="{FF2B5EF4-FFF2-40B4-BE49-F238E27FC236}">
                <a16:creationId xmlns:a16="http://schemas.microsoft.com/office/drawing/2014/main" id="{E982E9F2-A586-A34C-AAF8-6B62B25D8434}"/>
              </a:ext>
            </a:extLst>
          </p:cNvPr>
          <p:cNvSpPr>
            <a:spLocks noGrp="1"/>
          </p:cNvSpPr>
          <p:nvPr>
            <p:ph type="ftr" sz="quarter" idx="11"/>
          </p:nvPr>
        </p:nvSpPr>
        <p:spPr/>
        <p:txBody>
          <a:bodyPr/>
          <a:lstStyle/>
          <a:p>
            <a:endParaRPr lang="en-CH"/>
          </a:p>
        </p:txBody>
      </p:sp>
      <p:sp>
        <p:nvSpPr>
          <p:cNvPr id="9" name="Slide Number Placeholder 8">
            <a:extLst>
              <a:ext uri="{FF2B5EF4-FFF2-40B4-BE49-F238E27FC236}">
                <a16:creationId xmlns:a16="http://schemas.microsoft.com/office/drawing/2014/main" id="{A2273C62-D07A-6D49-9602-AF9846F6C9EA}"/>
              </a:ext>
            </a:extLst>
          </p:cNvPr>
          <p:cNvSpPr>
            <a:spLocks noGrp="1"/>
          </p:cNvSpPr>
          <p:nvPr>
            <p:ph type="sldNum" sz="quarter" idx="12"/>
          </p:nvPr>
        </p:nvSpPr>
        <p:spPr/>
        <p:txBody>
          <a:bodyPr/>
          <a:lstStyle/>
          <a:p>
            <a:fld id="{A0A5889C-058E-2545-AF72-0820F296EB39}" type="slidenum">
              <a:rPr lang="en-CH" smtClean="0"/>
              <a:t>‹N›</a:t>
            </a:fld>
            <a:endParaRPr lang="en-CH"/>
          </a:p>
        </p:txBody>
      </p:sp>
    </p:spTree>
    <p:extLst>
      <p:ext uri="{BB962C8B-B14F-4D97-AF65-F5344CB8AC3E}">
        <p14:creationId xmlns:p14="http://schemas.microsoft.com/office/powerpoint/2010/main" val="3910397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2AE85-26E9-EC45-A1A0-247CC73E6CF3}"/>
              </a:ext>
            </a:extLst>
          </p:cNvPr>
          <p:cNvSpPr>
            <a:spLocks noGrp="1"/>
          </p:cNvSpPr>
          <p:nvPr>
            <p:ph type="title"/>
          </p:nvPr>
        </p:nvSpPr>
        <p:spPr/>
        <p:txBody>
          <a:bodyPr/>
          <a:lstStyle/>
          <a:p>
            <a:r>
              <a:rPr lang="en-GB" dirty="0"/>
              <a:t>Click to edit Master title style</a:t>
            </a:r>
            <a:endParaRPr lang="en-CH" dirty="0"/>
          </a:p>
        </p:txBody>
      </p:sp>
      <p:sp>
        <p:nvSpPr>
          <p:cNvPr id="3" name="Date Placeholder 2">
            <a:extLst>
              <a:ext uri="{FF2B5EF4-FFF2-40B4-BE49-F238E27FC236}">
                <a16:creationId xmlns:a16="http://schemas.microsoft.com/office/drawing/2014/main" id="{23BDD8A4-C040-C848-B9D3-1112EC82B9E0}"/>
              </a:ext>
            </a:extLst>
          </p:cNvPr>
          <p:cNvSpPr>
            <a:spLocks noGrp="1"/>
          </p:cNvSpPr>
          <p:nvPr>
            <p:ph type="dt" sz="half" idx="10"/>
          </p:nvPr>
        </p:nvSpPr>
        <p:spPr/>
        <p:txBody>
          <a:bodyPr/>
          <a:lstStyle/>
          <a:p>
            <a:fld id="{6C6B9A46-731E-5B44-AF5A-356AD6E8D35F}" type="datetimeFigureOut">
              <a:rPr lang="en-CH" smtClean="0"/>
              <a:t>10/28/2021</a:t>
            </a:fld>
            <a:endParaRPr lang="en-CH"/>
          </a:p>
        </p:txBody>
      </p:sp>
      <p:sp>
        <p:nvSpPr>
          <p:cNvPr id="4" name="Footer Placeholder 3">
            <a:extLst>
              <a:ext uri="{FF2B5EF4-FFF2-40B4-BE49-F238E27FC236}">
                <a16:creationId xmlns:a16="http://schemas.microsoft.com/office/drawing/2014/main" id="{34D328FF-4631-2044-9B06-C0A3D2115943}"/>
              </a:ext>
            </a:extLst>
          </p:cNvPr>
          <p:cNvSpPr>
            <a:spLocks noGrp="1"/>
          </p:cNvSpPr>
          <p:nvPr>
            <p:ph type="ftr" sz="quarter" idx="11"/>
          </p:nvPr>
        </p:nvSpPr>
        <p:spPr/>
        <p:txBody>
          <a:bodyPr/>
          <a:lstStyle/>
          <a:p>
            <a:endParaRPr lang="en-CH"/>
          </a:p>
        </p:txBody>
      </p:sp>
      <p:sp>
        <p:nvSpPr>
          <p:cNvPr id="5" name="Slide Number Placeholder 4">
            <a:extLst>
              <a:ext uri="{FF2B5EF4-FFF2-40B4-BE49-F238E27FC236}">
                <a16:creationId xmlns:a16="http://schemas.microsoft.com/office/drawing/2014/main" id="{977E77AF-FF11-2C41-A38C-91CDA9659BE5}"/>
              </a:ext>
            </a:extLst>
          </p:cNvPr>
          <p:cNvSpPr>
            <a:spLocks noGrp="1"/>
          </p:cNvSpPr>
          <p:nvPr>
            <p:ph type="sldNum" sz="quarter" idx="12"/>
          </p:nvPr>
        </p:nvSpPr>
        <p:spPr/>
        <p:txBody>
          <a:bodyPr/>
          <a:lstStyle/>
          <a:p>
            <a:fld id="{A0A5889C-058E-2545-AF72-0820F296EB39}" type="slidenum">
              <a:rPr lang="en-CH" smtClean="0"/>
              <a:t>‹N›</a:t>
            </a:fld>
            <a:endParaRPr lang="en-CH"/>
          </a:p>
        </p:txBody>
      </p:sp>
    </p:spTree>
    <p:extLst>
      <p:ext uri="{BB962C8B-B14F-4D97-AF65-F5344CB8AC3E}">
        <p14:creationId xmlns:p14="http://schemas.microsoft.com/office/powerpoint/2010/main" val="2321768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CB3E02-B1C1-2245-B26C-8408919E3B86}"/>
              </a:ext>
            </a:extLst>
          </p:cNvPr>
          <p:cNvSpPr>
            <a:spLocks noGrp="1"/>
          </p:cNvSpPr>
          <p:nvPr>
            <p:ph type="dt" sz="half" idx="10"/>
          </p:nvPr>
        </p:nvSpPr>
        <p:spPr/>
        <p:txBody>
          <a:bodyPr/>
          <a:lstStyle/>
          <a:p>
            <a:fld id="{6C6B9A46-731E-5B44-AF5A-356AD6E8D35F}" type="datetimeFigureOut">
              <a:rPr lang="en-CH" smtClean="0"/>
              <a:t>10/28/2021</a:t>
            </a:fld>
            <a:endParaRPr lang="en-CH"/>
          </a:p>
        </p:txBody>
      </p:sp>
      <p:sp>
        <p:nvSpPr>
          <p:cNvPr id="3" name="Footer Placeholder 2">
            <a:extLst>
              <a:ext uri="{FF2B5EF4-FFF2-40B4-BE49-F238E27FC236}">
                <a16:creationId xmlns:a16="http://schemas.microsoft.com/office/drawing/2014/main" id="{49A6E409-035A-A341-979A-B92D0CBCB937}"/>
              </a:ext>
            </a:extLst>
          </p:cNvPr>
          <p:cNvSpPr>
            <a:spLocks noGrp="1"/>
          </p:cNvSpPr>
          <p:nvPr>
            <p:ph type="ftr" sz="quarter" idx="11"/>
          </p:nvPr>
        </p:nvSpPr>
        <p:spPr/>
        <p:txBody>
          <a:bodyPr/>
          <a:lstStyle/>
          <a:p>
            <a:endParaRPr lang="en-CH"/>
          </a:p>
        </p:txBody>
      </p:sp>
      <p:sp>
        <p:nvSpPr>
          <p:cNvPr id="4" name="Slide Number Placeholder 3">
            <a:extLst>
              <a:ext uri="{FF2B5EF4-FFF2-40B4-BE49-F238E27FC236}">
                <a16:creationId xmlns:a16="http://schemas.microsoft.com/office/drawing/2014/main" id="{B539B3B3-F02A-364C-B9EA-61D01E04EECE}"/>
              </a:ext>
            </a:extLst>
          </p:cNvPr>
          <p:cNvSpPr>
            <a:spLocks noGrp="1"/>
          </p:cNvSpPr>
          <p:nvPr>
            <p:ph type="sldNum" sz="quarter" idx="12"/>
          </p:nvPr>
        </p:nvSpPr>
        <p:spPr/>
        <p:txBody>
          <a:bodyPr/>
          <a:lstStyle/>
          <a:p>
            <a:fld id="{A0A5889C-058E-2545-AF72-0820F296EB39}" type="slidenum">
              <a:rPr lang="en-CH" smtClean="0"/>
              <a:t>‹N›</a:t>
            </a:fld>
            <a:endParaRPr lang="en-CH"/>
          </a:p>
        </p:txBody>
      </p:sp>
    </p:spTree>
    <p:extLst>
      <p:ext uri="{BB962C8B-B14F-4D97-AF65-F5344CB8AC3E}">
        <p14:creationId xmlns:p14="http://schemas.microsoft.com/office/powerpoint/2010/main" val="2103332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BABEB-6991-3447-9CC5-0CC9CFB07A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H"/>
          </a:p>
        </p:txBody>
      </p:sp>
      <p:sp>
        <p:nvSpPr>
          <p:cNvPr id="3" name="Content Placeholder 2">
            <a:extLst>
              <a:ext uri="{FF2B5EF4-FFF2-40B4-BE49-F238E27FC236}">
                <a16:creationId xmlns:a16="http://schemas.microsoft.com/office/drawing/2014/main" id="{7A6BC620-10F5-3747-9A6B-31A01482867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Text Placeholder 3">
            <a:extLst>
              <a:ext uri="{FF2B5EF4-FFF2-40B4-BE49-F238E27FC236}">
                <a16:creationId xmlns:a16="http://schemas.microsoft.com/office/drawing/2014/main" id="{DAE37678-4112-404C-8F8A-39C2989869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0396EFE-3AEC-1340-9DF7-5347365CE580}"/>
              </a:ext>
            </a:extLst>
          </p:cNvPr>
          <p:cNvSpPr>
            <a:spLocks noGrp="1"/>
          </p:cNvSpPr>
          <p:nvPr>
            <p:ph type="dt" sz="half" idx="10"/>
          </p:nvPr>
        </p:nvSpPr>
        <p:spPr/>
        <p:txBody>
          <a:bodyPr/>
          <a:lstStyle/>
          <a:p>
            <a:fld id="{6C6B9A46-731E-5B44-AF5A-356AD6E8D35F}" type="datetimeFigureOut">
              <a:rPr lang="en-CH" smtClean="0"/>
              <a:t>10/28/2021</a:t>
            </a:fld>
            <a:endParaRPr lang="en-CH"/>
          </a:p>
        </p:txBody>
      </p:sp>
      <p:sp>
        <p:nvSpPr>
          <p:cNvPr id="6" name="Footer Placeholder 5">
            <a:extLst>
              <a:ext uri="{FF2B5EF4-FFF2-40B4-BE49-F238E27FC236}">
                <a16:creationId xmlns:a16="http://schemas.microsoft.com/office/drawing/2014/main" id="{83232EAF-6BD1-0347-9995-4B188C1071A1}"/>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BEC09B8D-634F-0241-8342-A03163A371B1}"/>
              </a:ext>
            </a:extLst>
          </p:cNvPr>
          <p:cNvSpPr>
            <a:spLocks noGrp="1"/>
          </p:cNvSpPr>
          <p:nvPr>
            <p:ph type="sldNum" sz="quarter" idx="12"/>
          </p:nvPr>
        </p:nvSpPr>
        <p:spPr/>
        <p:txBody>
          <a:bodyPr/>
          <a:lstStyle/>
          <a:p>
            <a:fld id="{A0A5889C-058E-2545-AF72-0820F296EB39}" type="slidenum">
              <a:rPr lang="en-CH" smtClean="0"/>
              <a:t>‹N›</a:t>
            </a:fld>
            <a:endParaRPr lang="en-CH"/>
          </a:p>
        </p:txBody>
      </p:sp>
    </p:spTree>
    <p:extLst>
      <p:ext uri="{BB962C8B-B14F-4D97-AF65-F5344CB8AC3E}">
        <p14:creationId xmlns:p14="http://schemas.microsoft.com/office/powerpoint/2010/main" val="2594672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B25C2-44AA-9E4D-A7D4-8AA39900B6F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H"/>
          </a:p>
        </p:txBody>
      </p:sp>
      <p:sp>
        <p:nvSpPr>
          <p:cNvPr id="3" name="Picture Placeholder 2">
            <a:extLst>
              <a:ext uri="{FF2B5EF4-FFF2-40B4-BE49-F238E27FC236}">
                <a16:creationId xmlns:a16="http://schemas.microsoft.com/office/drawing/2014/main" id="{E4D8A7DE-5BA6-A843-97CB-C1999C039E0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H"/>
          </a:p>
        </p:txBody>
      </p:sp>
      <p:sp>
        <p:nvSpPr>
          <p:cNvPr id="4" name="Text Placeholder 3">
            <a:extLst>
              <a:ext uri="{FF2B5EF4-FFF2-40B4-BE49-F238E27FC236}">
                <a16:creationId xmlns:a16="http://schemas.microsoft.com/office/drawing/2014/main" id="{AEC7334B-344B-694A-9B7C-A121A455DF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095EA32-CB52-C942-9708-3F858D5B5BC6}"/>
              </a:ext>
            </a:extLst>
          </p:cNvPr>
          <p:cNvSpPr>
            <a:spLocks noGrp="1"/>
          </p:cNvSpPr>
          <p:nvPr>
            <p:ph type="dt" sz="half" idx="10"/>
          </p:nvPr>
        </p:nvSpPr>
        <p:spPr/>
        <p:txBody>
          <a:bodyPr/>
          <a:lstStyle/>
          <a:p>
            <a:fld id="{6C6B9A46-731E-5B44-AF5A-356AD6E8D35F}" type="datetimeFigureOut">
              <a:rPr lang="en-CH" smtClean="0"/>
              <a:t>10/28/2021</a:t>
            </a:fld>
            <a:endParaRPr lang="en-CH"/>
          </a:p>
        </p:txBody>
      </p:sp>
      <p:sp>
        <p:nvSpPr>
          <p:cNvPr id="6" name="Footer Placeholder 5">
            <a:extLst>
              <a:ext uri="{FF2B5EF4-FFF2-40B4-BE49-F238E27FC236}">
                <a16:creationId xmlns:a16="http://schemas.microsoft.com/office/drawing/2014/main" id="{30412437-63AF-7D46-88A7-CA4182CA34E6}"/>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6C749736-94B3-8D4A-9274-410C116EDD6D}"/>
              </a:ext>
            </a:extLst>
          </p:cNvPr>
          <p:cNvSpPr>
            <a:spLocks noGrp="1"/>
          </p:cNvSpPr>
          <p:nvPr>
            <p:ph type="sldNum" sz="quarter" idx="12"/>
          </p:nvPr>
        </p:nvSpPr>
        <p:spPr/>
        <p:txBody>
          <a:bodyPr/>
          <a:lstStyle/>
          <a:p>
            <a:fld id="{A0A5889C-058E-2545-AF72-0820F296EB39}" type="slidenum">
              <a:rPr lang="en-CH" smtClean="0"/>
              <a:t>‹N›</a:t>
            </a:fld>
            <a:endParaRPr lang="en-CH"/>
          </a:p>
        </p:txBody>
      </p:sp>
    </p:spTree>
    <p:extLst>
      <p:ext uri="{BB962C8B-B14F-4D97-AF65-F5344CB8AC3E}">
        <p14:creationId xmlns:p14="http://schemas.microsoft.com/office/powerpoint/2010/main" val="1711860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BA7BBF-EAB3-3F44-94E0-E34182C8EEA8}"/>
              </a:ext>
            </a:extLst>
          </p:cNvPr>
          <p:cNvSpPr>
            <a:spLocks noGrp="1"/>
          </p:cNvSpPr>
          <p:nvPr>
            <p:ph type="title"/>
          </p:nvPr>
        </p:nvSpPr>
        <p:spPr>
          <a:xfrm>
            <a:off x="1351869" y="2523567"/>
            <a:ext cx="9488261" cy="1325563"/>
          </a:xfrm>
          <a:prstGeom prst="rect">
            <a:avLst/>
          </a:prstGeom>
        </p:spPr>
        <p:txBody>
          <a:bodyPr vert="horz" lIns="91440" tIns="45720" rIns="91440" bIns="45720" rtlCol="0" anchor="ctr">
            <a:noAutofit/>
          </a:bodyPr>
          <a:lstStyle/>
          <a:p>
            <a:r>
              <a:rPr lang="en-GB" dirty="0"/>
              <a:t>Il </a:t>
            </a:r>
            <a:r>
              <a:rPr lang="en-GB" dirty="0" err="1"/>
              <a:t>Cambiamento</a:t>
            </a:r>
            <a:r>
              <a:rPr lang="en-GB" dirty="0"/>
              <a:t> </a:t>
            </a:r>
            <a:r>
              <a:rPr lang="en-GB" dirty="0" err="1"/>
              <a:t>Climatico</a:t>
            </a:r>
            <a:r>
              <a:rPr lang="en-GB" dirty="0"/>
              <a:t> </a:t>
            </a:r>
            <a:br>
              <a:rPr lang="en-GB" dirty="0"/>
            </a:br>
            <a:r>
              <a:rPr lang="en-GB" dirty="0" err="1"/>
              <a:t>nelle</a:t>
            </a:r>
            <a:r>
              <a:rPr lang="en-GB" dirty="0"/>
              <a:t> </a:t>
            </a:r>
            <a:r>
              <a:rPr lang="en-GB" dirty="0" err="1"/>
              <a:t>Aule</a:t>
            </a:r>
            <a:r>
              <a:rPr lang="en-GB" dirty="0"/>
              <a:t> </a:t>
            </a:r>
            <a:r>
              <a:rPr lang="en-GB" dirty="0" err="1"/>
              <a:t>Italiane</a:t>
            </a:r>
            <a:endParaRPr lang="en-CH" dirty="0"/>
          </a:p>
        </p:txBody>
      </p:sp>
      <p:sp>
        <p:nvSpPr>
          <p:cNvPr id="4" name="Date Placeholder 3">
            <a:extLst>
              <a:ext uri="{FF2B5EF4-FFF2-40B4-BE49-F238E27FC236}">
                <a16:creationId xmlns:a16="http://schemas.microsoft.com/office/drawing/2014/main" id="{2C15F4C5-3CB2-9049-B94D-AD3BABF3F3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6B9A46-731E-5B44-AF5A-356AD6E8D35F}" type="datetimeFigureOut">
              <a:rPr lang="en-CH" smtClean="0"/>
              <a:t>10/28/2021</a:t>
            </a:fld>
            <a:endParaRPr lang="en-CH"/>
          </a:p>
        </p:txBody>
      </p:sp>
      <p:sp>
        <p:nvSpPr>
          <p:cNvPr id="5" name="Footer Placeholder 4">
            <a:extLst>
              <a:ext uri="{FF2B5EF4-FFF2-40B4-BE49-F238E27FC236}">
                <a16:creationId xmlns:a16="http://schemas.microsoft.com/office/drawing/2014/main" id="{2EB72292-B957-DB49-826E-111EB250BD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H" dirty="0"/>
          </a:p>
        </p:txBody>
      </p:sp>
      <p:sp>
        <p:nvSpPr>
          <p:cNvPr id="6" name="Slide Number Placeholder 5">
            <a:extLst>
              <a:ext uri="{FF2B5EF4-FFF2-40B4-BE49-F238E27FC236}">
                <a16:creationId xmlns:a16="http://schemas.microsoft.com/office/drawing/2014/main" id="{64C87F47-9F64-E642-A7C5-A06B7E9904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A5889C-058E-2545-AF72-0820F296EB39}" type="slidenum">
              <a:rPr lang="en-CH" smtClean="0"/>
              <a:t>‹N›</a:t>
            </a:fld>
            <a:endParaRPr lang="en-CH"/>
          </a:p>
        </p:txBody>
      </p:sp>
    </p:spTree>
    <p:extLst>
      <p:ext uri="{BB962C8B-B14F-4D97-AF65-F5344CB8AC3E}">
        <p14:creationId xmlns:p14="http://schemas.microsoft.com/office/powerpoint/2010/main" val="3106216655"/>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defTabSz="914400" rtl="0" eaLnBrk="1" latinLnBrk="0" hangingPunct="1">
        <a:lnSpc>
          <a:spcPct val="90000"/>
        </a:lnSpc>
        <a:spcBef>
          <a:spcPct val="0"/>
        </a:spcBef>
        <a:buNone/>
        <a:defRPr sz="6000" b="1" kern="1200">
          <a:solidFill>
            <a:schemeClr val="accent3"/>
          </a:solidFill>
          <a:effectLst>
            <a:outerShdw blurRad="38100" dist="38100" dir="2700000" algn="tl">
              <a:srgbClr val="000000">
                <a:alpha val="43137"/>
              </a:srgbClr>
            </a:outerShdw>
          </a:effectLst>
          <a:latin typeface="Comic Sans MS" panose="030F0902030302020204" pitchFamily="66"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hyperlink" Target="https://svs.gsfc.nasa.gov/4787" TargetMode="External"/><Relationship Id="rId5" Type="http://schemas.openxmlformats.org/officeDocument/2006/relationships/image" Target="../media/image28.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18" Type="http://schemas.openxmlformats.org/officeDocument/2006/relationships/image" Target="../media/image18.sv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17.png"/><Relationship Id="rId2" Type="http://schemas.openxmlformats.org/officeDocument/2006/relationships/notesSlide" Target="../notesSlides/notesSlide8.xml"/><Relationship Id="rId16" Type="http://schemas.openxmlformats.org/officeDocument/2006/relationships/image" Target="../media/image16.svg"/><Relationship Id="rId1" Type="http://schemas.openxmlformats.org/officeDocument/2006/relationships/slideLayout" Target="../slideLayouts/slideLayout2.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Freeform: Shape 20">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3" name="Freeform: Shape 22">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77281DF5-DFEF-2249-8230-66386DFE5BAE}"/>
              </a:ext>
            </a:extLst>
          </p:cNvPr>
          <p:cNvSpPr/>
          <p:nvPr/>
        </p:nvSpPr>
        <p:spPr>
          <a:xfrm>
            <a:off x="477981" y="1122363"/>
            <a:ext cx="4181942" cy="3204134"/>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000" b="1" dirty="0">
                <a:solidFill>
                  <a:schemeClr val="accent2"/>
                </a:solidFill>
                <a:latin typeface="Futura"/>
                <a:ea typeface="+mj-ea"/>
                <a:cs typeface="+mj-cs"/>
              </a:rPr>
              <a:t>Modulo I</a:t>
            </a:r>
            <a:br>
              <a:rPr lang="en-US" sz="4000" b="1" dirty="0">
                <a:solidFill>
                  <a:schemeClr val="accent2"/>
                </a:solidFill>
                <a:latin typeface="Futura"/>
                <a:ea typeface="+mj-ea"/>
                <a:cs typeface="+mj-cs"/>
              </a:rPr>
            </a:br>
            <a:br>
              <a:rPr lang="en-US" sz="4000" b="1" dirty="0">
                <a:solidFill>
                  <a:schemeClr val="accent2"/>
                </a:solidFill>
                <a:latin typeface="Futura"/>
                <a:ea typeface="+mj-ea"/>
                <a:cs typeface="+mj-cs"/>
              </a:rPr>
            </a:br>
            <a:r>
              <a:rPr lang="en-US" sz="4000" b="1" dirty="0">
                <a:solidFill>
                  <a:schemeClr val="accent2"/>
                </a:solidFill>
                <a:latin typeface="Futura"/>
                <a:ea typeface="+mj-ea"/>
                <a:cs typeface="+mj-cs"/>
              </a:rPr>
              <a:t>La </a:t>
            </a:r>
            <a:r>
              <a:rPr lang="en-US" sz="4000" b="1" dirty="0" err="1">
                <a:solidFill>
                  <a:schemeClr val="accent2"/>
                </a:solidFill>
                <a:latin typeface="Futura"/>
                <a:ea typeface="+mj-ea"/>
                <a:cs typeface="+mj-cs"/>
              </a:rPr>
              <a:t>Scienza</a:t>
            </a:r>
            <a:r>
              <a:rPr lang="en-US" sz="4000" b="1" dirty="0">
                <a:solidFill>
                  <a:schemeClr val="accent2"/>
                </a:solidFill>
                <a:latin typeface="Futura"/>
                <a:ea typeface="+mj-ea"/>
                <a:cs typeface="+mj-cs"/>
              </a:rPr>
              <a:t> </a:t>
            </a:r>
            <a:r>
              <a:rPr lang="en-US" sz="4000" b="1" dirty="0" err="1">
                <a:solidFill>
                  <a:schemeClr val="accent2"/>
                </a:solidFill>
                <a:latin typeface="Futura"/>
                <a:ea typeface="+mj-ea"/>
                <a:cs typeface="+mj-cs"/>
              </a:rPr>
              <a:t>dei</a:t>
            </a:r>
            <a:r>
              <a:rPr lang="en-US" sz="4000" b="1" dirty="0">
                <a:solidFill>
                  <a:schemeClr val="accent2"/>
                </a:solidFill>
                <a:latin typeface="Futura"/>
                <a:ea typeface="+mj-ea"/>
                <a:cs typeface="+mj-cs"/>
              </a:rPr>
              <a:t> </a:t>
            </a:r>
            <a:r>
              <a:rPr lang="en-US" sz="4000" b="1" dirty="0" err="1">
                <a:solidFill>
                  <a:schemeClr val="accent2"/>
                </a:solidFill>
                <a:latin typeface="Futura"/>
                <a:ea typeface="+mj-ea"/>
                <a:cs typeface="+mj-cs"/>
              </a:rPr>
              <a:t>Cambiamenti</a:t>
            </a:r>
            <a:r>
              <a:rPr lang="en-US" sz="4000" b="1" dirty="0">
                <a:solidFill>
                  <a:schemeClr val="accent2"/>
                </a:solidFill>
                <a:latin typeface="Futura"/>
                <a:ea typeface="+mj-ea"/>
                <a:cs typeface="+mj-cs"/>
              </a:rPr>
              <a:t> </a:t>
            </a:r>
            <a:r>
              <a:rPr lang="en-US" sz="4000" b="1" dirty="0" err="1">
                <a:solidFill>
                  <a:schemeClr val="accent2"/>
                </a:solidFill>
                <a:latin typeface="Futura"/>
                <a:ea typeface="+mj-ea"/>
                <a:cs typeface="+mj-cs"/>
              </a:rPr>
              <a:t>Climatici</a:t>
            </a:r>
            <a:endParaRPr lang="en-US" sz="4000" b="1" dirty="0">
              <a:solidFill>
                <a:schemeClr val="accent2"/>
              </a:solidFill>
              <a:latin typeface="Futura"/>
              <a:ea typeface="+mj-ea"/>
              <a:cs typeface="+mj-cs"/>
            </a:endParaRPr>
          </a:p>
        </p:txBody>
      </p:sp>
      <p:sp>
        <p:nvSpPr>
          <p:cNvPr id="25" name="Rectangle 2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1C8A912-C2A9-044F-9D4F-772A77D37C3B}"/>
              </a:ext>
            </a:extLst>
          </p:cNvPr>
          <p:cNvSpPr txBox="1"/>
          <p:nvPr/>
        </p:nvSpPr>
        <p:spPr>
          <a:xfrm>
            <a:off x="10366617" y="6317958"/>
            <a:ext cx="5441859" cy="415498"/>
          </a:xfrm>
          <a:prstGeom prst="rect">
            <a:avLst/>
          </a:prstGeom>
          <a:noFill/>
        </p:spPr>
        <p:txBody>
          <a:bodyPr wrap="square" rtlCol="0">
            <a:spAutoFit/>
          </a:bodyPr>
          <a:lstStyle/>
          <a:p>
            <a:pPr>
              <a:spcAft>
                <a:spcPts val="600"/>
              </a:spcAft>
            </a:pPr>
            <a:r>
              <a:rPr lang="en-CH" sz="800"/>
              <a:t>This Photo by Unknown Author </a:t>
            </a:r>
          </a:p>
          <a:p>
            <a:pPr>
              <a:spcAft>
                <a:spcPts val="600"/>
              </a:spcAft>
            </a:pPr>
            <a:r>
              <a:rPr lang="en-CH" sz="800"/>
              <a:t>is licensed under CC BY-SA</a:t>
            </a:r>
          </a:p>
        </p:txBody>
      </p:sp>
      <p:pic>
        <p:nvPicPr>
          <p:cNvPr id="10" name="Picture 9" descr="A snow covered field&#10;&#10;Description automatically generated">
            <a:extLst>
              <a:ext uri="{FF2B5EF4-FFF2-40B4-BE49-F238E27FC236}">
                <a16:creationId xmlns:a16="http://schemas.microsoft.com/office/drawing/2014/main" id="{589B59BA-A42C-7D42-AA55-EE0AF5D327A7}"/>
              </a:ext>
            </a:extLst>
          </p:cNvPr>
          <p:cNvPicPr>
            <a:picLocks noChangeAspect="1"/>
          </p:cNvPicPr>
          <p:nvPr/>
        </p:nvPicPr>
        <p:blipFill rotWithShape="1">
          <a:blip r:embed="rId3"/>
          <a:srcRect l="11435" r="11564"/>
          <a:stretch/>
        </p:blipFill>
        <p:spPr>
          <a:xfrm>
            <a:off x="3592343" y="10"/>
            <a:ext cx="8604737"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Tree>
    <p:extLst>
      <p:ext uri="{BB962C8B-B14F-4D97-AF65-F5344CB8AC3E}">
        <p14:creationId xmlns:p14="http://schemas.microsoft.com/office/powerpoint/2010/main" val="37211796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8AECF-20B4-D545-90F5-2CC2F4D8B24B}"/>
              </a:ext>
            </a:extLst>
          </p:cNvPr>
          <p:cNvSpPr>
            <a:spLocks noGrp="1"/>
          </p:cNvSpPr>
          <p:nvPr>
            <p:ph type="title"/>
          </p:nvPr>
        </p:nvSpPr>
        <p:spPr>
          <a:xfrm>
            <a:off x="788124" y="0"/>
            <a:ext cx="7474172" cy="1325563"/>
          </a:xfrm>
        </p:spPr>
        <p:txBody>
          <a:bodyPr>
            <a:normAutofit/>
          </a:bodyPr>
          <a:lstStyle/>
          <a:p>
            <a:r>
              <a:rPr lang="it-IT" sz="3200" dirty="0">
                <a:solidFill>
                  <a:schemeClr val="accent2"/>
                </a:solidFill>
                <a:effectLst/>
                <a:latin typeface="+mj-lt"/>
              </a:rPr>
              <a:t>I Modelli Climatici (2/2)</a:t>
            </a:r>
          </a:p>
        </p:txBody>
      </p:sp>
      <p:sp>
        <p:nvSpPr>
          <p:cNvPr id="3" name="Content Placeholder 2">
            <a:extLst>
              <a:ext uri="{FF2B5EF4-FFF2-40B4-BE49-F238E27FC236}">
                <a16:creationId xmlns:a16="http://schemas.microsoft.com/office/drawing/2014/main" id="{F5643C16-7B9B-6A46-A52F-2E4A6DF54B3B}"/>
              </a:ext>
            </a:extLst>
          </p:cNvPr>
          <p:cNvSpPr>
            <a:spLocks noGrp="1"/>
          </p:cNvSpPr>
          <p:nvPr>
            <p:ph idx="1"/>
          </p:nvPr>
        </p:nvSpPr>
        <p:spPr>
          <a:xfrm>
            <a:off x="265651" y="2020614"/>
            <a:ext cx="8519119" cy="3619657"/>
          </a:xfrm>
        </p:spPr>
        <p:txBody>
          <a:bodyPr anchor="ctr">
            <a:noAutofit/>
          </a:bodyPr>
          <a:lstStyle/>
          <a:p>
            <a:pPr>
              <a:lnSpc>
                <a:spcPct val="90000"/>
              </a:lnSpc>
            </a:pPr>
            <a:r>
              <a:rPr lang="it-IT" sz="2800" b="0" dirty="0">
                <a:latin typeface="Gill Sans MT" panose="020B0502020104020203" pitchFamily="34" charset="0"/>
              </a:rPr>
              <a:t>Questo tipo di modelli sono stati testati per quasi 50 anni per assicurarsi che i risultati principali siano corretti. </a:t>
            </a:r>
          </a:p>
          <a:p>
            <a:pPr>
              <a:lnSpc>
                <a:spcPct val="90000"/>
              </a:lnSpc>
            </a:pPr>
            <a:r>
              <a:rPr lang="it-IT" sz="2800" b="0" dirty="0">
                <a:latin typeface="Gill Sans MT" panose="020B0502020104020203" pitchFamily="34" charset="0"/>
              </a:rPr>
              <a:t>I modelli climatici vengono migliorati di continuo includendo dettagli come il processo di formazione delle nubi e le zone dove i rovesci temporaleschi potrebbero aumentare.</a:t>
            </a:r>
            <a:endParaRPr lang="en-CH" sz="2800" b="0" dirty="0">
              <a:latin typeface="Gill Sans MT" panose="020B0502020104020203" pitchFamily="34" charset="0"/>
            </a:endParaRPr>
          </a:p>
          <a:p>
            <a:pPr>
              <a:lnSpc>
                <a:spcPct val="90000"/>
              </a:lnSpc>
            </a:pPr>
            <a:r>
              <a:rPr lang="it-IT" sz="2800" b="0" dirty="0">
                <a:latin typeface="Gill Sans MT" panose="020B0502020104020203" pitchFamily="34" charset="0"/>
              </a:rPr>
              <a:t>Gli scienziati testano i loro modelli comparando i risultati con misurazioni reali. Usano poi quei modelli che hanno dimostrato essere utili nella comprensione di cambiamenti passati e attuali del clima terrestre, come ad esempio i cambiamenti di temperatura dell’ultimo secolo. </a:t>
            </a:r>
            <a:endParaRPr lang="en-CH" sz="2800" b="0" dirty="0">
              <a:latin typeface="Gill Sans MT" panose="020B0502020104020203" pitchFamily="34" charset="0"/>
            </a:endParaRPr>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Fog">
            <a:extLst>
              <a:ext uri="{FF2B5EF4-FFF2-40B4-BE49-F238E27FC236}">
                <a16:creationId xmlns:a16="http://schemas.microsoft.com/office/drawing/2014/main" id="{1DAD7AB7-BE10-47E9-9853-46C316AE0F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2563918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18HD_celsius_1080p30.m4v" descr="2018HD_celsius_1080p30.m4v">
            <a:hlinkClick r:id="" action="ppaction://media"/>
            <a:extLst>
              <a:ext uri="{FF2B5EF4-FFF2-40B4-BE49-F238E27FC236}">
                <a16:creationId xmlns:a16="http://schemas.microsoft.com/office/drawing/2014/main" id="{49FD6C86-AE94-C548-97BD-A1402DF19F3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77924" y="785882"/>
            <a:ext cx="9050955" cy="5091163"/>
          </a:xfrm>
          <a:prstGeom prst="rect">
            <a:avLst/>
          </a:prstGeom>
        </p:spPr>
      </p:pic>
      <p:sp>
        <p:nvSpPr>
          <p:cNvPr id="5" name="TextBox 4">
            <a:extLst>
              <a:ext uri="{FF2B5EF4-FFF2-40B4-BE49-F238E27FC236}">
                <a16:creationId xmlns:a16="http://schemas.microsoft.com/office/drawing/2014/main" id="{88B11AA2-203E-DB40-8953-50DA54197C18}"/>
              </a:ext>
            </a:extLst>
          </p:cNvPr>
          <p:cNvSpPr txBox="1"/>
          <p:nvPr/>
        </p:nvSpPr>
        <p:spPr>
          <a:xfrm>
            <a:off x="344774" y="69604"/>
            <a:ext cx="11317574" cy="584775"/>
          </a:xfrm>
          <a:prstGeom prst="rect">
            <a:avLst/>
          </a:prstGeom>
          <a:noFill/>
        </p:spPr>
        <p:txBody>
          <a:bodyPr wrap="square" rtlCol="0">
            <a:spAutoFit/>
          </a:bodyPr>
          <a:lstStyle/>
          <a:p>
            <a:pPr algn="ctr"/>
            <a:r>
              <a:rPr lang="en-CH" sz="3200" b="1" dirty="0">
                <a:solidFill>
                  <a:schemeClr val="accent2"/>
                </a:solidFill>
                <a:latin typeface="+mj-lt"/>
                <a:ea typeface="+mj-ea"/>
                <a:cs typeface="+mj-cs"/>
              </a:rPr>
              <a:t>Video: Riscaldamento della Terra dal 1880 al 2019</a:t>
            </a:r>
          </a:p>
        </p:txBody>
      </p:sp>
      <p:sp>
        <p:nvSpPr>
          <p:cNvPr id="6" name="TextBox 5">
            <a:extLst>
              <a:ext uri="{FF2B5EF4-FFF2-40B4-BE49-F238E27FC236}">
                <a16:creationId xmlns:a16="http://schemas.microsoft.com/office/drawing/2014/main" id="{63D700FB-8177-104A-9983-09E770BADF72}"/>
              </a:ext>
            </a:extLst>
          </p:cNvPr>
          <p:cNvSpPr txBox="1"/>
          <p:nvPr/>
        </p:nvSpPr>
        <p:spPr>
          <a:xfrm>
            <a:off x="7853781" y="6586326"/>
            <a:ext cx="7164729" cy="200055"/>
          </a:xfrm>
          <a:prstGeom prst="rect">
            <a:avLst/>
          </a:prstGeom>
          <a:noFill/>
        </p:spPr>
        <p:txBody>
          <a:bodyPr wrap="square" rtlCol="0">
            <a:spAutoFit/>
          </a:bodyPr>
          <a:lstStyle/>
          <a:p>
            <a:r>
              <a:rPr lang="en-GB" sz="700" b="1" dirty="0">
                <a:hlinkClick r:id="rId6">
                  <a:extLst>
                    <a:ext uri="{A12FA001-AC4F-418D-AE19-62706E023703}">
                      <ahyp:hlinkClr xmlns:ahyp="http://schemas.microsoft.com/office/drawing/2018/hyperlinkcolor" val="tx"/>
                    </a:ext>
                  </a:extLst>
                </a:hlinkClick>
              </a:rPr>
              <a:t>NASA's Scientific Visualization Studio.</a:t>
            </a:r>
            <a:r>
              <a:rPr lang="en-GB" sz="700" b="1" dirty="0"/>
              <a:t> Data provided by Robert B. </a:t>
            </a:r>
            <a:r>
              <a:rPr lang="en-GB" sz="700" b="1" dirty="0" err="1"/>
              <a:t>Schmunk</a:t>
            </a:r>
            <a:r>
              <a:rPr lang="en-GB" sz="700" b="1" dirty="0"/>
              <a:t> (NASA/GSFC GISS).</a:t>
            </a:r>
            <a:endParaRPr lang="en-CH" sz="700" b="1" dirty="0"/>
          </a:p>
        </p:txBody>
      </p:sp>
      <p:sp>
        <p:nvSpPr>
          <p:cNvPr id="8" name="TextBox 7">
            <a:extLst>
              <a:ext uri="{FF2B5EF4-FFF2-40B4-BE49-F238E27FC236}">
                <a16:creationId xmlns:a16="http://schemas.microsoft.com/office/drawing/2014/main" id="{86B275AD-B745-AE48-B3A8-41EEC1E54374}"/>
              </a:ext>
            </a:extLst>
          </p:cNvPr>
          <p:cNvSpPr txBox="1"/>
          <p:nvPr/>
        </p:nvSpPr>
        <p:spPr>
          <a:xfrm>
            <a:off x="2031008" y="5978468"/>
            <a:ext cx="7944786" cy="707886"/>
          </a:xfrm>
          <a:prstGeom prst="rect">
            <a:avLst/>
          </a:prstGeom>
          <a:noFill/>
        </p:spPr>
        <p:txBody>
          <a:bodyPr wrap="square" rtlCol="0">
            <a:spAutoFit/>
          </a:bodyPr>
          <a:lstStyle/>
          <a:p>
            <a:r>
              <a:rPr lang="it-IT" sz="2000" dirty="0">
                <a:latin typeface="Gill Sans MT" panose="020B0502020104020203" pitchFamily="34" charset="0"/>
              </a:rPr>
              <a:t>Il </a:t>
            </a:r>
            <a:r>
              <a:rPr lang="it-IT" sz="2000" b="1" dirty="0">
                <a:solidFill>
                  <a:schemeClr val="accent1"/>
                </a:solidFill>
                <a:latin typeface="Gill Sans MT" panose="020B0502020104020203" pitchFamily="34" charset="0"/>
              </a:rPr>
              <a:t>blu scuro </a:t>
            </a:r>
            <a:r>
              <a:rPr lang="it-IT" sz="2000" dirty="0">
                <a:latin typeface="Gill Sans MT" panose="020B0502020104020203" pitchFamily="34" charset="0"/>
              </a:rPr>
              <a:t>indica le aree più fredde della media. </a:t>
            </a:r>
          </a:p>
          <a:p>
            <a:r>
              <a:rPr lang="it-IT" sz="2000" dirty="0">
                <a:latin typeface="Gill Sans MT" panose="020B0502020104020203" pitchFamily="34" charset="0"/>
              </a:rPr>
              <a:t>Il </a:t>
            </a:r>
            <a:r>
              <a:rPr lang="it-IT" sz="2000" b="1" dirty="0">
                <a:solidFill>
                  <a:srgbClr val="FAEC31"/>
                </a:solidFill>
                <a:latin typeface="Gill Sans MT" panose="020B0502020104020203" pitchFamily="34" charset="0"/>
              </a:rPr>
              <a:t>giallo</a:t>
            </a:r>
            <a:r>
              <a:rPr lang="it-IT" sz="2000" dirty="0">
                <a:latin typeface="Gill Sans MT" panose="020B0502020104020203" pitchFamily="34" charset="0"/>
              </a:rPr>
              <a:t>, </a:t>
            </a:r>
            <a:r>
              <a:rPr lang="it-IT" sz="2000" b="1" dirty="0">
                <a:solidFill>
                  <a:srgbClr val="FFC000"/>
                </a:solidFill>
                <a:latin typeface="Gill Sans MT" panose="020B0502020104020203" pitchFamily="34" charset="0"/>
              </a:rPr>
              <a:t>arancione</a:t>
            </a:r>
            <a:r>
              <a:rPr lang="it-IT" sz="2000" dirty="0">
                <a:latin typeface="Gill Sans MT" panose="020B0502020104020203" pitchFamily="34" charset="0"/>
              </a:rPr>
              <a:t> e </a:t>
            </a:r>
            <a:r>
              <a:rPr lang="it-IT" sz="2000" b="1" dirty="0">
                <a:solidFill>
                  <a:srgbClr val="C00000"/>
                </a:solidFill>
                <a:latin typeface="Gill Sans MT" panose="020B0502020104020203" pitchFamily="34" charset="0"/>
              </a:rPr>
              <a:t>rosso </a:t>
            </a:r>
            <a:r>
              <a:rPr lang="it-IT" sz="2000" dirty="0">
                <a:latin typeface="Gill Sans MT" panose="020B0502020104020203" pitchFamily="34" charset="0"/>
              </a:rPr>
              <a:t>indicano</a:t>
            </a:r>
            <a:r>
              <a:rPr lang="it-IT" sz="2000" b="1" dirty="0">
                <a:solidFill>
                  <a:srgbClr val="C00000"/>
                </a:solidFill>
                <a:latin typeface="Gill Sans MT" panose="020B0502020104020203" pitchFamily="34" charset="0"/>
              </a:rPr>
              <a:t> </a:t>
            </a:r>
            <a:r>
              <a:rPr lang="it-IT" sz="2000" dirty="0">
                <a:latin typeface="Gill Sans MT" panose="020B0502020104020203" pitchFamily="34" charset="0"/>
              </a:rPr>
              <a:t>le aree più calde della media.</a:t>
            </a:r>
          </a:p>
        </p:txBody>
      </p:sp>
    </p:spTree>
    <p:extLst>
      <p:ext uri="{BB962C8B-B14F-4D97-AF65-F5344CB8AC3E}">
        <p14:creationId xmlns:p14="http://schemas.microsoft.com/office/powerpoint/2010/main" val="3347013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now covered field&#10;&#10;Description automatically generated">
            <a:extLst>
              <a:ext uri="{FF2B5EF4-FFF2-40B4-BE49-F238E27FC236}">
                <a16:creationId xmlns:a16="http://schemas.microsoft.com/office/drawing/2014/main" id="{B526B174-3C9B-E84F-BBFC-45A88429D5BE}"/>
              </a:ext>
            </a:extLst>
          </p:cNvPr>
          <p:cNvPicPr>
            <a:picLocks noChangeAspect="1"/>
          </p:cNvPicPr>
          <p:nvPr/>
        </p:nvPicPr>
        <p:blipFill rotWithShape="1">
          <a:blip r:embed="rId3"/>
          <a:srcRect l="11435" r="11564"/>
          <a:stretch/>
        </p:blipFill>
        <p:spPr>
          <a:xfrm>
            <a:off x="5644662" y="10"/>
            <a:ext cx="654733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p:nvSpPr>
          <p:cNvPr id="2" name="Title 1">
            <a:extLst>
              <a:ext uri="{FF2B5EF4-FFF2-40B4-BE49-F238E27FC236}">
                <a16:creationId xmlns:a16="http://schemas.microsoft.com/office/drawing/2014/main" id="{1F7CEAA2-EBB5-9345-807D-5EBEBE6770E6}"/>
              </a:ext>
            </a:extLst>
          </p:cNvPr>
          <p:cNvSpPr>
            <a:spLocks noGrp="1"/>
          </p:cNvSpPr>
          <p:nvPr>
            <p:ph type="title"/>
          </p:nvPr>
        </p:nvSpPr>
        <p:spPr>
          <a:xfrm>
            <a:off x="164083" y="600897"/>
            <a:ext cx="5772135" cy="1243584"/>
          </a:xfrm>
        </p:spPr>
        <p:txBody>
          <a:bodyPr anchor="ctr">
            <a:noAutofit/>
          </a:bodyPr>
          <a:lstStyle/>
          <a:p>
            <a:r>
              <a:rPr lang="it-IT" dirty="0">
                <a:solidFill>
                  <a:schemeClr val="accent2"/>
                </a:solidFill>
                <a:effectLst/>
                <a:latin typeface="Futura"/>
              </a:rPr>
              <a:t>Modulo I: </a:t>
            </a:r>
            <a:br>
              <a:rPr lang="it-IT" dirty="0">
                <a:solidFill>
                  <a:schemeClr val="accent2"/>
                </a:solidFill>
                <a:effectLst/>
                <a:latin typeface="Futura"/>
              </a:rPr>
            </a:br>
            <a:r>
              <a:rPr lang="it-IT" dirty="0">
                <a:solidFill>
                  <a:schemeClr val="accent2"/>
                </a:solidFill>
                <a:effectLst/>
                <a:latin typeface="Futura"/>
              </a:rPr>
              <a:t>La Scienza dei Cambiamenti Climatici </a:t>
            </a:r>
            <a:br>
              <a:rPr lang="it-IT" dirty="0">
                <a:solidFill>
                  <a:schemeClr val="accent2"/>
                </a:solidFill>
                <a:effectLst/>
                <a:latin typeface="Futura"/>
              </a:rPr>
            </a:br>
            <a:r>
              <a:rPr lang="it-IT" dirty="0">
                <a:solidFill>
                  <a:schemeClr val="accent2"/>
                </a:solidFill>
                <a:effectLst/>
                <a:latin typeface="Futura"/>
              </a:rPr>
              <a:t>(1/2)</a:t>
            </a:r>
            <a:endParaRPr lang="en-US" dirty="0">
              <a:solidFill>
                <a:schemeClr val="accent2"/>
              </a:solidFill>
              <a:effectLst/>
              <a:latin typeface="Futura"/>
            </a:endParaRPr>
          </a:p>
        </p:txBody>
      </p:sp>
      <p:sp>
        <p:nvSpPr>
          <p:cNvPr id="4" name="Content Placeholder 2">
            <a:extLst>
              <a:ext uri="{FF2B5EF4-FFF2-40B4-BE49-F238E27FC236}">
                <a16:creationId xmlns:a16="http://schemas.microsoft.com/office/drawing/2014/main" id="{A7CACCC0-3E4F-2644-8001-14C34AAC66CC}"/>
              </a:ext>
            </a:extLst>
          </p:cNvPr>
          <p:cNvSpPr>
            <a:spLocks noGrp="1"/>
          </p:cNvSpPr>
          <p:nvPr>
            <p:ph idx="1"/>
          </p:nvPr>
        </p:nvSpPr>
        <p:spPr>
          <a:xfrm>
            <a:off x="164083" y="2399234"/>
            <a:ext cx="5065776" cy="3402363"/>
          </a:xfrm>
        </p:spPr>
        <p:txBody>
          <a:bodyPr anchor="t">
            <a:noAutofit/>
          </a:bodyPr>
          <a:lstStyle/>
          <a:p>
            <a:pPr>
              <a:buFontTx/>
              <a:buChar char="-"/>
            </a:pPr>
            <a:r>
              <a:rPr lang="en-GB" b="0" dirty="0">
                <a:latin typeface="+mn-lt"/>
              </a:rPr>
              <a:t>Qual </a:t>
            </a:r>
            <a:r>
              <a:rPr lang="en-GB" b="0" dirty="0" err="1">
                <a:latin typeface="+mn-lt"/>
              </a:rPr>
              <a:t>è</a:t>
            </a:r>
            <a:r>
              <a:rPr lang="en-GB" b="0" dirty="0">
                <a:latin typeface="+mn-lt"/>
              </a:rPr>
              <a:t> la </a:t>
            </a:r>
            <a:r>
              <a:rPr lang="en-GB" b="0" dirty="0" err="1">
                <a:latin typeface="+mn-lt"/>
              </a:rPr>
              <a:t>differenza</a:t>
            </a:r>
            <a:r>
              <a:rPr lang="en-GB" b="0" dirty="0">
                <a:latin typeface="+mn-lt"/>
              </a:rPr>
              <a:t> </a:t>
            </a:r>
            <a:r>
              <a:rPr lang="en-GB" b="0" dirty="0" err="1">
                <a:latin typeface="+mn-lt"/>
              </a:rPr>
              <a:t>tra</a:t>
            </a:r>
            <a:r>
              <a:rPr lang="en-GB" b="0" dirty="0">
                <a:latin typeface="+mn-lt"/>
              </a:rPr>
              <a:t> </a:t>
            </a:r>
            <a:r>
              <a:rPr lang="en-GB" b="0" dirty="0" err="1">
                <a:latin typeface="+mn-lt"/>
              </a:rPr>
              <a:t>clima</a:t>
            </a:r>
            <a:r>
              <a:rPr lang="en-GB" b="0" dirty="0">
                <a:latin typeface="+mn-lt"/>
              </a:rPr>
              <a:t> e tempo </a:t>
            </a:r>
            <a:r>
              <a:rPr lang="en-GB" b="0" dirty="0" err="1">
                <a:latin typeface="+mn-lt"/>
              </a:rPr>
              <a:t>meteorologico</a:t>
            </a:r>
            <a:r>
              <a:rPr lang="en-GB" b="0" dirty="0">
                <a:latin typeface="+mn-lt"/>
              </a:rPr>
              <a:t>?</a:t>
            </a:r>
          </a:p>
          <a:p>
            <a:pPr>
              <a:buFontTx/>
              <a:buChar char="-"/>
            </a:pPr>
            <a:r>
              <a:rPr lang="en-GB" b="0" dirty="0">
                <a:latin typeface="+mn-lt"/>
              </a:rPr>
              <a:t>La </a:t>
            </a:r>
            <a:r>
              <a:rPr lang="en-GB" b="0" dirty="0" err="1">
                <a:latin typeface="+mn-lt"/>
              </a:rPr>
              <a:t>temperatura</a:t>
            </a:r>
            <a:r>
              <a:rPr lang="en-GB" b="0" dirty="0">
                <a:latin typeface="+mn-lt"/>
              </a:rPr>
              <a:t> </a:t>
            </a:r>
            <a:r>
              <a:rPr lang="en-GB" b="0" dirty="0" err="1">
                <a:latin typeface="+mn-lt"/>
              </a:rPr>
              <a:t>terrestre</a:t>
            </a:r>
            <a:r>
              <a:rPr lang="en-GB" b="0" dirty="0">
                <a:latin typeface="+mn-lt"/>
              </a:rPr>
              <a:t> </a:t>
            </a:r>
            <a:r>
              <a:rPr lang="en-GB" b="0" dirty="0" err="1">
                <a:latin typeface="+mn-lt"/>
              </a:rPr>
              <a:t>sta</a:t>
            </a:r>
            <a:r>
              <a:rPr lang="en-GB" b="0" dirty="0">
                <a:latin typeface="+mn-lt"/>
              </a:rPr>
              <a:t> </a:t>
            </a:r>
            <a:r>
              <a:rPr lang="en-GB" b="0" dirty="0" err="1">
                <a:latin typeface="+mn-lt"/>
              </a:rPr>
              <a:t>aumentando</a:t>
            </a:r>
            <a:r>
              <a:rPr lang="en-GB" b="0" dirty="0">
                <a:latin typeface="+mn-lt"/>
              </a:rPr>
              <a:t>?</a:t>
            </a:r>
          </a:p>
          <a:p>
            <a:pPr>
              <a:buFontTx/>
              <a:buChar char="-"/>
            </a:pPr>
            <a:r>
              <a:rPr lang="en-GB" b="0" dirty="0">
                <a:latin typeface="+mn-lt"/>
              </a:rPr>
              <a:t>Come </a:t>
            </a:r>
            <a:r>
              <a:rPr lang="en-GB" b="0" dirty="0" err="1">
                <a:latin typeface="+mn-lt"/>
              </a:rPr>
              <a:t>facciamo</a:t>
            </a:r>
            <a:r>
              <a:rPr lang="en-GB" b="0" dirty="0">
                <a:latin typeface="+mn-lt"/>
              </a:rPr>
              <a:t> a </a:t>
            </a:r>
            <a:r>
              <a:rPr lang="en-GB" b="0" dirty="0" err="1">
                <a:latin typeface="+mn-lt"/>
              </a:rPr>
              <a:t>sapere</a:t>
            </a:r>
            <a:r>
              <a:rPr lang="en-GB" b="0" dirty="0">
                <a:latin typeface="+mn-lt"/>
              </a:rPr>
              <a:t> </a:t>
            </a:r>
            <a:r>
              <a:rPr lang="en-GB" b="0" dirty="0" err="1">
                <a:latin typeface="+mn-lt"/>
              </a:rPr>
              <a:t>che</a:t>
            </a:r>
            <a:r>
              <a:rPr lang="en-GB" b="0" dirty="0">
                <a:latin typeface="+mn-lt"/>
              </a:rPr>
              <a:t> la terra </a:t>
            </a:r>
            <a:r>
              <a:rPr lang="en-GB" b="0" dirty="0" err="1">
                <a:latin typeface="+mn-lt"/>
              </a:rPr>
              <a:t>si</a:t>
            </a:r>
            <a:r>
              <a:rPr lang="en-GB" b="0" dirty="0">
                <a:latin typeface="+mn-lt"/>
              </a:rPr>
              <a:t> </a:t>
            </a:r>
            <a:r>
              <a:rPr lang="en-GB" b="0" dirty="0" err="1">
                <a:latin typeface="+mn-lt"/>
              </a:rPr>
              <a:t>sta</a:t>
            </a:r>
            <a:r>
              <a:rPr lang="en-GB" b="0" dirty="0">
                <a:latin typeface="+mn-lt"/>
              </a:rPr>
              <a:t> </a:t>
            </a:r>
            <a:r>
              <a:rPr lang="en-GB" b="0" dirty="0" err="1">
                <a:latin typeface="+mn-lt"/>
              </a:rPr>
              <a:t>riscaldando</a:t>
            </a:r>
            <a:r>
              <a:rPr lang="en-GB" b="0" dirty="0">
                <a:latin typeface="+mn-lt"/>
              </a:rPr>
              <a:t>?</a:t>
            </a:r>
          </a:p>
          <a:p>
            <a:pPr>
              <a:buFontTx/>
              <a:buChar char="-"/>
            </a:pPr>
            <a:r>
              <a:rPr lang="en-GB" b="0" dirty="0">
                <a:latin typeface="+mn-lt"/>
              </a:rPr>
              <a:t>Cosa </a:t>
            </a:r>
            <a:r>
              <a:rPr lang="en-GB" b="0" dirty="0" err="1">
                <a:latin typeface="+mn-lt"/>
              </a:rPr>
              <a:t>sono</a:t>
            </a:r>
            <a:r>
              <a:rPr lang="en-GB" b="0" dirty="0">
                <a:latin typeface="+mn-lt"/>
              </a:rPr>
              <a:t> </a:t>
            </a:r>
            <a:r>
              <a:rPr lang="en-GB" b="0" dirty="0" err="1">
                <a:latin typeface="+mn-lt"/>
              </a:rPr>
              <a:t>i</a:t>
            </a:r>
            <a:r>
              <a:rPr lang="en-GB" b="0" dirty="0">
                <a:latin typeface="+mn-lt"/>
              </a:rPr>
              <a:t> </a:t>
            </a:r>
            <a:r>
              <a:rPr lang="en-GB" b="0" dirty="0" err="1">
                <a:latin typeface="+mn-lt"/>
              </a:rPr>
              <a:t>modelli</a:t>
            </a:r>
            <a:r>
              <a:rPr lang="en-GB" b="0" dirty="0">
                <a:latin typeface="+mn-lt"/>
              </a:rPr>
              <a:t> </a:t>
            </a:r>
            <a:r>
              <a:rPr lang="en-GB" b="0" dirty="0" err="1">
                <a:latin typeface="+mn-lt"/>
              </a:rPr>
              <a:t>climatici</a:t>
            </a:r>
            <a:r>
              <a:rPr lang="en-GB" b="0" dirty="0">
                <a:latin typeface="+mn-lt"/>
              </a:rPr>
              <a:t>?</a:t>
            </a:r>
          </a:p>
          <a:p>
            <a:pPr>
              <a:buFontTx/>
              <a:buChar char="-"/>
            </a:pPr>
            <a:r>
              <a:rPr lang="en-GB" b="0" dirty="0" err="1">
                <a:latin typeface="+mn-lt"/>
              </a:rPr>
              <a:t>Quali</a:t>
            </a:r>
            <a:r>
              <a:rPr lang="en-GB" b="0" dirty="0">
                <a:latin typeface="+mn-lt"/>
              </a:rPr>
              <a:t> </a:t>
            </a:r>
            <a:r>
              <a:rPr lang="en-GB" b="0" dirty="0" err="1">
                <a:latin typeface="+mn-lt"/>
              </a:rPr>
              <a:t>sono</a:t>
            </a:r>
            <a:r>
              <a:rPr lang="en-GB" b="0" dirty="0">
                <a:latin typeface="+mn-lt"/>
              </a:rPr>
              <a:t> le </a:t>
            </a:r>
            <a:r>
              <a:rPr lang="en-GB" b="0" dirty="0" err="1">
                <a:latin typeface="+mn-lt"/>
              </a:rPr>
              <a:t>potenziali</a:t>
            </a:r>
            <a:r>
              <a:rPr lang="en-GB" b="0" dirty="0">
                <a:latin typeface="+mn-lt"/>
              </a:rPr>
              <a:t> cause </a:t>
            </a:r>
            <a:r>
              <a:rPr lang="en-GB" b="0" dirty="0" err="1">
                <a:latin typeface="+mn-lt"/>
              </a:rPr>
              <a:t>dei</a:t>
            </a:r>
            <a:r>
              <a:rPr lang="en-GB" b="0" dirty="0">
                <a:latin typeface="+mn-lt"/>
              </a:rPr>
              <a:t> </a:t>
            </a:r>
            <a:r>
              <a:rPr lang="en-GB" b="0" dirty="0" err="1">
                <a:latin typeface="+mn-lt"/>
              </a:rPr>
              <a:t>cambiamenti</a:t>
            </a:r>
            <a:r>
              <a:rPr lang="en-GB" b="0" dirty="0">
                <a:latin typeface="+mn-lt"/>
              </a:rPr>
              <a:t> </a:t>
            </a:r>
            <a:r>
              <a:rPr lang="en-GB" b="0" dirty="0" err="1">
                <a:latin typeface="+mn-lt"/>
              </a:rPr>
              <a:t>climatici</a:t>
            </a:r>
            <a:r>
              <a:rPr lang="en-GB" b="0" dirty="0">
                <a:latin typeface="+mn-lt"/>
              </a:rPr>
              <a:t>?</a:t>
            </a:r>
          </a:p>
        </p:txBody>
      </p:sp>
      <p:sp>
        <p:nvSpPr>
          <p:cNvPr id="6" name="Rectangle 5">
            <a:extLst>
              <a:ext uri="{FF2B5EF4-FFF2-40B4-BE49-F238E27FC236}">
                <a16:creationId xmlns:a16="http://schemas.microsoft.com/office/drawing/2014/main" id="{B638E9F7-3C7A-5F41-8D6B-EA09AACD9132}"/>
              </a:ext>
            </a:extLst>
          </p:cNvPr>
          <p:cNvSpPr/>
          <p:nvPr/>
        </p:nvSpPr>
        <p:spPr>
          <a:xfrm>
            <a:off x="9588482" y="6439672"/>
            <a:ext cx="2452916" cy="215444"/>
          </a:xfrm>
          <a:prstGeom prst="rect">
            <a:avLst/>
          </a:prstGeom>
        </p:spPr>
        <p:txBody>
          <a:bodyPr wrap="none">
            <a:spAutoFit/>
          </a:bodyPr>
          <a:lstStyle/>
          <a:p>
            <a:r>
              <a:rPr lang="en-US" sz="800" dirty="0"/>
              <a:t>Source: NASA (https://</a:t>
            </a:r>
            <a:r>
              <a:rPr lang="en-US" sz="800" dirty="0" err="1"/>
              <a:t>climate.nasa.gov</a:t>
            </a:r>
            <a:r>
              <a:rPr lang="en-US" sz="800" dirty="0"/>
              <a:t>/</a:t>
            </a:r>
            <a:r>
              <a:rPr lang="en-US" sz="800" dirty="0" err="1"/>
              <a:t>state_of_flux</a:t>
            </a:r>
            <a:r>
              <a:rPr lang="en-US" sz="800" dirty="0"/>
              <a:t>)</a:t>
            </a:r>
          </a:p>
        </p:txBody>
      </p:sp>
      <p:sp>
        <p:nvSpPr>
          <p:cNvPr id="3" name="Footer Placeholder 2">
            <a:extLst>
              <a:ext uri="{FF2B5EF4-FFF2-40B4-BE49-F238E27FC236}">
                <a16:creationId xmlns:a16="http://schemas.microsoft.com/office/drawing/2014/main" id="{C541C584-07B9-7149-8962-9EFA39DE2973}"/>
              </a:ext>
            </a:extLst>
          </p:cNvPr>
          <p:cNvSpPr>
            <a:spLocks noGrp="1"/>
          </p:cNvSpPr>
          <p:nvPr>
            <p:ph type="ftr" sz="quarter" idx="11"/>
          </p:nvPr>
        </p:nvSpPr>
        <p:spPr/>
        <p:txBody>
          <a:bodyPr/>
          <a:lstStyle/>
          <a:p>
            <a:r>
              <a:rPr lang="en-US"/>
              <a:t>Università degli Studi di Verona</a:t>
            </a:r>
          </a:p>
        </p:txBody>
      </p:sp>
      <p:sp>
        <p:nvSpPr>
          <p:cNvPr id="7" name="Slide Number Placeholder 6">
            <a:extLst>
              <a:ext uri="{FF2B5EF4-FFF2-40B4-BE49-F238E27FC236}">
                <a16:creationId xmlns:a16="http://schemas.microsoft.com/office/drawing/2014/main" id="{5C13EAA0-D273-5848-AB91-DBBACF6E667B}"/>
              </a:ext>
            </a:extLst>
          </p:cNvPr>
          <p:cNvSpPr>
            <a:spLocks noGrp="1"/>
          </p:cNvSpPr>
          <p:nvPr>
            <p:ph type="sldNum" sz="quarter" idx="12"/>
          </p:nvPr>
        </p:nvSpPr>
        <p:spPr/>
        <p:txBody>
          <a:bodyPr/>
          <a:lstStyle/>
          <a:p>
            <a:fld id="{7DE3BCAA-8A4A-E442-9800-774D1A24EA49}" type="slidenum">
              <a:rPr lang="en-US" smtClean="0"/>
              <a:t>2</a:t>
            </a:fld>
            <a:endParaRPr lang="en-US"/>
          </a:p>
        </p:txBody>
      </p:sp>
    </p:spTree>
    <p:extLst>
      <p:ext uri="{BB962C8B-B14F-4D97-AF65-F5344CB8AC3E}">
        <p14:creationId xmlns:p14="http://schemas.microsoft.com/office/powerpoint/2010/main" val="3567660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now covered field&#10;&#10;Description automatically generated">
            <a:extLst>
              <a:ext uri="{FF2B5EF4-FFF2-40B4-BE49-F238E27FC236}">
                <a16:creationId xmlns:a16="http://schemas.microsoft.com/office/drawing/2014/main" id="{9B154A7A-0DF8-614C-8530-7A9FA409EEF0}"/>
              </a:ext>
            </a:extLst>
          </p:cNvPr>
          <p:cNvPicPr>
            <a:picLocks noChangeAspect="1"/>
          </p:cNvPicPr>
          <p:nvPr/>
        </p:nvPicPr>
        <p:blipFill rotWithShape="1">
          <a:blip r:embed="rId3"/>
          <a:srcRect l="11435" r="11564"/>
          <a:stretch/>
        </p:blipFill>
        <p:spPr>
          <a:xfrm>
            <a:off x="5556738" y="10"/>
            <a:ext cx="6635262"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p:nvSpPr>
          <p:cNvPr id="2" name="Title 1">
            <a:extLst>
              <a:ext uri="{FF2B5EF4-FFF2-40B4-BE49-F238E27FC236}">
                <a16:creationId xmlns:a16="http://schemas.microsoft.com/office/drawing/2014/main" id="{1F7CEAA2-EBB5-9345-807D-5EBEBE6770E6}"/>
              </a:ext>
            </a:extLst>
          </p:cNvPr>
          <p:cNvSpPr>
            <a:spLocks noGrp="1"/>
          </p:cNvSpPr>
          <p:nvPr>
            <p:ph type="title"/>
          </p:nvPr>
        </p:nvSpPr>
        <p:spPr>
          <a:xfrm>
            <a:off x="0" y="629301"/>
            <a:ext cx="6096000" cy="1243584"/>
          </a:xfrm>
        </p:spPr>
        <p:txBody>
          <a:bodyPr anchor="ctr">
            <a:noAutofit/>
          </a:bodyPr>
          <a:lstStyle/>
          <a:p>
            <a:r>
              <a:rPr lang="it-IT" dirty="0">
                <a:solidFill>
                  <a:schemeClr val="accent2"/>
                </a:solidFill>
                <a:effectLst/>
                <a:latin typeface="Futura"/>
              </a:rPr>
              <a:t>Modulo I: </a:t>
            </a:r>
            <a:br>
              <a:rPr lang="it-IT" dirty="0">
                <a:solidFill>
                  <a:schemeClr val="accent2"/>
                </a:solidFill>
                <a:effectLst/>
                <a:latin typeface="Futura"/>
              </a:rPr>
            </a:br>
            <a:r>
              <a:rPr lang="it-IT" dirty="0">
                <a:solidFill>
                  <a:schemeClr val="accent2"/>
                </a:solidFill>
                <a:effectLst/>
                <a:latin typeface="Futura"/>
              </a:rPr>
              <a:t>La Scienza dei Cambiamenti Climatici (2/2)</a:t>
            </a:r>
            <a:endParaRPr lang="en-US" dirty="0">
              <a:solidFill>
                <a:schemeClr val="accent2"/>
              </a:solidFill>
              <a:effectLst/>
              <a:latin typeface="Futura"/>
            </a:endParaRPr>
          </a:p>
        </p:txBody>
      </p:sp>
      <p:sp>
        <p:nvSpPr>
          <p:cNvPr id="4" name="Content Placeholder 2">
            <a:extLst>
              <a:ext uri="{FF2B5EF4-FFF2-40B4-BE49-F238E27FC236}">
                <a16:creationId xmlns:a16="http://schemas.microsoft.com/office/drawing/2014/main" id="{A7CACCC0-3E4F-2644-8001-14C34AAC66CC}"/>
              </a:ext>
            </a:extLst>
          </p:cNvPr>
          <p:cNvSpPr>
            <a:spLocks noGrp="1"/>
          </p:cNvSpPr>
          <p:nvPr>
            <p:ph idx="1"/>
          </p:nvPr>
        </p:nvSpPr>
        <p:spPr>
          <a:xfrm>
            <a:off x="0" y="2502176"/>
            <a:ext cx="5345723" cy="3402363"/>
          </a:xfrm>
        </p:spPr>
        <p:txBody>
          <a:bodyPr anchor="t">
            <a:noAutofit/>
          </a:bodyPr>
          <a:lstStyle/>
          <a:p>
            <a:pPr>
              <a:buFontTx/>
              <a:buChar char="-"/>
            </a:pPr>
            <a:r>
              <a:rPr lang="en-GB" b="0" dirty="0">
                <a:latin typeface="+mn-lt"/>
              </a:rPr>
              <a:t>Come fa </a:t>
            </a:r>
            <a:r>
              <a:rPr lang="en-GB" b="0" dirty="0" err="1">
                <a:latin typeface="+mn-lt"/>
              </a:rPr>
              <a:t>l’anidride</a:t>
            </a:r>
            <a:r>
              <a:rPr lang="en-GB" b="0" dirty="0">
                <a:latin typeface="+mn-lt"/>
              </a:rPr>
              <a:t> </a:t>
            </a:r>
            <a:r>
              <a:rPr lang="en-GB" b="0" dirty="0" err="1">
                <a:latin typeface="+mn-lt"/>
              </a:rPr>
              <a:t>carbonica</a:t>
            </a:r>
            <a:r>
              <a:rPr lang="en-GB" b="0" dirty="0">
                <a:latin typeface="+mn-lt"/>
              </a:rPr>
              <a:t> ad </a:t>
            </a:r>
            <a:r>
              <a:rPr lang="en-GB" b="0" dirty="0" err="1">
                <a:latin typeface="+mn-lt"/>
              </a:rPr>
              <a:t>influenzare</a:t>
            </a:r>
            <a:r>
              <a:rPr lang="en-GB" b="0" dirty="0">
                <a:latin typeface="+mn-lt"/>
              </a:rPr>
              <a:t> la </a:t>
            </a:r>
            <a:r>
              <a:rPr lang="en-GB" b="0" dirty="0" err="1">
                <a:latin typeface="+mn-lt"/>
              </a:rPr>
              <a:t>temperatura</a:t>
            </a:r>
            <a:r>
              <a:rPr lang="en-GB" b="0" dirty="0">
                <a:latin typeface="+mn-lt"/>
              </a:rPr>
              <a:t> </a:t>
            </a:r>
            <a:r>
              <a:rPr lang="en-GB" b="0" dirty="0" err="1">
                <a:latin typeface="+mn-lt"/>
              </a:rPr>
              <a:t>terrestre</a:t>
            </a:r>
            <a:r>
              <a:rPr lang="en-GB" b="0" dirty="0">
                <a:latin typeface="+mn-lt"/>
              </a:rPr>
              <a:t>? </a:t>
            </a:r>
          </a:p>
          <a:p>
            <a:pPr>
              <a:buFontTx/>
              <a:buChar char="-"/>
            </a:pPr>
            <a:r>
              <a:rPr lang="en-GB" b="0" dirty="0" err="1">
                <a:latin typeface="+mn-lt"/>
              </a:rPr>
              <a:t>Quali</a:t>
            </a:r>
            <a:r>
              <a:rPr lang="en-GB" b="0" dirty="0">
                <a:latin typeface="+mn-lt"/>
              </a:rPr>
              <a:t> </a:t>
            </a:r>
            <a:r>
              <a:rPr lang="en-GB" b="0" dirty="0" err="1">
                <a:latin typeface="+mn-lt"/>
              </a:rPr>
              <a:t>settori</a:t>
            </a:r>
            <a:r>
              <a:rPr lang="en-GB" b="0" dirty="0">
                <a:latin typeface="+mn-lt"/>
              </a:rPr>
              <a:t> economici </a:t>
            </a:r>
            <a:r>
              <a:rPr lang="en-GB" b="0" dirty="0" err="1">
                <a:latin typeface="+mn-lt"/>
              </a:rPr>
              <a:t>contribuiscono</a:t>
            </a:r>
            <a:r>
              <a:rPr lang="en-GB" b="0" dirty="0">
                <a:latin typeface="+mn-lt"/>
              </a:rPr>
              <a:t> </a:t>
            </a:r>
            <a:r>
              <a:rPr lang="en-GB" b="0" dirty="0" err="1">
                <a:latin typeface="+mn-lt"/>
              </a:rPr>
              <a:t>alla</a:t>
            </a:r>
            <a:r>
              <a:rPr lang="en-GB" b="0" dirty="0">
                <a:latin typeface="+mn-lt"/>
              </a:rPr>
              <a:t> </a:t>
            </a:r>
            <a:r>
              <a:rPr lang="en-GB" b="0" dirty="0" err="1">
                <a:latin typeface="+mn-lt"/>
              </a:rPr>
              <a:t>produzione</a:t>
            </a:r>
            <a:r>
              <a:rPr lang="en-GB" b="0" dirty="0">
                <a:latin typeface="+mn-lt"/>
              </a:rPr>
              <a:t> </a:t>
            </a:r>
            <a:r>
              <a:rPr lang="en-GB" b="0" dirty="0" err="1">
                <a:latin typeface="+mn-lt"/>
              </a:rPr>
              <a:t>dei</a:t>
            </a:r>
            <a:r>
              <a:rPr lang="en-GB" b="0" dirty="0">
                <a:latin typeface="+mn-lt"/>
              </a:rPr>
              <a:t> gas serra e </a:t>
            </a:r>
            <a:r>
              <a:rPr lang="en-GB" b="0" dirty="0" err="1">
                <a:latin typeface="+mn-lt"/>
              </a:rPr>
              <a:t>quindi</a:t>
            </a:r>
            <a:r>
              <a:rPr lang="en-GB" b="0" dirty="0">
                <a:latin typeface="+mn-lt"/>
              </a:rPr>
              <a:t> ai </a:t>
            </a:r>
            <a:r>
              <a:rPr lang="en-GB" b="0" dirty="0" err="1">
                <a:latin typeface="+mn-lt"/>
              </a:rPr>
              <a:t>cambiamenti</a:t>
            </a:r>
            <a:r>
              <a:rPr lang="en-GB" b="0" dirty="0">
                <a:latin typeface="+mn-lt"/>
              </a:rPr>
              <a:t> </a:t>
            </a:r>
            <a:r>
              <a:rPr lang="en-GB" b="0" dirty="0" err="1">
                <a:latin typeface="+mn-lt"/>
              </a:rPr>
              <a:t>climatici</a:t>
            </a:r>
            <a:r>
              <a:rPr lang="en-GB" b="0" dirty="0">
                <a:latin typeface="+mn-lt"/>
              </a:rPr>
              <a:t>?</a:t>
            </a:r>
          </a:p>
          <a:p>
            <a:pPr>
              <a:buFontTx/>
              <a:buChar char="-"/>
            </a:pPr>
            <a:r>
              <a:rPr lang="en-GB" b="0" dirty="0">
                <a:latin typeface="+mn-lt"/>
              </a:rPr>
              <a:t>I </a:t>
            </a:r>
            <a:r>
              <a:rPr lang="en-GB" b="0" dirty="0" err="1">
                <a:latin typeface="+mn-lt"/>
              </a:rPr>
              <a:t>cambiamenti</a:t>
            </a:r>
            <a:r>
              <a:rPr lang="en-GB" b="0" dirty="0">
                <a:latin typeface="+mn-lt"/>
              </a:rPr>
              <a:t> </a:t>
            </a:r>
            <a:r>
              <a:rPr lang="en-GB" b="0" dirty="0" err="1">
                <a:latin typeface="+mn-lt"/>
              </a:rPr>
              <a:t>climatici</a:t>
            </a:r>
            <a:r>
              <a:rPr lang="en-GB" b="0" dirty="0">
                <a:latin typeface="+mn-lt"/>
              </a:rPr>
              <a:t> </a:t>
            </a:r>
            <a:r>
              <a:rPr lang="en-GB" b="0" dirty="0" err="1">
                <a:latin typeface="+mn-lt"/>
              </a:rPr>
              <a:t>nella</a:t>
            </a:r>
            <a:r>
              <a:rPr lang="en-GB" b="0" dirty="0">
                <a:latin typeface="+mn-lt"/>
              </a:rPr>
              <a:t> </a:t>
            </a:r>
            <a:r>
              <a:rPr lang="en-GB" b="0" dirty="0" err="1">
                <a:latin typeface="+mn-lt"/>
              </a:rPr>
              <a:t>storia</a:t>
            </a:r>
            <a:r>
              <a:rPr lang="en-GB" b="0" dirty="0">
                <a:latin typeface="+mn-lt"/>
              </a:rPr>
              <a:t> </a:t>
            </a:r>
            <a:r>
              <a:rPr lang="en-GB" b="0" dirty="0" err="1">
                <a:latin typeface="+mn-lt"/>
              </a:rPr>
              <a:t>dell’uomo</a:t>
            </a:r>
            <a:r>
              <a:rPr lang="en-GB" b="0" dirty="0">
                <a:latin typeface="+mn-lt"/>
              </a:rPr>
              <a:t>.</a:t>
            </a:r>
          </a:p>
          <a:p>
            <a:pPr>
              <a:buFontTx/>
              <a:buChar char="-"/>
            </a:pPr>
            <a:r>
              <a:rPr lang="en-GB" b="0" dirty="0">
                <a:latin typeface="+mn-lt"/>
              </a:rPr>
              <a:t>I </a:t>
            </a:r>
            <a:r>
              <a:rPr lang="en-GB" b="0" dirty="0" err="1">
                <a:latin typeface="+mn-lt"/>
              </a:rPr>
              <a:t>livelli</a:t>
            </a:r>
            <a:r>
              <a:rPr lang="en-GB" b="0" dirty="0">
                <a:latin typeface="+mn-lt"/>
              </a:rPr>
              <a:t> di </a:t>
            </a:r>
            <a:r>
              <a:rPr lang="en-GB" b="0" dirty="0" err="1">
                <a:latin typeface="+mn-lt"/>
              </a:rPr>
              <a:t>anidride</a:t>
            </a:r>
            <a:r>
              <a:rPr lang="en-GB" b="0" dirty="0">
                <a:latin typeface="+mn-lt"/>
              </a:rPr>
              <a:t> </a:t>
            </a:r>
            <a:r>
              <a:rPr lang="en-GB" b="0" dirty="0" err="1">
                <a:latin typeface="+mn-lt"/>
              </a:rPr>
              <a:t>carbonica</a:t>
            </a:r>
            <a:r>
              <a:rPr lang="en-GB" b="0" dirty="0">
                <a:latin typeface="+mn-lt"/>
              </a:rPr>
              <a:t> </a:t>
            </a:r>
            <a:r>
              <a:rPr lang="en-GB" b="0" dirty="0" err="1">
                <a:latin typeface="+mn-lt"/>
              </a:rPr>
              <a:t>nell’atmosfera</a:t>
            </a:r>
            <a:r>
              <a:rPr lang="en-GB" b="0" dirty="0">
                <a:latin typeface="+mn-lt"/>
              </a:rPr>
              <a:t>, da 800,000 anni fa ad </a:t>
            </a:r>
            <a:r>
              <a:rPr lang="en-GB" b="0" dirty="0" err="1">
                <a:latin typeface="+mn-lt"/>
              </a:rPr>
              <a:t>oggi</a:t>
            </a:r>
            <a:r>
              <a:rPr lang="en-GB" b="0" dirty="0">
                <a:latin typeface="+mn-lt"/>
              </a:rPr>
              <a:t>.</a:t>
            </a:r>
            <a:br>
              <a:rPr lang="en-GB" b="0" dirty="0">
                <a:latin typeface="+mn-lt"/>
              </a:rPr>
            </a:br>
            <a:br>
              <a:rPr lang="en-GB" sz="2400" dirty="0">
                <a:latin typeface="+mn-lt"/>
              </a:rPr>
            </a:br>
            <a:endParaRPr lang="it-IT" sz="2400" dirty="0">
              <a:latin typeface="+mn-lt"/>
            </a:endParaRPr>
          </a:p>
        </p:txBody>
      </p:sp>
      <p:sp>
        <p:nvSpPr>
          <p:cNvPr id="6" name="Rectangle 5">
            <a:extLst>
              <a:ext uri="{FF2B5EF4-FFF2-40B4-BE49-F238E27FC236}">
                <a16:creationId xmlns:a16="http://schemas.microsoft.com/office/drawing/2014/main" id="{43697E8F-A87C-C544-95C2-09B740E00B52}"/>
              </a:ext>
            </a:extLst>
          </p:cNvPr>
          <p:cNvSpPr/>
          <p:nvPr/>
        </p:nvSpPr>
        <p:spPr>
          <a:xfrm>
            <a:off x="9615913" y="6477392"/>
            <a:ext cx="2452916" cy="215444"/>
          </a:xfrm>
          <a:prstGeom prst="rect">
            <a:avLst/>
          </a:prstGeom>
        </p:spPr>
        <p:txBody>
          <a:bodyPr wrap="none">
            <a:spAutoFit/>
          </a:bodyPr>
          <a:lstStyle/>
          <a:p>
            <a:r>
              <a:rPr lang="en-US" sz="800" dirty="0"/>
              <a:t>Source: NASA (https://</a:t>
            </a:r>
            <a:r>
              <a:rPr lang="en-US" sz="800" dirty="0" err="1"/>
              <a:t>climate.nasa.gov</a:t>
            </a:r>
            <a:r>
              <a:rPr lang="en-US" sz="800" dirty="0"/>
              <a:t>/</a:t>
            </a:r>
            <a:r>
              <a:rPr lang="en-US" sz="800" dirty="0" err="1"/>
              <a:t>state_of_flux</a:t>
            </a:r>
            <a:r>
              <a:rPr lang="en-US" sz="800" dirty="0"/>
              <a:t>)</a:t>
            </a:r>
          </a:p>
        </p:txBody>
      </p:sp>
      <p:sp>
        <p:nvSpPr>
          <p:cNvPr id="3" name="Footer Placeholder 2">
            <a:extLst>
              <a:ext uri="{FF2B5EF4-FFF2-40B4-BE49-F238E27FC236}">
                <a16:creationId xmlns:a16="http://schemas.microsoft.com/office/drawing/2014/main" id="{2A8F30F5-9B37-9349-8D56-333FD8FF1EA2}"/>
              </a:ext>
            </a:extLst>
          </p:cNvPr>
          <p:cNvSpPr>
            <a:spLocks noGrp="1"/>
          </p:cNvSpPr>
          <p:nvPr>
            <p:ph type="ftr" sz="quarter" idx="11"/>
          </p:nvPr>
        </p:nvSpPr>
        <p:spPr/>
        <p:txBody>
          <a:bodyPr/>
          <a:lstStyle/>
          <a:p>
            <a:r>
              <a:rPr lang="en-US"/>
              <a:t>Università degli Studi di Verona</a:t>
            </a:r>
          </a:p>
        </p:txBody>
      </p:sp>
      <p:sp>
        <p:nvSpPr>
          <p:cNvPr id="7" name="Slide Number Placeholder 6">
            <a:extLst>
              <a:ext uri="{FF2B5EF4-FFF2-40B4-BE49-F238E27FC236}">
                <a16:creationId xmlns:a16="http://schemas.microsoft.com/office/drawing/2014/main" id="{4692D29E-77ED-AA47-864A-3C6391861424}"/>
              </a:ext>
            </a:extLst>
          </p:cNvPr>
          <p:cNvSpPr>
            <a:spLocks noGrp="1"/>
          </p:cNvSpPr>
          <p:nvPr>
            <p:ph type="sldNum" sz="quarter" idx="12"/>
          </p:nvPr>
        </p:nvSpPr>
        <p:spPr/>
        <p:txBody>
          <a:bodyPr/>
          <a:lstStyle/>
          <a:p>
            <a:fld id="{7DE3BCAA-8A4A-E442-9800-774D1A24EA49}" type="slidenum">
              <a:rPr lang="en-US" smtClean="0"/>
              <a:t>3</a:t>
            </a:fld>
            <a:endParaRPr lang="en-US"/>
          </a:p>
        </p:txBody>
      </p:sp>
    </p:spTree>
    <p:extLst>
      <p:ext uri="{BB962C8B-B14F-4D97-AF65-F5344CB8AC3E}">
        <p14:creationId xmlns:p14="http://schemas.microsoft.com/office/powerpoint/2010/main" val="4046404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C24A6-CF84-334F-9D8B-255B753888E6}"/>
              </a:ext>
            </a:extLst>
          </p:cNvPr>
          <p:cNvSpPr>
            <a:spLocks noGrp="1"/>
          </p:cNvSpPr>
          <p:nvPr>
            <p:ph type="title"/>
          </p:nvPr>
        </p:nvSpPr>
        <p:spPr>
          <a:xfrm>
            <a:off x="210387" y="461420"/>
            <a:ext cx="11007740" cy="1325563"/>
          </a:xfrm>
        </p:spPr>
        <p:txBody>
          <a:bodyPr>
            <a:normAutofit/>
          </a:bodyPr>
          <a:lstStyle/>
          <a:p>
            <a:r>
              <a:rPr lang="it-IT" sz="4000" dirty="0">
                <a:solidFill>
                  <a:schemeClr val="accent2"/>
                </a:solidFill>
                <a:effectLst/>
                <a:latin typeface="Futura"/>
              </a:rPr>
              <a:t>Modulo I – Parte I:  </a:t>
            </a:r>
            <a:br>
              <a:rPr lang="it-IT" sz="4000" dirty="0">
                <a:solidFill>
                  <a:schemeClr val="accent2"/>
                </a:solidFill>
                <a:effectLst/>
                <a:latin typeface="Futura"/>
              </a:rPr>
            </a:br>
            <a:r>
              <a:rPr lang="it-IT" sz="4000" dirty="0">
                <a:solidFill>
                  <a:schemeClr val="accent2"/>
                </a:solidFill>
                <a:effectLst/>
                <a:latin typeface="Futura"/>
              </a:rPr>
              <a:t>Argomenti</a:t>
            </a:r>
          </a:p>
        </p:txBody>
      </p:sp>
      <p:sp>
        <p:nvSpPr>
          <p:cNvPr id="3" name="Content Placeholder 2">
            <a:extLst>
              <a:ext uri="{FF2B5EF4-FFF2-40B4-BE49-F238E27FC236}">
                <a16:creationId xmlns:a16="http://schemas.microsoft.com/office/drawing/2014/main" id="{3FFC2DC4-2D1B-7548-A891-AF7EBAADF1EC}"/>
              </a:ext>
            </a:extLst>
          </p:cNvPr>
          <p:cNvSpPr>
            <a:spLocks noGrp="1"/>
          </p:cNvSpPr>
          <p:nvPr>
            <p:ph idx="1"/>
          </p:nvPr>
        </p:nvSpPr>
        <p:spPr>
          <a:xfrm>
            <a:off x="701040" y="2474397"/>
            <a:ext cx="11490960" cy="4713491"/>
          </a:xfrm>
        </p:spPr>
        <p:txBody>
          <a:bodyPr anchor="t">
            <a:noAutofit/>
          </a:bodyPr>
          <a:lstStyle/>
          <a:p>
            <a:pPr marL="14288" indent="-14288">
              <a:buAutoNum type="arabicPeriod"/>
            </a:pPr>
            <a:r>
              <a:rPr lang="en-GB" sz="3600" b="0" dirty="0">
                <a:latin typeface="+mn-lt"/>
              </a:rPr>
              <a:t> Qual è la differenza tra clima e tempo </a:t>
            </a:r>
            <a:r>
              <a:rPr lang="en-GB" sz="3600" b="0" dirty="0" err="1">
                <a:latin typeface="+mn-lt"/>
              </a:rPr>
              <a:t>meteorologico</a:t>
            </a:r>
            <a:r>
              <a:rPr lang="en-GB" sz="3600" b="0" dirty="0">
                <a:latin typeface="+mn-lt"/>
              </a:rPr>
              <a:t>?</a:t>
            </a:r>
            <a:br>
              <a:rPr lang="en-GB" sz="3600" dirty="0">
                <a:latin typeface="+mn-lt"/>
              </a:rPr>
            </a:br>
            <a:r>
              <a:rPr lang="en-GB" sz="3600" b="0" dirty="0">
                <a:latin typeface="+mn-lt"/>
              </a:rPr>
              <a:t>2. La temperatura terrestre sta aumentando?</a:t>
            </a:r>
            <a:br>
              <a:rPr lang="en-GB" sz="3600" dirty="0">
                <a:latin typeface="+mn-lt"/>
              </a:rPr>
            </a:br>
            <a:r>
              <a:rPr lang="en-GB" sz="3600" b="0" dirty="0">
                <a:latin typeface="+mn-lt"/>
              </a:rPr>
              <a:t>3. Come facciamo a sapere che la terra si sta riscaldando?</a:t>
            </a:r>
            <a:br>
              <a:rPr lang="en-GB" sz="3600" dirty="0">
                <a:latin typeface="+mn-lt"/>
              </a:rPr>
            </a:br>
            <a:r>
              <a:rPr lang="en-GB" sz="3600" b="0" dirty="0">
                <a:latin typeface="+mn-lt"/>
              </a:rPr>
              <a:t>4. I modelli </a:t>
            </a:r>
            <a:r>
              <a:rPr lang="en-GB" sz="3600" b="0" dirty="0" err="1">
                <a:latin typeface="+mn-lt"/>
              </a:rPr>
              <a:t>climatici</a:t>
            </a:r>
            <a:r>
              <a:rPr lang="en-GB" sz="3600" b="0" dirty="0">
                <a:latin typeface="+mn-lt"/>
              </a:rPr>
              <a:t> </a:t>
            </a:r>
          </a:p>
        </p:txBody>
      </p:sp>
    </p:spTree>
    <p:extLst>
      <p:ext uri="{BB962C8B-B14F-4D97-AF65-F5344CB8AC3E}">
        <p14:creationId xmlns:p14="http://schemas.microsoft.com/office/powerpoint/2010/main" val="1069908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6910D-E8D1-074C-9154-8CC00C2EAF7E}"/>
              </a:ext>
            </a:extLst>
          </p:cNvPr>
          <p:cNvSpPr>
            <a:spLocks noGrp="1"/>
          </p:cNvSpPr>
          <p:nvPr>
            <p:ph type="title"/>
          </p:nvPr>
        </p:nvSpPr>
        <p:spPr>
          <a:xfrm>
            <a:off x="902832" y="294467"/>
            <a:ext cx="10386335" cy="1325563"/>
          </a:xfrm>
        </p:spPr>
        <p:txBody>
          <a:bodyPr>
            <a:normAutofit/>
          </a:bodyPr>
          <a:lstStyle/>
          <a:p>
            <a:r>
              <a:rPr lang="en-CH" sz="3200">
                <a:solidFill>
                  <a:schemeClr val="accent2"/>
                </a:solidFill>
                <a:effectLst/>
                <a:latin typeface="+mj-lt"/>
              </a:rPr>
              <a:t>Clima </a:t>
            </a:r>
            <a:r>
              <a:rPr lang="it-IT" sz="3200" dirty="0">
                <a:solidFill>
                  <a:schemeClr val="accent2"/>
                </a:solidFill>
                <a:effectLst/>
                <a:latin typeface="+mj-lt"/>
              </a:rPr>
              <a:t>e</a:t>
            </a:r>
            <a:r>
              <a:rPr lang="en-CH" sz="3200">
                <a:solidFill>
                  <a:schemeClr val="accent2"/>
                </a:solidFill>
                <a:effectLst/>
                <a:latin typeface="+mj-lt"/>
              </a:rPr>
              <a:t> Tempo</a:t>
            </a:r>
            <a:r>
              <a:rPr lang="it-IT" sz="3200" dirty="0">
                <a:solidFill>
                  <a:schemeClr val="accent2"/>
                </a:solidFill>
                <a:effectLst/>
                <a:latin typeface="+mj-lt"/>
              </a:rPr>
              <a:t> Meteorologico a Confronto</a:t>
            </a:r>
            <a:endParaRPr lang="en-CH" sz="3200" dirty="0">
              <a:solidFill>
                <a:schemeClr val="accent2"/>
              </a:solidFill>
              <a:effectLst/>
              <a:latin typeface="+mj-lt"/>
            </a:endParaRPr>
          </a:p>
        </p:txBody>
      </p:sp>
      <p:sp>
        <p:nvSpPr>
          <p:cNvPr id="3" name="Rectangle 2">
            <a:extLst>
              <a:ext uri="{FF2B5EF4-FFF2-40B4-BE49-F238E27FC236}">
                <a16:creationId xmlns:a16="http://schemas.microsoft.com/office/drawing/2014/main" id="{951E17D3-AE76-734B-9044-AF41DD3E7CD7}"/>
              </a:ext>
            </a:extLst>
          </p:cNvPr>
          <p:cNvSpPr/>
          <p:nvPr/>
        </p:nvSpPr>
        <p:spPr>
          <a:xfrm>
            <a:off x="1226634" y="1787533"/>
            <a:ext cx="9541362" cy="3693319"/>
          </a:xfrm>
          <a:prstGeom prst="rect">
            <a:avLst/>
          </a:prstGeom>
          <a:ln>
            <a:noFill/>
          </a:ln>
        </p:spPr>
        <p:txBody>
          <a:bodyPr wrap="square">
            <a:spAutoFit/>
          </a:bodyPr>
          <a:lstStyle/>
          <a:p>
            <a:pPr marL="285750" indent="-285750" fontAlgn="base">
              <a:spcAft>
                <a:spcPts val="600"/>
              </a:spcAft>
              <a:buFont typeface="Arial" panose="020B0604020202020204" pitchFamily="34" charset="0"/>
              <a:buChar char="•"/>
            </a:pPr>
            <a:r>
              <a:rPr lang="it-IT" sz="2800" dirty="0"/>
              <a:t>La parola </a:t>
            </a:r>
            <a:r>
              <a:rPr lang="it-IT" sz="2800" b="1" dirty="0"/>
              <a:t>clima </a:t>
            </a:r>
            <a:r>
              <a:rPr lang="it-IT" sz="2800" dirty="0"/>
              <a:t>indica le condizioni meteorologiche </a:t>
            </a:r>
            <a:r>
              <a:rPr lang="it-IT" sz="2800" b="1" dirty="0"/>
              <a:t>medie</a:t>
            </a:r>
            <a:r>
              <a:rPr lang="it-IT" sz="2800" dirty="0"/>
              <a:t> in un luogo per un periodo di tempo di almeno 30 anni.</a:t>
            </a:r>
          </a:p>
          <a:p>
            <a:pPr marL="285750" indent="-285750" fontAlgn="base">
              <a:spcAft>
                <a:spcPts val="600"/>
              </a:spcAft>
              <a:buFont typeface="Arial" panose="020B0604020202020204" pitchFamily="34" charset="0"/>
              <a:buChar char="•"/>
            </a:pPr>
            <a:r>
              <a:rPr lang="it-IT" sz="2800" dirty="0">
                <a:latin typeface="Gill Sans MT" panose="020B0502020104020203" pitchFamily="34" charset="0"/>
              </a:rPr>
              <a:t>Per esempio, il clima della Val d’Aosta è freddo e nevoso d’inverno, mentre in Sicilia è caldo per la maggior parte dell’anno. </a:t>
            </a:r>
          </a:p>
          <a:p>
            <a:pPr marL="285750" indent="-285750" fontAlgn="base">
              <a:spcAft>
                <a:spcPts val="600"/>
              </a:spcAft>
              <a:buFont typeface="Arial" panose="020B0604020202020204" pitchFamily="34" charset="0"/>
              <a:buChar char="•"/>
            </a:pPr>
            <a:r>
              <a:rPr lang="it-IT" sz="2800" dirty="0">
                <a:latin typeface="Gill Sans MT" panose="020B0502020104020203" pitchFamily="34" charset="0"/>
              </a:rPr>
              <a:t>Il clima di un’area geografica, per esempio il Nord Italia o il Sud Italia, è chiamato clima regionale. Il clima medio intorno alla Terra è chiamato clima globale o clima terrestre. </a:t>
            </a:r>
            <a:endParaRPr lang="it-IT" sz="2800" dirty="0"/>
          </a:p>
        </p:txBody>
      </p:sp>
    </p:spTree>
    <p:extLst>
      <p:ext uri="{BB962C8B-B14F-4D97-AF65-F5344CB8AC3E}">
        <p14:creationId xmlns:p14="http://schemas.microsoft.com/office/powerpoint/2010/main" val="3476670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6910D-E8D1-074C-9154-8CC00C2EAF7E}"/>
              </a:ext>
            </a:extLst>
          </p:cNvPr>
          <p:cNvSpPr>
            <a:spLocks noGrp="1"/>
          </p:cNvSpPr>
          <p:nvPr>
            <p:ph type="title"/>
          </p:nvPr>
        </p:nvSpPr>
        <p:spPr>
          <a:xfrm>
            <a:off x="966489" y="170481"/>
            <a:ext cx="10386335" cy="1325563"/>
          </a:xfrm>
        </p:spPr>
        <p:txBody>
          <a:bodyPr>
            <a:normAutofit/>
          </a:bodyPr>
          <a:lstStyle/>
          <a:p>
            <a:r>
              <a:rPr lang="en-CH" sz="3200">
                <a:solidFill>
                  <a:schemeClr val="accent2"/>
                </a:solidFill>
                <a:effectLst/>
                <a:latin typeface="+mj-lt"/>
              </a:rPr>
              <a:t>Clima </a:t>
            </a:r>
            <a:r>
              <a:rPr lang="it-IT" sz="3200" dirty="0">
                <a:solidFill>
                  <a:schemeClr val="accent2"/>
                </a:solidFill>
                <a:effectLst/>
                <a:latin typeface="+mj-lt"/>
              </a:rPr>
              <a:t>e</a:t>
            </a:r>
            <a:r>
              <a:rPr lang="en-CH" sz="3200">
                <a:solidFill>
                  <a:schemeClr val="accent2"/>
                </a:solidFill>
                <a:effectLst/>
                <a:latin typeface="+mj-lt"/>
              </a:rPr>
              <a:t> Tempo</a:t>
            </a:r>
            <a:r>
              <a:rPr lang="it-IT" sz="3200" dirty="0">
                <a:solidFill>
                  <a:schemeClr val="accent2"/>
                </a:solidFill>
                <a:effectLst/>
                <a:latin typeface="+mj-lt"/>
              </a:rPr>
              <a:t> Meteorologico a Confronto</a:t>
            </a:r>
            <a:endParaRPr lang="en-CH" sz="3200" dirty="0">
              <a:solidFill>
                <a:schemeClr val="accent2"/>
              </a:solidFill>
              <a:effectLst/>
              <a:latin typeface="+mj-lt"/>
            </a:endParaRPr>
          </a:p>
        </p:txBody>
      </p:sp>
      <p:sp>
        <p:nvSpPr>
          <p:cNvPr id="4" name="Rectangle 3">
            <a:extLst>
              <a:ext uri="{FF2B5EF4-FFF2-40B4-BE49-F238E27FC236}">
                <a16:creationId xmlns:a16="http://schemas.microsoft.com/office/drawing/2014/main" id="{144D6942-C1BC-714F-A5E9-111ABDD18B59}"/>
              </a:ext>
            </a:extLst>
          </p:cNvPr>
          <p:cNvSpPr/>
          <p:nvPr/>
        </p:nvSpPr>
        <p:spPr>
          <a:xfrm>
            <a:off x="702720" y="1643896"/>
            <a:ext cx="9804833" cy="4555093"/>
          </a:xfrm>
          <a:prstGeom prst="rect">
            <a:avLst/>
          </a:prstGeom>
          <a:ln>
            <a:noFill/>
          </a:ln>
        </p:spPr>
        <p:txBody>
          <a:bodyPr wrap="square">
            <a:spAutoFit/>
          </a:bodyPr>
          <a:lstStyle/>
          <a:p>
            <a:pPr marL="342900" indent="-342900" fontAlgn="base">
              <a:spcAft>
                <a:spcPts val="600"/>
              </a:spcAft>
              <a:buFont typeface="Arial" panose="020B0604020202020204" pitchFamily="34" charset="0"/>
              <a:buChar char="•"/>
            </a:pPr>
            <a:r>
              <a:rPr lang="it-IT" sz="2800" b="1" dirty="0">
                <a:latin typeface="Gill Sans MT" panose="020B0502020104020203" pitchFamily="34" charset="0"/>
              </a:rPr>
              <a:t>Il tempo meteorologico o atmosferico </a:t>
            </a:r>
            <a:r>
              <a:rPr lang="it-IT" sz="2800" dirty="0">
                <a:latin typeface="Gill Sans MT" panose="020B0502020104020203" pitchFamily="34" charset="0"/>
              </a:rPr>
              <a:t>è un evento o una condizione specifica che si verifica in un periodo di ore o giorni. </a:t>
            </a:r>
          </a:p>
          <a:p>
            <a:pPr marL="342900" indent="-342900" fontAlgn="base">
              <a:spcAft>
                <a:spcPts val="600"/>
              </a:spcAft>
              <a:buFont typeface="Arial" panose="020B0604020202020204" pitchFamily="34" charset="0"/>
              <a:buChar char="•"/>
            </a:pPr>
            <a:r>
              <a:rPr lang="it-IT" sz="2800" dirty="0">
                <a:latin typeface="Gill Sans MT" panose="020B0502020104020203" pitchFamily="34" charset="0"/>
              </a:rPr>
              <a:t>Un temporale, una tempesta di neve e la temperatura di oggi sono esempi di tempo meteorologico.</a:t>
            </a:r>
          </a:p>
          <a:p>
            <a:pPr marL="342900" indent="-342900" fontAlgn="base">
              <a:spcAft>
                <a:spcPts val="600"/>
              </a:spcAft>
              <a:buFont typeface="Arial" panose="020B0604020202020204" pitchFamily="34" charset="0"/>
              <a:buChar char="•"/>
            </a:pPr>
            <a:r>
              <a:rPr lang="it-IT" sz="2800" dirty="0">
                <a:latin typeface="Gill Sans MT" panose="020B0502020104020203" pitchFamily="34" charset="0"/>
              </a:rPr>
              <a:t>Le condizioni di tempo meteorologico (o meteo) possono cambiare di anno in anno. Per esempio, Roma potrebbe avere un inverno caldo quest’anno e un inverno più freddo il prossimo anno. Questo tipo di cambiamento è normale. Per</a:t>
            </a:r>
            <a:r>
              <a:rPr lang="en-GB" sz="2800" dirty="0">
                <a:latin typeface="Gill Sans MT" panose="020B0502020104020203" pitchFamily="34" charset="0"/>
              </a:rPr>
              <a:t>ò </a:t>
            </a:r>
            <a:r>
              <a:rPr lang="it-IT" sz="2800" dirty="0">
                <a:latin typeface="Gill Sans MT" panose="020B0502020104020203" pitchFamily="34" charset="0"/>
              </a:rPr>
              <a:t>quando la tendenza media di molti anni cambia, potrebbe essere un segno di cambiamento climatico.</a:t>
            </a:r>
          </a:p>
        </p:txBody>
      </p:sp>
    </p:spTree>
    <p:extLst>
      <p:ext uri="{BB962C8B-B14F-4D97-AF65-F5344CB8AC3E}">
        <p14:creationId xmlns:p14="http://schemas.microsoft.com/office/powerpoint/2010/main" val="3999158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 name="Rectangle 30">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3" name="Rectangle 32">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2061118-D573-934F-B97E-FEE58891ED5C}"/>
              </a:ext>
            </a:extLst>
          </p:cNvPr>
          <p:cNvSpPr>
            <a:spLocks noGrp="1"/>
          </p:cNvSpPr>
          <p:nvPr>
            <p:ph type="title"/>
          </p:nvPr>
        </p:nvSpPr>
        <p:spPr>
          <a:xfrm>
            <a:off x="1090665" y="416052"/>
            <a:ext cx="10168128" cy="1179576"/>
          </a:xfrm>
        </p:spPr>
        <p:txBody>
          <a:bodyPr>
            <a:normAutofit/>
          </a:bodyPr>
          <a:lstStyle/>
          <a:p>
            <a:r>
              <a:rPr lang="en-CH" sz="3200" dirty="0">
                <a:solidFill>
                  <a:schemeClr val="accent2"/>
                </a:solidFill>
                <a:effectLst/>
                <a:latin typeface="Futura"/>
              </a:rPr>
              <a:t>Aumento della </a:t>
            </a:r>
            <a:r>
              <a:rPr lang="it-IT" sz="3200" dirty="0">
                <a:solidFill>
                  <a:schemeClr val="accent2"/>
                </a:solidFill>
                <a:effectLst/>
                <a:latin typeface="Futura"/>
              </a:rPr>
              <a:t>T</a:t>
            </a:r>
            <a:r>
              <a:rPr lang="en-CH" sz="3200" dirty="0">
                <a:solidFill>
                  <a:schemeClr val="accent2"/>
                </a:solidFill>
                <a:effectLst/>
                <a:latin typeface="Futura"/>
              </a:rPr>
              <a:t>emperatura </a:t>
            </a:r>
            <a:r>
              <a:rPr lang="it-IT" sz="3200" dirty="0">
                <a:solidFill>
                  <a:schemeClr val="accent2"/>
                </a:solidFill>
                <a:effectLst/>
                <a:latin typeface="Futura"/>
              </a:rPr>
              <a:t>T</a:t>
            </a:r>
            <a:r>
              <a:rPr lang="en-CH" sz="3200" dirty="0">
                <a:solidFill>
                  <a:schemeClr val="accent2"/>
                </a:solidFill>
                <a:effectLst/>
                <a:latin typeface="Futura"/>
              </a:rPr>
              <a:t>errestre</a:t>
            </a:r>
          </a:p>
        </p:txBody>
      </p:sp>
      <p:sp>
        <p:nvSpPr>
          <p:cNvPr id="35" name="Rectangle 34">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96C8072-0F1A-B648-A74D-3E62EF1018B1}"/>
              </a:ext>
            </a:extLst>
          </p:cNvPr>
          <p:cNvSpPr>
            <a:spLocks noGrp="1"/>
          </p:cNvSpPr>
          <p:nvPr>
            <p:ph idx="1"/>
          </p:nvPr>
        </p:nvSpPr>
        <p:spPr>
          <a:xfrm>
            <a:off x="6862236" y="3265413"/>
            <a:ext cx="4830931" cy="3694176"/>
          </a:xfrm>
        </p:spPr>
        <p:txBody>
          <a:bodyPr anchor="ctr">
            <a:noAutofit/>
          </a:bodyPr>
          <a:lstStyle/>
          <a:p>
            <a:pPr lvl="0"/>
            <a:r>
              <a:rPr lang="en-CH" b="0" dirty="0">
                <a:latin typeface="Gill Sans MT" panose="020B0502020104020203" pitchFamily="34" charset="0"/>
              </a:rPr>
              <a:t>Dall’inizio delle misurazioni </a:t>
            </a:r>
            <a:r>
              <a:rPr lang="it-IT" b="0" dirty="0">
                <a:latin typeface="Gill Sans MT" panose="020B0502020104020203" pitchFamily="34" charset="0"/>
              </a:rPr>
              <a:t>della temperatura terrestre globale </a:t>
            </a:r>
            <a:r>
              <a:rPr lang="en-CH" b="0">
                <a:latin typeface="Gill Sans MT" panose="020B0502020104020203" pitchFamily="34" charset="0"/>
              </a:rPr>
              <a:t>nel 18</a:t>
            </a:r>
            <a:r>
              <a:rPr lang="it-IT" b="0" dirty="0">
                <a:latin typeface="Gill Sans MT" panose="020B0502020104020203" pitchFamily="34" charset="0"/>
              </a:rPr>
              <a:t>8</a:t>
            </a:r>
            <a:r>
              <a:rPr lang="en-CH" b="0">
                <a:latin typeface="Gill Sans MT" panose="020B0502020104020203" pitchFamily="34" charset="0"/>
              </a:rPr>
              <a:t>0</a:t>
            </a:r>
            <a:r>
              <a:rPr lang="en-CH" b="0" dirty="0">
                <a:latin typeface="Gill Sans MT" panose="020B0502020104020203" pitchFamily="34" charset="0"/>
              </a:rPr>
              <a:t>, gli scienziati hanno registrato un innegabile </a:t>
            </a:r>
            <a:r>
              <a:rPr lang="it-IT" b="0" dirty="0">
                <a:latin typeface="Gill Sans MT" panose="020B0502020104020203" pitchFamily="34" charset="0"/>
              </a:rPr>
              <a:t>aumento della temperatura media.</a:t>
            </a:r>
            <a:endParaRPr lang="en-CH" b="0" dirty="0">
              <a:latin typeface="Gill Sans MT" panose="020B0502020104020203" pitchFamily="34" charset="0"/>
            </a:endParaRPr>
          </a:p>
          <a:p>
            <a:r>
              <a:rPr lang="en-CH" b="0" dirty="0">
                <a:latin typeface="Gill Sans MT" panose="020B0502020104020203" pitchFamily="34" charset="0"/>
              </a:rPr>
              <a:t>Le temperature sono estreme anche se </a:t>
            </a:r>
            <a:r>
              <a:rPr lang="it-IT" b="0" dirty="0">
                <a:latin typeface="Gill Sans MT" panose="020B0502020104020203" pitchFamily="34" charset="0"/>
              </a:rPr>
              <a:t>le analizziamo in un contesto più ampio</a:t>
            </a:r>
            <a:r>
              <a:rPr lang="en-CH" b="0" dirty="0">
                <a:latin typeface="Gill Sans MT" panose="020B0502020104020203" pitchFamily="34" charset="0"/>
              </a:rPr>
              <a:t>: nell’emisfero boreale, il periodo 1983-2012 è risultato il periodo </a:t>
            </a:r>
            <a:r>
              <a:rPr lang="it-IT" b="0" dirty="0">
                <a:latin typeface="Gill Sans MT" panose="020B0502020104020203" pitchFamily="34" charset="0"/>
              </a:rPr>
              <a:t>di 30 anni </a:t>
            </a:r>
            <a:r>
              <a:rPr lang="en-CH" b="0" dirty="0">
                <a:latin typeface="Gill Sans MT" panose="020B0502020104020203" pitchFamily="34" charset="0"/>
              </a:rPr>
              <a:t>più caldo degli ultimi 1400 anni!</a:t>
            </a:r>
          </a:p>
          <a:p>
            <a:endParaRPr lang="en-CH" b="0" dirty="0">
              <a:latin typeface="Gill Sans MT" panose="020B0502020104020203" pitchFamily="34" charset="0"/>
            </a:endParaRPr>
          </a:p>
          <a:p>
            <a:pPr lvl="0"/>
            <a:endParaRPr lang="en-CH" b="0" dirty="0">
              <a:latin typeface="Gill Sans MT" panose="020B0502020104020203" pitchFamily="34" charset="0"/>
            </a:endParaRPr>
          </a:p>
          <a:p>
            <a:pPr lvl="0"/>
            <a:endParaRPr lang="en-CH" b="0" dirty="0">
              <a:latin typeface="Gill Sans MT" panose="020B0502020104020203" pitchFamily="34" charset="0"/>
            </a:endParaRPr>
          </a:p>
          <a:p>
            <a:endParaRPr lang="en-CH" b="0" dirty="0">
              <a:latin typeface="Gill Sans MT" panose="020B0502020104020203" pitchFamily="34" charset="0"/>
            </a:endParaRPr>
          </a:p>
        </p:txBody>
      </p:sp>
      <p:pic>
        <p:nvPicPr>
          <p:cNvPr id="6" name="Picture 5" descr="A screenshot of a cell phone&#10;&#10;Description automatically generated">
            <a:extLst>
              <a:ext uri="{FF2B5EF4-FFF2-40B4-BE49-F238E27FC236}">
                <a16:creationId xmlns:a16="http://schemas.microsoft.com/office/drawing/2014/main" id="{75091C7B-DE7F-D349-A406-B23B5C41CC36}"/>
              </a:ext>
            </a:extLst>
          </p:cNvPr>
          <p:cNvPicPr>
            <a:picLocks noChangeAspect="1"/>
          </p:cNvPicPr>
          <p:nvPr/>
        </p:nvPicPr>
        <p:blipFill>
          <a:blip r:embed="rId3"/>
          <a:stretch>
            <a:fillRect/>
          </a:stretch>
        </p:blipFill>
        <p:spPr>
          <a:xfrm>
            <a:off x="498833" y="2245686"/>
            <a:ext cx="5855141" cy="4430390"/>
          </a:xfrm>
          <a:prstGeom prst="rect">
            <a:avLst/>
          </a:prstGeom>
        </p:spPr>
      </p:pic>
      <p:sp>
        <p:nvSpPr>
          <p:cNvPr id="7" name="TextBox 6">
            <a:extLst>
              <a:ext uri="{FF2B5EF4-FFF2-40B4-BE49-F238E27FC236}">
                <a16:creationId xmlns:a16="http://schemas.microsoft.com/office/drawing/2014/main" id="{958718E6-E789-094E-892D-62015FE30678}"/>
              </a:ext>
            </a:extLst>
          </p:cNvPr>
          <p:cNvSpPr txBox="1"/>
          <p:nvPr/>
        </p:nvSpPr>
        <p:spPr>
          <a:xfrm>
            <a:off x="-9429" y="6488668"/>
            <a:ext cx="4805916" cy="369332"/>
          </a:xfrm>
          <a:prstGeom prst="rect">
            <a:avLst/>
          </a:prstGeom>
          <a:noFill/>
        </p:spPr>
        <p:txBody>
          <a:bodyPr wrap="square" rtlCol="0">
            <a:spAutoFit/>
          </a:bodyPr>
          <a:lstStyle/>
          <a:p>
            <a:pPr fontAlgn="base"/>
            <a:r>
              <a:rPr lang="en-CH" dirty="0">
                <a:latin typeface="Eurostile" panose="020B0504020202050204" pitchFamily="34" charset="77"/>
              </a:rPr>
              <a:t>NOAA: </a:t>
            </a:r>
            <a:r>
              <a:rPr lang="en-GB" dirty="0">
                <a:latin typeface="Eurostile" panose="020B0504020202050204" pitchFamily="34" charset="77"/>
              </a:rPr>
              <a:t>Global Climate Change Indicators</a:t>
            </a:r>
          </a:p>
        </p:txBody>
      </p:sp>
      <p:sp>
        <p:nvSpPr>
          <p:cNvPr id="4" name="TextBox 3">
            <a:extLst>
              <a:ext uri="{FF2B5EF4-FFF2-40B4-BE49-F238E27FC236}">
                <a16:creationId xmlns:a16="http://schemas.microsoft.com/office/drawing/2014/main" id="{9CE6BA19-4FC5-184F-B612-DD07989B4567}"/>
              </a:ext>
            </a:extLst>
          </p:cNvPr>
          <p:cNvSpPr txBox="1"/>
          <p:nvPr/>
        </p:nvSpPr>
        <p:spPr>
          <a:xfrm>
            <a:off x="819088" y="2172693"/>
            <a:ext cx="6604600" cy="366570"/>
          </a:xfrm>
          <a:prstGeom prst="rect">
            <a:avLst/>
          </a:prstGeom>
          <a:noFill/>
        </p:spPr>
        <p:txBody>
          <a:bodyPr wrap="square" rtlCol="0">
            <a:spAutoFit/>
          </a:bodyPr>
          <a:lstStyle/>
          <a:p>
            <a:r>
              <a:rPr lang="en-CH">
                <a:highlight>
                  <a:srgbClr val="FFFFFF"/>
                </a:highlight>
              </a:rPr>
              <a:t>Temperatur</a:t>
            </a:r>
            <a:r>
              <a:rPr lang="it-IT" dirty="0">
                <a:highlight>
                  <a:srgbClr val="FFFFFF"/>
                </a:highlight>
              </a:rPr>
              <a:t>a</a:t>
            </a:r>
            <a:r>
              <a:rPr lang="en-CH">
                <a:highlight>
                  <a:srgbClr val="FFFFFF"/>
                </a:highlight>
              </a:rPr>
              <a:t> </a:t>
            </a:r>
            <a:r>
              <a:rPr lang="it-IT" dirty="0">
                <a:highlight>
                  <a:srgbClr val="FFFFFF"/>
                </a:highlight>
              </a:rPr>
              <a:t>Media del Pianeta</a:t>
            </a:r>
            <a:r>
              <a:rPr lang="en-CH">
                <a:highlight>
                  <a:srgbClr val="FFFFFF"/>
                </a:highlight>
              </a:rPr>
              <a:t> </a:t>
            </a:r>
            <a:r>
              <a:rPr lang="en-CH" dirty="0">
                <a:highlight>
                  <a:srgbClr val="FFFFFF"/>
                </a:highlight>
              </a:rPr>
              <a:t>e </a:t>
            </a:r>
            <a:r>
              <a:rPr lang="en-CH">
                <a:highlight>
                  <a:srgbClr val="FFFFFF"/>
                </a:highlight>
              </a:rPr>
              <a:t>Anidride Carbonica</a:t>
            </a:r>
            <a:r>
              <a:rPr lang="it-IT" dirty="0">
                <a:highlight>
                  <a:srgbClr val="FFFFFF"/>
                </a:highlight>
              </a:rPr>
              <a:t> (CO</a:t>
            </a:r>
            <a:r>
              <a:rPr lang="it-IT" baseline="-25000" dirty="0">
                <a:highlight>
                  <a:srgbClr val="FFFFFF"/>
                </a:highlight>
              </a:rPr>
              <a:t>2</a:t>
            </a:r>
            <a:r>
              <a:rPr lang="it-IT" dirty="0">
                <a:highlight>
                  <a:srgbClr val="FFFFFF"/>
                </a:highlight>
              </a:rPr>
              <a:t>)</a:t>
            </a:r>
            <a:endParaRPr lang="en-CH" dirty="0">
              <a:highlight>
                <a:srgbClr val="FFFFFF"/>
              </a:highlight>
            </a:endParaRPr>
          </a:p>
        </p:txBody>
      </p:sp>
      <p:sp>
        <p:nvSpPr>
          <p:cNvPr id="11" name="TextBox 10">
            <a:extLst>
              <a:ext uri="{FF2B5EF4-FFF2-40B4-BE49-F238E27FC236}">
                <a16:creationId xmlns:a16="http://schemas.microsoft.com/office/drawing/2014/main" id="{8415B04C-BFE7-544F-AF26-B79F329023B6}"/>
              </a:ext>
            </a:extLst>
          </p:cNvPr>
          <p:cNvSpPr txBox="1"/>
          <p:nvPr/>
        </p:nvSpPr>
        <p:spPr>
          <a:xfrm rot="16200000">
            <a:off x="-1795568" y="3318356"/>
            <a:ext cx="4114800" cy="338554"/>
          </a:xfrm>
          <a:prstGeom prst="rect">
            <a:avLst/>
          </a:prstGeom>
          <a:noFill/>
        </p:spPr>
        <p:txBody>
          <a:bodyPr wrap="square" rtlCol="0">
            <a:spAutoFit/>
          </a:bodyPr>
          <a:lstStyle/>
          <a:p>
            <a:r>
              <a:rPr lang="en-CH" sz="1600">
                <a:highlight>
                  <a:srgbClr val="FFFFFF"/>
                </a:highlight>
              </a:rPr>
              <a:t>Temperatura </a:t>
            </a:r>
            <a:r>
              <a:rPr lang="it-IT" sz="1600" dirty="0">
                <a:highlight>
                  <a:srgbClr val="FFFFFF"/>
                </a:highlight>
              </a:rPr>
              <a:t>Media del Pianeta</a:t>
            </a:r>
            <a:r>
              <a:rPr lang="en-CH" sz="1600">
                <a:highlight>
                  <a:srgbClr val="FFFFFF"/>
                </a:highlight>
              </a:rPr>
              <a:t> </a:t>
            </a:r>
            <a:r>
              <a:rPr lang="en-CH" sz="1600" dirty="0">
                <a:highlight>
                  <a:srgbClr val="FFFFFF"/>
                </a:highlight>
              </a:rPr>
              <a:t>(°C)</a:t>
            </a:r>
          </a:p>
        </p:txBody>
      </p:sp>
      <p:sp>
        <p:nvSpPr>
          <p:cNvPr id="14" name="TextBox 13">
            <a:extLst>
              <a:ext uri="{FF2B5EF4-FFF2-40B4-BE49-F238E27FC236}">
                <a16:creationId xmlns:a16="http://schemas.microsoft.com/office/drawing/2014/main" id="{532B287E-94CC-B842-93EE-6B0E13278970}"/>
              </a:ext>
            </a:extLst>
          </p:cNvPr>
          <p:cNvSpPr txBox="1"/>
          <p:nvPr/>
        </p:nvSpPr>
        <p:spPr>
          <a:xfrm rot="16200000">
            <a:off x="4749030" y="3849030"/>
            <a:ext cx="2896537" cy="584775"/>
          </a:xfrm>
          <a:prstGeom prst="rect">
            <a:avLst/>
          </a:prstGeom>
          <a:noFill/>
        </p:spPr>
        <p:txBody>
          <a:bodyPr wrap="square" rtlCol="0">
            <a:spAutoFit/>
          </a:bodyPr>
          <a:lstStyle/>
          <a:p>
            <a:r>
              <a:rPr lang="en-CH" sz="1600" dirty="0">
                <a:solidFill>
                  <a:schemeClr val="bg1"/>
                </a:solidFill>
                <a:highlight>
                  <a:srgbClr val="FFFFFF"/>
                </a:highlight>
              </a:rPr>
              <a:t>Concentrazione di CO.                  </a:t>
            </a:r>
            <a:r>
              <a:rPr lang="en-CH" sz="1600" baseline="-25000" dirty="0">
                <a:solidFill>
                  <a:schemeClr val="bg1"/>
                </a:solidFill>
                <a:highlight>
                  <a:srgbClr val="FFFFFF"/>
                </a:highlight>
              </a:rPr>
              <a:t>2</a:t>
            </a:r>
            <a:r>
              <a:rPr lang="en-CH" sz="1600" dirty="0">
                <a:solidFill>
                  <a:schemeClr val="bg1"/>
                </a:solidFill>
                <a:highlight>
                  <a:srgbClr val="FFFFFF"/>
                </a:highlight>
              </a:rPr>
              <a:t> (ppm)</a:t>
            </a:r>
          </a:p>
        </p:txBody>
      </p:sp>
      <p:sp>
        <p:nvSpPr>
          <p:cNvPr id="13" name="TextBox 12">
            <a:extLst>
              <a:ext uri="{FF2B5EF4-FFF2-40B4-BE49-F238E27FC236}">
                <a16:creationId xmlns:a16="http://schemas.microsoft.com/office/drawing/2014/main" id="{06D02C44-B989-A143-8966-B7BCEBA4B155}"/>
              </a:ext>
            </a:extLst>
          </p:cNvPr>
          <p:cNvSpPr txBox="1"/>
          <p:nvPr/>
        </p:nvSpPr>
        <p:spPr>
          <a:xfrm>
            <a:off x="2959339" y="6399898"/>
            <a:ext cx="4114800" cy="307777"/>
          </a:xfrm>
          <a:prstGeom prst="rect">
            <a:avLst/>
          </a:prstGeom>
          <a:noFill/>
        </p:spPr>
        <p:txBody>
          <a:bodyPr wrap="square" rtlCol="0">
            <a:spAutoFit/>
          </a:bodyPr>
          <a:lstStyle/>
          <a:p>
            <a:r>
              <a:rPr lang="en-CH" sz="1400" dirty="0">
                <a:highlight>
                  <a:srgbClr val="FFFFFF"/>
                </a:highlight>
              </a:rPr>
              <a:t>Anno</a:t>
            </a:r>
          </a:p>
        </p:txBody>
      </p:sp>
      <p:sp>
        <p:nvSpPr>
          <p:cNvPr id="5" name="TextBox 4">
            <a:extLst>
              <a:ext uri="{FF2B5EF4-FFF2-40B4-BE49-F238E27FC236}">
                <a16:creationId xmlns:a16="http://schemas.microsoft.com/office/drawing/2014/main" id="{BD42880B-E5B3-324F-9966-7E26F4A378E4}"/>
              </a:ext>
            </a:extLst>
          </p:cNvPr>
          <p:cNvSpPr txBox="1"/>
          <p:nvPr/>
        </p:nvSpPr>
        <p:spPr>
          <a:xfrm>
            <a:off x="558209" y="5926099"/>
            <a:ext cx="611438" cy="369332"/>
          </a:xfrm>
          <a:prstGeom prst="rect">
            <a:avLst/>
          </a:prstGeom>
          <a:solidFill>
            <a:schemeClr val="bg1"/>
          </a:solidFill>
        </p:spPr>
        <p:txBody>
          <a:bodyPr wrap="square" rtlCol="0">
            <a:spAutoFit/>
          </a:bodyPr>
          <a:lstStyle/>
          <a:p>
            <a:r>
              <a:rPr lang="en-US" dirty="0"/>
              <a:t>13.5</a:t>
            </a:r>
          </a:p>
        </p:txBody>
      </p:sp>
      <p:sp>
        <p:nvSpPr>
          <p:cNvPr id="15" name="TextBox 14">
            <a:extLst>
              <a:ext uri="{FF2B5EF4-FFF2-40B4-BE49-F238E27FC236}">
                <a16:creationId xmlns:a16="http://schemas.microsoft.com/office/drawing/2014/main" id="{F2DC5866-63AE-9347-B7DB-92B335F011B9}"/>
              </a:ext>
            </a:extLst>
          </p:cNvPr>
          <p:cNvSpPr txBox="1"/>
          <p:nvPr/>
        </p:nvSpPr>
        <p:spPr>
          <a:xfrm>
            <a:off x="566928" y="5133621"/>
            <a:ext cx="611438" cy="369332"/>
          </a:xfrm>
          <a:prstGeom prst="rect">
            <a:avLst/>
          </a:prstGeom>
          <a:solidFill>
            <a:schemeClr val="bg1"/>
          </a:solidFill>
        </p:spPr>
        <p:txBody>
          <a:bodyPr wrap="square" rtlCol="0">
            <a:spAutoFit/>
          </a:bodyPr>
          <a:lstStyle/>
          <a:p>
            <a:r>
              <a:rPr lang="en-US" dirty="0"/>
              <a:t>13.8</a:t>
            </a:r>
          </a:p>
        </p:txBody>
      </p:sp>
      <p:sp>
        <p:nvSpPr>
          <p:cNvPr id="16" name="TextBox 15">
            <a:extLst>
              <a:ext uri="{FF2B5EF4-FFF2-40B4-BE49-F238E27FC236}">
                <a16:creationId xmlns:a16="http://schemas.microsoft.com/office/drawing/2014/main" id="{40129A18-34AC-204C-83FD-71A7D5EBC25A}"/>
              </a:ext>
            </a:extLst>
          </p:cNvPr>
          <p:cNvSpPr txBox="1"/>
          <p:nvPr/>
        </p:nvSpPr>
        <p:spPr>
          <a:xfrm>
            <a:off x="566928" y="4378890"/>
            <a:ext cx="611438" cy="369332"/>
          </a:xfrm>
          <a:prstGeom prst="rect">
            <a:avLst/>
          </a:prstGeom>
          <a:solidFill>
            <a:schemeClr val="bg1"/>
          </a:solidFill>
        </p:spPr>
        <p:txBody>
          <a:bodyPr wrap="square" rtlCol="0">
            <a:spAutoFit/>
          </a:bodyPr>
          <a:lstStyle/>
          <a:p>
            <a:r>
              <a:rPr lang="en-US" dirty="0"/>
              <a:t>14.1</a:t>
            </a:r>
          </a:p>
        </p:txBody>
      </p:sp>
      <p:sp>
        <p:nvSpPr>
          <p:cNvPr id="17" name="TextBox 16">
            <a:extLst>
              <a:ext uri="{FF2B5EF4-FFF2-40B4-BE49-F238E27FC236}">
                <a16:creationId xmlns:a16="http://schemas.microsoft.com/office/drawing/2014/main" id="{42C5FB66-CC01-954E-A24F-39B0733842CF}"/>
              </a:ext>
            </a:extLst>
          </p:cNvPr>
          <p:cNvSpPr txBox="1"/>
          <p:nvPr/>
        </p:nvSpPr>
        <p:spPr>
          <a:xfrm>
            <a:off x="583581" y="3599324"/>
            <a:ext cx="611438" cy="369332"/>
          </a:xfrm>
          <a:prstGeom prst="rect">
            <a:avLst/>
          </a:prstGeom>
          <a:solidFill>
            <a:schemeClr val="bg1"/>
          </a:solidFill>
        </p:spPr>
        <p:txBody>
          <a:bodyPr wrap="square" rtlCol="0">
            <a:spAutoFit/>
          </a:bodyPr>
          <a:lstStyle/>
          <a:p>
            <a:r>
              <a:rPr lang="en-US" dirty="0"/>
              <a:t>14.4</a:t>
            </a:r>
          </a:p>
        </p:txBody>
      </p:sp>
      <p:sp>
        <p:nvSpPr>
          <p:cNvPr id="18" name="TextBox 17">
            <a:extLst>
              <a:ext uri="{FF2B5EF4-FFF2-40B4-BE49-F238E27FC236}">
                <a16:creationId xmlns:a16="http://schemas.microsoft.com/office/drawing/2014/main" id="{5E060A88-9257-F842-881B-BC5E7A412145}"/>
              </a:ext>
            </a:extLst>
          </p:cNvPr>
          <p:cNvSpPr txBox="1"/>
          <p:nvPr/>
        </p:nvSpPr>
        <p:spPr>
          <a:xfrm>
            <a:off x="583581" y="2791141"/>
            <a:ext cx="611438" cy="369332"/>
          </a:xfrm>
          <a:prstGeom prst="rect">
            <a:avLst/>
          </a:prstGeom>
          <a:solidFill>
            <a:schemeClr val="bg1"/>
          </a:solidFill>
        </p:spPr>
        <p:txBody>
          <a:bodyPr wrap="square" rtlCol="0">
            <a:spAutoFit/>
          </a:bodyPr>
          <a:lstStyle/>
          <a:p>
            <a:r>
              <a:rPr lang="en-US" dirty="0"/>
              <a:t>14.7</a:t>
            </a:r>
          </a:p>
        </p:txBody>
      </p:sp>
      <p:sp>
        <p:nvSpPr>
          <p:cNvPr id="8" name="TextBox 7">
            <a:extLst>
              <a:ext uri="{FF2B5EF4-FFF2-40B4-BE49-F238E27FC236}">
                <a16:creationId xmlns:a16="http://schemas.microsoft.com/office/drawing/2014/main" id="{76295F42-A3D6-1147-8DE4-59A47BE6F3FF}"/>
              </a:ext>
            </a:extLst>
          </p:cNvPr>
          <p:cNvSpPr txBox="1"/>
          <p:nvPr/>
        </p:nvSpPr>
        <p:spPr>
          <a:xfrm>
            <a:off x="555161" y="3265413"/>
            <a:ext cx="308767" cy="369332"/>
          </a:xfrm>
          <a:prstGeom prst="rect">
            <a:avLst/>
          </a:prstGeom>
          <a:solidFill>
            <a:schemeClr val="bg1"/>
          </a:solidFill>
        </p:spPr>
        <p:txBody>
          <a:bodyPr wrap="square" rtlCol="0">
            <a:spAutoFit/>
          </a:bodyPr>
          <a:lstStyle/>
          <a:p>
            <a:endParaRPr lang="en-US" dirty="0"/>
          </a:p>
        </p:txBody>
      </p:sp>
      <p:sp>
        <p:nvSpPr>
          <p:cNvPr id="20" name="TextBox 19">
            <a:extLst>
              <a:ext uri="{FF2B5EF4-FFF2-40B4-BE49-F238E27FC236}">
                <a16:creationId xmlns:a16="http://schemas.microsoft.com/office/drawing/2014/main" id="{2D080351-E973-2048-A71F-48298054BBE5}"/>
              </a:ext>
            </a:extLst>
          </p:cNvPr>
          <p:cNvSpPr txBox="1"/>
          <p:nvPr/>
        </p:nvSpPr>
        <p:spPr>
          <a:xfrm>
            <a:off x="563881" y="3959478"/>
            <a:ext cx="300048" cy="446066"/>
          </a:xfrm>
          <a:prstGeom prst="rect">
            <a:avLst/>
          </a:prstGeom>
          <a:solidFill>
            <a:schemeClr val="bg1"/>
          </a:solidFill>
        </p:spPr>
        <p:txBody>
          <a:bodyPr wrap="square" rtlCol="0">
            <a:spAutoFit/>
          </a:bodyPr>
          <a:lstStyle/>
          <a:p>
            <a:endParaRPr lang="en-US" dirty="0"/>
          </a:p>
        </p:txBody>
      </p:sp>
      <p:sp>
        <p:nvSpPr>
          <p:cNvPr id="21" name="TextBox 20">
            <a:extLst>
              <a:ext uri="{FF2B5EF4-FFF2-40B4-BE49-F238E27FC236}">
                <a16:creationId xmlns:a16="http://schemas.microsoft.com/office/drawing/2014/main" id="{EA7509FC-41EF-DA41-AFC6-6C9F4D076314}"/>
              </a:ext>
            </a:extLst>
          </p:cNvPr>
          <p:cNvSpPr txBox="1"/>
          <p:nvPr/>
        </p:nvSpPr>
        <p:spPr>
          <a:xfrm>
            <a:off x="518733" y="4732477"/>
            <a:ext cx="300048" cy="446066"/>
          </a:xfrm>
          <a:prstGeom prst="rect">
            <a:avLst/>
          </a:prstGeom>
          <a:solidFill>
            <a:schemeClr val="bg1"/>
          </a:solidFill>
        </p:spPr>
        <p:txBody>
          <a:bodyPr wrap="square" rtlCol="0">
            <a:spAutoFit/>
          </a:bodyPr>
          <a:lstStyle/>
          <a:p>
            <a:endParaRPr lang="en-US" dirty="0"/>
          </a:p>
        </p:txBody>
      </p:sp>
      <p:sp>
        <p:nvSpPr>
          <p:cNvPr id="22" name="TextBox 21">
            <a:extLst>
              <a:ext uri="{FF2B5EF4-FFF2-40B4-BE49-F238E27FC236}">
                <a16:creationId xmlns:a16="http://schemas.microsoft.com/office/drawing/2014/main" id="{413AA54B-72F1-D04C-9F5B-4C10E2C06936}"/>
              </a:ext>
            </a:extLst>
          </p:cNvPr>
          <p:cNvSpPr txBox="1"/>
          <p:nvPr/>
        </p:nvSpPr>
        <p:spPr>
          <a:xfrm rot="16200000">
            <a:off x="4195477" y="4215271"/>
            <a:ext cx="4114800" cy="338554"/>
          </a:xfrm>
          <a:prstGeom prst="rect">
            <a:avLst/>
          </a:prstGeom>
          <a:noFill/>
        </p:spPr>
        <p:txBody>
          <a:bodyPr wrap="square" rtlCol="0">
            <a:spAutoFit/>
          </a:bodyPr>
          <a:lstStyle/>
          <a:p>
            <a:pPr algn="ctr"/>
            <a:r>
              <a:rPr lang="it-IT" sz="1600" dirty="0">
                <a:highlight>
                  <a:srgbClr val="FFFFFF"/>
                </a:highlight>
              </a:rPr>
              <a:t> Concentrazione di CO</a:t>
            </a:r>
            <a:r>
              <a:rPr lang="it-IT" sz="1600" baseline="-25000" dirty="0">
                <a:highlight>
                  <a:srgbClr val="FFFFFF"/>
                </a:highlight>
              </a:rPr>
              <a:t>2</a:t>
            </a:r>
            <a:r>
              <a:rPr lang="it-IT" sz="1600" dirty="0">
                <a:highlight>
                  <a:srgbClr val="FFFFFF"/>
                </a:highlight>
              </a:rPr>
              <a:t> (</a:t>
            </a:r>
            <a:r>
              <a:rPr lang="it-IT" sz="1600" dirty="0" err="1">
                <a:highlight>
                  <a:srgbClr val="FFFFFF"/>
                </a:highlight>
              </a:rPr>
              <a:t>ppm</a:t>
            </a:r>
            <a:r>
              <a:rPr lang="it-IT" sz="1600" dirty="0">
                <a:highlight>
                  <a:srgbClr val="FFFFFF"/>
                </a:highlight>
              </a:rPr>
              <a:t>)</a:t>
            </a:r>
            <a:endParaRPr lang="en-CH" sz="1600" dirty="0">
              <a:highlight>
                <a:srgbClr val="FFFFFF"/>
              </a:highlight>
            </a:endParaRPr>
          </a:p>
        </p:txBody>
      </p:sp>
      <p:sp>
        <p:nvSpPr>
          <p:cNvPr id="9" name="TextBox 8">
            <a:extLst>
              <a:ext uri="{FF2B5EF4-FFF2-40B4-BE49-F238E27FC236}">
                <a16:creationId xmlns:a16="http://schemas.microsoft.com/office/drawing/2014/main" id="{832ED5EC-4689-4B49-9D51-2D8E29D4CB98}"/>
              </a:ext>
            </a:extLst>
          </p:cNvPr>
          <p:cNvSpPr txBox="1"/>
          <p:nvPr/>
        </p:nvSpPr>
        <p:spPr>
          <a:xfrm>
            <a:off x="2959340" y="5318287"/>
            <a:ext cx="2497704" cy="369332"/>
          </a:xfrm>
          <a:prstGeom prst="rect">
            <a:avLst/>
          </a:prstGeom>
          <a:solidFill>
            <a:srgbClr val="FFFFFF"/>
          </a:solidFill>
        </p:spPr>
        <p:txBody>
          <a:bodyPr wrap="square" rtlCol="0">
            <a:spAutoFit/>
          </a:bodyPr>
          <a:lstStyle/>
          <a:p>
            <a:r>
              <a:rPr lang="en-US" dirty="0" err="1"/>
              <a:t>Concentrazione</a:t>
            </a:r>
            <a:r>
              <a:rPr lang="en-US" dirty="0"/>
              <a:t> di CO</a:t>
            </a:r>
            <a:r>
              <a:rPr lang="en-US" baseline="-25000" dirty="0"/>
              <a:t>2</a:t>
            </a:r>
          </a:p>
        </p:txBody>
      </p:sp>
    </p:spTree>
    <p:extLst>
      <p:ext uri="{BB962C8B-B14F-4D97-AF65-F5344CB8AC3E}">
        <p14:creationId xmlns:p14="http://schemas.microsoft.com/office/powerpoint/2010/main" val="333300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CF0F3FD-D818-A44B-AB27-231FCA488B52}"/>
              </a:ext>
            </a:extLst>
          </p:cNvPr>
          <p:cNvSpPr>
            <a:spLocks noGrp="1"/>
          </p:cNvSpPr>
          <p:nvPr>
            <p:ph type="title"/>
          </p:nvPr>
        </p:nvSpPr>
        <p:spPr>
          <a:xfrm>
            <a:off x="0" y="321734"/>
            <a:ext cx="8154501" cy="1135737"/>
          </a:xfrm>
        </p:spPr>
        <p:txBody>
          <a:bodyPr>
            <a:normAutofit/>
          </a:bodyPr>
          <a:lstStyle/>
          <a:p>
            <a:r>
              <a:rPr lang="it-IT" sz="3200" dirty="0">
                <a:solidFill>
                  <a:schemeClr val="accent2"/>
                </a:solidFill>
                <a:effectLst/>
                <a:latin typeface="Futura"/>
              </a:rPr>
              <a:t>Come Facciamo a Sapere che </a:t>
            </a:r>
            <a:br>
              <a:rPr lang="it-IT" sz="3200" dirty="0">
                <a:solidFill>
                  <a:schemeClr val="accent2"/>
                </a:solidFill>
                <a:effectLst/>
                <a:latin typeface="Futura"/>
              </a:rPr>
            </a:br>
            <a:r>
              <a:rPr lang="it-IT" sz="3200" dirty="0">
                <a:solidFill>
                  <a:schemeClr val="accent2"/>
                </a:solidFill>
                <a:effectLst/>
                <a:latin typeface="Futura"/>
              </a:rPr>
              <a:t>la Terra si Sta Riscaldando?</a:t>
            </a:r>
          </a:p>
        </p:txBody>
      </p:sp>
      <p:sp>
        <p:nvSpPr>
          <p:cNvPr id="3" name="Content Placeholder 2">
            <a:extLst>
              <a:ext uri="{FF2B5EF4-FFF2-40B4-BE49-F238E27FC236}">
                <a16:creationId xmlns:a16="http://schemas.microsoft.com/office/drawing/2014/main" id="{57E34017-AF69-EC42-A692-6B5F4B5069B4}"/>
              </a:ext>
            </a:extLst>
          </p:cNvPr>
          <p:cNvSpPr>
            <a:spLocks noGrp="1"/>
          </p:cNvSpPr>
          <p:nvPr>
            <p:ph idx="1"/>
          </p:nvPr>
        </p:nvSpPr>
        <p:spPr>
          <a:xfrm>
            <a:off x="759417" y="1621885"/>
            <a:ext cx="7252610" cy="4745505"/>
          </a:xfrm>
        </p:spPr>
        <p:txBody>
          <a:bodyPr>
            <a:noAutofit/>
          </a:bodyPr>
          <a:lstStyle/>
          <a:p>
            <a:r>
              <a:rPr lang="it-IT" b="0" dirty="0">
                <a:latin typeface="Gill Sans MT" panose="020B0502020104020203" pitchFamily="34" charset="0"/>
              </a:rPr>
              <a:t>Migliaia di misurazioni della temperatura terrestre ed oceanica vengono effettuate ogni giorno sul nostro pianeta.</a:t>
            </a:r>
            <a:r>
              <a:rPr lang="en-CH" b="0" dirty="0">
                <a:latin typeface="Gill Sans MT" panose="020B0502020104020203" pitchFamily="34" charset="0"/>
              </a:rPr>
              <a:t> </a:t>
            </a:r>
          </a:p>
          <a:p>
            <a:r>
              <a:rPr lang="it-IT" b="0" dirty="0">
                <a:latin typeface="Gill Sans MT" panose="020B0502020104020203" pitchFamily="34" charset="0"/>
              </a:rPr>
              <a:t>Misurazioni effettuate presso stazioni climatiche di riferimento, stazioni meteo, barche, boe, e alianti autonomi sull’oceano a cui si aggiungono anche misurazioni satellitari. </a:t>
            </a:r>
          </a:p>
          <a:p>
            <a:r>
              <a:rPr lang="it-IT" b="0" dirty="0">
                <a:latin typeface="Gill Sans MT" panose="020B0502020104020203" pitchFamily="34" charset="0"/>
              </a:rPr>
              <a:t>Queste misurazioni sono processate, esaminate e unite tra di loro in modo da produrre dati esatti sul cambiamento della temperatura media del pianeta. </a:t>
            </a:r>
          </a:p>
          <a:p>
            <a:r>
              <a:rPr lang="it-IT" b="0" dirty="0">
                <a:latin typeface="Gill Sans MT" panose="020B0502020104020203" pitchFamily="34" charset="0"/>
              </a:rPr>
              <a:t>In questo modo siamo in grado di scoprire eventuali tendenze nella temperatura media del nostro pianeta.</a:t>
            </a:r>
          </a:p>
        </p:txBody>
      </p:sp>
      <p:pic>
        <p:nvPicPr>
          <p:cNvPr id="4" name="Graphic 3" descr="Thermometer">
            <a:extLst>
              <a:ext uri="{FF2B5EF4-FFF2-40B4-BE49-F238E27FC236}">
                <a16:creationId xmlns:a16="http://schemas.microsoft.com/office/drawing/2014/main" id="{ACA2AF6A-C2D4-CC48-85D7-00D6517163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75809" y="1752610"/>
            <a:ext cx="914400" cy="914400"/>
          </a:xfrm>
          <a:prstGeom prst="rect">
            <a:avLst/>
          </a:prstGeom>
        </p:spPr>
      </p:pic>
      <p:pic>
        <p:nvPicPr>
          <p:cNvPr id="7" name="Graphic 6" descr="Sailboat">
            <a:extLst>
              <a:ext uri="{FF2B5EF4-FFF2-40B4-BE49-F238E27FC236}">
                <a16:creationId xmlns:a16="http://schemas.microsoft.com/office/drawing/2014/main" id="{44D12F5D-F81F-394B-9DE8-05F8AE98B5D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42802" y="4717445"/>
            <a:ext cx="1005729" cy="1005729"/>
          </a:xfrm>
          <a:prstGeom prst="rect">
            <a:avLst/>
          </a:prstGeom>
        </p:spPr>
      </p:pic>
      <p:pic>
        <p:nvPicPr>
          <p:cNvPr id="10" name="Graphic 9" descr="Upward trend">
            <a:extLst>
              <a:ext uri="{FF2B5EF4-FFF2-40B4-BE49-F238E27FC236}">
                <a16:creationId xmlns:a16="http://schemas.microsoft.com/office/drawing/2014/main" id="{B5B61606-1358-4244-83E9-419DA3D9D71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33009" y="322880"/>
            <a:ext cx="2279077" cy="2279077"/>
          </a:xfrm>
          <a:prstGeom prst="rect">
            <a:avLst/>
          </a:prstGeom>
        </p:spPr>
      </p:pic>
      <p:pic>
        <p:nvPicPr>
          <p:cNvPr id="12" name="Graphic 11" descr="Building">
            <a:extLst>
              <a:ext uri="{FF2B5EF4-FFF2-40B4-BE49-F238E27FC236}">
                <a16:creationId xmlns:a16="http://schemas.microsoft.com/office/drawing/2014/main" id="{7E76F41D-2FEB-7147-95E6-9D4252DC8D2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28403" y="4587341"/>
            <a:ext cx="1005728" cy="1005728"/>
          </a:xfrm>
          <a:prstGeom prst="rect">
            <a:avLst/>
          </a:prstGeom>
        </p:spPr>
      </p:pic>
      <p:pic>
        <p:nvPicPr>
          <p:cNvPr id="14" name="Graphic 13" descr="Scientist">
            <a:extLst>
              <a:ext uri="{FF2B5EF4-FFF2-40B4-BE49-F238E27FC236}">
                <a16:creationId xmlns:a16="http://schemas.microsoft.com/office/drawing/2014/main" id="{9FC8D4C5-E148-0A4F-B786-AAA0B1260F6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618609" y="3080238"/>
            <a:ext cx="914400" cy="914400"/>
          </a:xfrm>
          <a:prstGeom prst="rect">
            <a:avLst/>
          </a:prstGeom>
        </p:spPr>
      </p:pic>
      <p:pic>
        <p:nvPicPr>
          <p:cNvPr id="16" name="Graphic 15" descr="Hot air balloon">
            <a:extLst>
              <a:ext uri="{FF2B5EF4-FFF2-40B4-BE49-F238E27FC236}">
                <a16:creationId xmlns:a16="http://schemas.microsoft.com/office/drawing/2014/main" id="{DDFB7C05-17DC-4042-B66C-57760E638F9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941708" y="5383585"/>
            <a:ext cx="1103958" cy="1103958"/>
          </a:xfrm>
          <a:prstGeom prst="rect">
            <a:avLst/>
          </a:prstGeom>
        </p:spPr>
      </p:pic>
      <p:sp>
        <p:nvSpPr>
          <p:cNvPr id="19" name="Oval 18">
            <a:extLst>
              <a:ext uri="{FF2B5EF4-FFF2-40B4-BE49-F238E27FC236}">
                <a16:creationId xmlns:a16="http://schemas.microsoft.com/office/drawing/2014/main" id="{DF7EEE02-8AA4-B247-A260-7B8870B0A3EF}"/>
              </a:ext>
            </a:extLst>
          </p:cNvPr>
          <p:cNvSpPr/>
          <p:nvPr/>
        </p:nvSpPr>
        <p:spPr>
          <a:xfrm>
            <a:off x="9438843" y="4411563"/>
            <a:ext cx="2109688" cy="2075979"/>
          </a:xfrm>
          <a:prstGeom prst="ellipse">
            <a:avLst/>
          </a:prstGeom>
          <a:no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ln w="0"/>
              <a:solidFill>
                <a:schemeClr val="accent1"/>
              </a:solidFill>
              <a:effectLst>
                <a:outerShdw blurRad="38100" dist="25400" dir="5400000" algn="ctr" rotWithShape="0">
                  <a:srgbClr val="6E747A">
                    <a:alpha val="43000"/>
                  </a:srgbClr>
                </a:outerShdw>
              </a:effectLst>
            </a:endParaRPr>
          </a:p>
        </p:txBody>
      </p:sp>
      <p:pic>
        <p:nvPicPr>
          <p:cNvPr id="38" name="Graphic 37" descr="Arrow Clockwise curve">
            <a:extLst>
              <a:ext uri="{FF2B5EF4-FFF2-40B4-BE49-F238E27FC236}">
                <a16:creationId xmlns:a16="http://schemas.microsoft.com/office/drawing/2014/main" id="{89531FFA-9C8D-334B-B88D-D60D94F5A30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9829023">
            <a:off x="8916805" y="3885616"/>
            <a:ext cx="914400" cy="914400"/>
          </a:xfrm>
          <a:prstGeom prst="rect">
            <a:avLst/>
          </a:prstGeom>
        </p:spPr>
      </p:pic>
      <p:pic>
        <p:nvPicPr>
          <p:cNvPr id="39" name="Graphic 38" descr="Arrow Clockwise curve">
            <a:extLst>
              <a:ext uri="{FF2B5EF4-FFF2-40B4-BE49-F238E27FC236}">
                <a16:creationId xmlns:a16="http://schemas.microsoft.com/office/drawing/2014/main" id="{91653646-7B2F-D944-BD04-00F9EC1CF90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2719440">
            <a:off x="8343871" y="2382502"/>
            <a:ext cx="914400" cy="914400"/>
          </a:xfrm>
          <a:prstGeom prst="rect">
            <a:avLst/>
          </a:prstGeom>
        </p:spPr>
      </p:pic>
      <p:sp>
        <p:nvSpPr>
          <p:cNvPr id="40" name="Rectangle 39">
            <a:extLst>
              <a:ext uri="{FF2B5EF4-FFF2-40B4-BE49-F238E27FC236}">
                <a16:creationId xmlns:a16="http://schemas.microsoft.com/office/drawing/2014/main" id="{B819CDEE-CB60-D345-815E-0F384CECA9F0}"/>
              </a:ext>
            </a:extLst>
          </p:cNvPr>
          <p:cNvSpPr/>
          <p:nvPr/>
        </p:nvSpPr>
        <p:spPr>
          <a:xfrm>
            <a:off x="9246550" y="564776"/>
            <a:ext cx="2402906" cy="2167285"/>
          </a:xfrm>
          <a:prstGeom prst="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3" name="Graphic 42" descr="Research">
            <a:extLst>
              <a:ext uri="{FF2B5EF4-FFF2-40B4-BE49-F238E27FC236}">
                <a16:creationId xmlns:a16="http://schemas.microsoft.com/office/drawing/2014/main" id="{907CC06F-7741-4D44-BE08-51AD5EE3DA6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269451" y="3283254"/>
            <a:ext cx="406033" cy="406033"/>
          </a:xfrm>
          <a:prstGeom prst="rect">
            <a:avLst/>
          </a:prstGeom>
        </p:spPr>
      </p:pic>
    </p:spTree>
    <p:extLst>
      <p:ext uri="{BB962C8B-B14F-4D97-AF65-F5344CB8AC3E}">
        <p14:creationId xmlns:p14="http://schemas.microsoft.com/office/powerpoint/2010/main" val="979783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9425D4AB-CD98-4DD6-9398-3C8961DE0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69" y="0"/>
            <a:ext cx="755293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97818316-E7CB-4E73-AF79-E9CAB873E7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648AECF-20B4-D545-90F5-2CC2F4D8B24B}"/>
              </a:ext>
            </a:extLst>
          </p:cNvPr>
          <p:cNvSpPr>
            <a:spLocks noGrp="1"/>
          </p:cNvSpPr>
          <p:nvPr>
            <p:ph type="title"/>
          </p:nvPr>
        </p:nvSpPr>
        <p:spPr>
          <a:xfrm>
            <a:off x="12026" y="-101244"/>
            <a:ext cx="5654669" cy="1454051"/>
          </a:xfrm>
        </p:spPr>
        <p:txBody>
          <a:bodyPr>
            <a:noAutofit/>
          </a:bodyPr>
          <a:lstStyle/>
          <a:p>
            <a:r>
              <a:rPr lang="it-IT" sz="3200" dirty="0">
                <a:solidFill>
                  <a:schemeClr val="accent2"/>
                </a:solidFill>
                <a:effectLst/>
                <a:latin typeface="+mj-lt"/>
              </a:rPr>
              <a:t> I Modelli Climatici (1/2)</a:t>
            </a:r>
          </a:p>
        </p:txBody>
      </p:sp>
      <p:sp>
        <p:nvSpPr>
          <p:cNvPr id="54" name="Oval 53">
            <a:extLst>
              <a:ext uri="{FF2B5EF4-FFF2-40B4-BE49-F238E27FC236}">
                <a16:creationId xmlns:a16="http://schemas.microsoft.com/office/drawing/2014/main" id="{D8B47C9F-A960-4902-8507-38F18DD3D0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6695" y="511733"/>
            <a:ext cx="1857636" cy="1857636"/>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Calculator">
            <a:extLst>
              <a:ext uri="{FF2B5EF4-FFF2-40B4-BE49-F238E27FC236}">
                <a16:creationId xmlns:a16="http://schemas.microsoft.com/office/drawing/2014/main" id="{B06F228D-B103-3647-A308-61FF55CAB6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26145" y="871183"/>
            <a:ext cx="1138736" cy="1138736"/>
          </a:xfrm>
          <a:prstGeom prst="rect">
            <a:avLst/>
          </a:prstGeom>
        </p:spPr>
      </p:pic>
      <p:sp>
        <p:nvSpPr>
          <p:cNvPr id="3" name="Content Placeholder 2">
            <a:extLst>
              <a:ext uri="{FF2B5EF4-FFF2-40B4-BE49-F238E27FC236}">
                <a16:creationId xmlns:a16="http://schemas.microsoft.com/office/drawing/2014/main" id="{F5643C16-7B9B-6A46-A52F-2E4A6DF54B3B}"/>
              </a:ext>
            </a:extLst>
          </p:cNvPr>
          <p:cNvSpPr>
            <a:spLocks noGrp="1"/>
          </p:cNvSpPr>
          <p:nvPr>
            <p:ph idx="1"/>
          </p:nvPr>
        </p:nvSpPr>
        <p:spPr>
          <a:xfrm>
            <a:off x="-29562" y="1639458"/>
            <a:ext cx="6036828" cy="4848081"/>
          </a:xfrm>
        </p:spPr>
        <p:txBody>
          <a:bodyPr anchor="ctr">
            <a:noAutofit/>
          </a:bodyPr>
          <a:lstStyle/>
          <a:p>
            <a:pPr>
              <a:lnSpc>
                <a:spcPct val="90000"/>
              </a:lnSpc>
            </a:pPr>
            <a:r>
              <a:rPr lang="it-IT" dirty="0">
                <a:latin typeface="Gill Sans MT" panose="020B0502020104020203" pitchFamily="34" charset="0"/>
              </a:rPr>
              <a:t>I ricercatori usano dei modelli per approfondire la ricerca sugli attuali e futuri cambiamenti del clima. </a:t>
            </a:r>
          </a:p>
          <a:p>
            <a:pPr>
              <a:lnSpc>
                <a:spcPct val="90000"/>
              </a:lnSpc>
            </a:pPr>
            <a:r>
              <a:rPr lang="it-IT" b="0" dirty="0">
                <a:latin typeface="Gill Sans MT" panose="020B0502020104020203" pitchFamily="34" charset="0"/>
              </a:rPr>
              <a:t>I ricercatori usano dei programmi computerizzati per descrivere le interazioni tra suolo, atmosfera, oceani, esseri viventi ed energia solare. Gli scienziati cercano poi di capire come queste interazioni condizionino il clima della Terra.</a:t>
            </a:r>
          </a:p>
          <a:p>
            <a:pPr>
              <a:lnSpc>
                <a:spcPct val="90000"/>
              </a:lnSpc>
            </a:pPr>
            <a:r>
              <a:rPr lang="it-IT" b="0" dirty="0">
                <a:latin typeface="Gill Sans MT" panose="020B0502020104020203" pitchFamily="34" charset="0"/>
              </a:rPr>
              <a:t>Attraverso i modelli climatici è possibile simulare e predire come il cambiamento in una parte del sistema climatico, per esempio un aumento di anidride carbonica o una diminuzione della calotta polare artica, possa avere un impatto sulla Terra in futuro. </a:t>
            </a:r>
            <a:endParaRPr lang="en-CH" b="0" dirty="0">
              <a:latin typeface="Gill Sans MT" panose="020B0502020104020203" pitchFamily="34" charset="0"/>
            </a:endParaRPr>
          </a:p>
          <a:p>
            <a:pPr>
              <a:lnSpc>
                <a:spcPct val="90000"/>
              </a:lnSpc>
            </a:pPr>
            <a:endParaRPr lang="it-IT" b="0" dirty="0">
              <a:solidFill>
                <a:srgbClr val="000000"/>
              </a:solidFill>
              <a:latin typeface="Gill Sans MT" panose="020B0502020104020203" pitchFamily="34" charset="0"/>
            </a:endParaRPr>
          </a:p>
        </p:txBody>
      </p:sp>
      <p:sp>
        <p:nvSpPr>
          <p:cNvPr id="56" name="Oval 55">
            <a:extLst>
              <a:ext uri="{FF2B5EF4-FFF2-40B4-BE49-F238E27FC236}">
                <a16:creationId xmlns:a16="http://schemas.microsoft.com/office/drawing/2014/main" id="{D4E15E95-445D-4A45-BC1E-8468CE1705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677" y="2933578"/>
            <a:ext cx="2737876" cy="2737876"/>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75">
            <a:extLst>
              <a:ext uri="{FF2B5EF4-FFF2-40B4-BE49-F238E27FC236}">
                <a16:creationId xmlns:a16="http://schemas.microsoft.com/office/drawing/2014/main" id="{133B9781-B73C-44F8-97CB-D1807A63B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9996" y="-26552"/>
            <a:ext cx="4082004" cy="3428999"/>
          </a:xfrm>
          <a:custGeom>
            <a:avLst/>
            <a:gdLst>
              <a:gd name="connsiteX0" fmla="*/ 350681 w 4082004"/>
              <a:gd name="connsiteY0" fmla="*/ 0 h 3428999"/>
              <a:gd name="connsiteX1" fmla="*/ 4082004 w 4082004"/>
              <a:gd name="connsiteY1" fmla="*/ 0 h 3428999"/>
              <a:gd name="connsiteX2" fmla="*/ 4082004 w 4082004"/>
              <a:gd name="connsiteY2" fmla="*/ 2444823 h 3428999"/>
              <a:gd name="connsiteX3" fmla="*/ 4081788 w 4082004"/>
              <a:gd name="connsiteY3" fmla="*/ 2445178 h 3428999"/>
              <a:gd name="connsiteX4" fmla="*/ 2231442 w 4082004"/>
              <a:gd name="connsiteY4" fmla="*/ 3428999 h 3428999"/>
              <a:gd name="connsiteX5" fmla="*/ 0 w 4082004"/>
              <a:gd name="connsiteY5" fmla="*/ 1197557 h 3428999"/>
              <a:gd name="connsiteX6" fmla="*/ 269323 w 4082004"/>
              <a:gd name="connsiteY6" fmla="*/ 133920 h 342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2004" h="3428999">
                <a:moveTo>
                  <a:pt x="350681" y="0"/>
                </a:moveTo>
                <a:lnTo>
                  <a:pt x="4082004" y="0"/>
                </a:lnTo>
                <a:lnTo>
                  <a:pt x="4082004" y="2444823"/>
                </a:lnTo>
                <a:lnTo>
                  <a:pt x="4081788" y="2445178"/>
                </a:lnTo>
                <a:cubicBezTo>
                  <a:pt x="3680782" y="3038745"/>
                  <a:pt x="3001686" y="3428999"/>
                  <a:pt x="2231442" y="3428999"/>
                </a:cubicBezTo>
                <a:cubicBezTo>
                  <a:pt x="999051" y="3428999"/>
                  <a:pt x="0" y="2429948"/>
                  <a:pt x="0" y="1197557"/>
                </a:cubicBezTo>
                <a:cubicBezTo>
                  <a:pt x="0" y="812435"/>
                  <a:pt x="97564" y="450100"/>
                  <a:pt x="269323" y="13392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Graphic 4" descr="Internet">
            <a:extLst>
              <a:ext uri="{FF2B5EF4-FFF2-40B4-BE49-F238E27FC236}">
                <a16:creationId xmlns:a16="http://schemas.microsoft.com/office/drawing/2014/main" id="{5AF814C8-80C6-7142-9744-00041EB3322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94788" y="211666"/>
            <a:ext cx="2319387" cy="2319387"/>
          </a:xfrm>
          <a:prstGeom prst="rect">
            <a:avLst/>
          </a:prstGeom>
        </p:spPr>
      </p:pic>
      <p:pic>
        <p:nvPicPr>
          <p:cNvPr id="7" name="Graphic 6" descr="Fog">
            <a:extLst>
              <a:ext uri="{FF2B5EF4-FFF2-40B4-BE49-F238E27FC236}">
                <a16:creationId xmlns:a16="http://schemas.microsoft.com/office/drawing/2014/main" id="{1DAD7AB7-BE10-47E9-9853-46C316AE0F3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21079" y="3434981"/>
            <a:ext cx="1735071" cy="1735071"/>
          </a:xfrm>
          <a:prstGeom prst="rect">
            <a:avLst/>
          </a:prstGeom>
        </p:spPr>
      </p:pic>
      <p:sp>
        <p:nvSpPr>
          <p:cNvPr id="60" name="Freeform 79">
            <a:extLst>
              <a:ext uri="{FF2B5EF4-FFF2-40B4-BE49-F238E27FC236}">
                <a16:creationId xmlns:a16="http://schemas.microsoft.com/office/drawing/2014/main" id="{1FCEDCAD-7B1A-4AE2-818E-D93A48758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3618" y="4326947"/>
            <a:ext cx="3068382" cy="2540529"/>
          </a:xfrm>
          <a:custGeom>
            <a:avLst/>
            <a:gdLst>
              <a:gd name="connsiteX0" fmla="*/ 1612418 w 3068382"/>
              <a:gd name="connsiteY0" fmla="*/ 0 h 2540529"/>
              <a:gd name="connsiteX1" fmla="*/ 3030226 w 3068382"/>
              <a:gd name="connsiteY1" fmla="*/ 843844 h 2540529"/>
              <a:gd name="connsiteX2" fmla="*/ 3068382 w 3068382"/>
              <a:gd name="connsiteY2" fmla="*/ 923051 h 2540529"/>
              <a:gd name="connsiteX3" fmla="*/ 3068382 w 3068382"/>
              <a:gd name="connsiteY3" fmla="*/ 2301785 h 2540529"/>
              <a:gd name="connsiteX4" fmla="*/ 3030226 w 3068382"/>
              <a:gd name="connsiteY4" fmla="*/ 2380992 h 2540529"/>
              <a:gd name="connsiteX5" fmla="*/ 2949460 w 3068382"/>
              <a:gd name="connsiteY5" fmla="*/ 2513937 h 2540529"/>
              <a:gd name="connsiteX6" fmla="*/ 2929575 w 3068382"/>
              <a:gd name="connsiteY6" fmla="*/ 2540529 h 2540529"/>
              <a:gd name="connsiteX7" fmla="*/ 295261 w 3068382"/>
              <a:gd name="connsiteY7" fmla="*/ 2540529 h 2540529"/>
              <a:gd name="connsiteX8" fmla="*/ 275376 w 3068382"/>
              <a:gd name="connsiteY8" fmla="*/ 2513937 h 2540529"/>
              <a:gd name="connsiteX9" fmla="*/ 0 w 3068382"/>
              <a:gd name="connsiteY9" fmla="*/ 1612418 h 2540529"/>
              <a:gd name="connsiteX10" fmla="*/ 1612418 w 3068382"/>
              <a:gd name="connsiteY10" fmla="*/ 0 h 254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68382" h="2540529">
                <a:moveTo>
                  <a:pt x="1612418" y="0"/>
                </a:moveTo>
                <a:cubicBezTo>
                  <a:pt x="2224646" y="0"/>
                  <a:pt x="2757180" y="341213"/>
                  <a:pt x="3030226" y="843844"/>
                </a:cubicBezTo>
                <a:lnTo>
                  <a:pt x="3068382" y="923051"/>
                </a:lnTo>
                <a:lnTo>
                  <a:pt x="3068382" y="2301785"/>
                </a:lnTo>
                <a:lnTo>
                  <a:pt x="3030226" y="2380992"/>
                </a:lnTo>
                <a:cubicBezTo>
                  <a:pt x="3005403" y="2426686"/>
                  <a:pt x="2978437" y="2471046"/>
                  <a:pt x="2949460" y="2513937"/>
                </a:cubicBezTo>
                <a:lnTo>
                  <a:pt x="2929575" y="2540529"/>
                </a:lnTo>
                <a:lnTo>
                  <a:pt x="295261" y="2540529"/>
                </a:lnTo>
                <a:lnTo>
                  <a:pt x="275376" y="2513937"/>
                </a:lnTo>
                <a:cubicBezTo>
                  <a:pt x="101518" y="2256593"/>
                  <a:pt x="0" y="1946361"/>
                  <a:pt x="0" y="1612418"/>
                </a:cubicBezTo>
                <a:cubicBezTo>
                  <a:pt x="0" y="721904"/>
                  <a:pt x="721904" y="0"/>
                  <a:pt x="1612418"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Graphic 13" descr="Programmer">
            <a:extLst>
              <a:ext uri="{FF2B5EF4-FFF2-40B4-BE49-F238E27FC236}">
                <a16:creationId xmlns:a16="http://schemas.microsoft.com/office/drawing/2014/main" id="{A660611F-9B0A-F441-87B2-8D61A6CB550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897926" y="5020464"/>
            <a:ext cx="1629594" cy="1629594"/>
          </a:xfrm>
          <a:prstGeom prst="rect">
            <a:avLst/>
          </a:prstGeom>
        </p:spPr>
      </p:pic>
    </p:spTree>
    <p:extLst>
      <p:ext uri="{BB962C8B-B14F-4D97-AF65-F5344CB8AC3E}">
        <p14:creationId xmlns:p14="http://schemas.microsoft.com/office/powerpoint/2010/main" val="455202246"/>
      </p:ext>
    </p:extLst>
  </p:cSld>
  <p:clrMapOvr>
    <a:masterClrMapping/>
  </p:clrMapOvr>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Personalizzato 2">
      <a:majorFont>
        <a:latin typeface="Futura"/>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4923</TotalTime>
  <Words>3134</Words>
  <Application>Microsoft Office PowerPoint</Application>
  <PresentationFormat>Widescreen</PresentationFormat>
  <Paragraphs>185</Paragraphs>
  <Slides>11</Slides>
  <Notes>11</Notes>
  <HiddenSlides>0</HiddenSlides>
  <MMClips>1</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11</vt:i4>
      </vt:variant>
    </vt:vector>
  </HeadingPairs>
  <TitlesOfParts>
    <vt:vector size="18" baseType="lpstr">
      <vt:lpstr>Arial</vt:lpstr>
      <vt:lpstr>Calibri</vt:lpstr>
      <vt:lpstr>Comic Sans MS</vt:lpstr>
      <vt:lpstr>Eurostile</vt:lpstr>
      <vt:lpstr>Futura</vt:lpstr>
      <vt:lpstr>Gill Sans MT</vt:lpstr>
      <vt:lpstr>Office Theme</vt:lpstr>
      <vt:lpstr>Presentazione standard di PowerPoint</vt:lpstr>
      <vt:lpstr>Modulo I:  La Scienza dei Cambiamenti Climatici  (1/2)</vt:lpstr>
      <vt:lpstr>Modulo I:  La Scienza dei Cambiamenti Climatici (2/2)</vt:lpstr>
      <vt:lpstr>Modulo I – Parte I:   Argomenti</vt:lpstr>
      <vt:lpstr>Clima e Tempo Meteorologico a Confronto</vt:lpstr>
      <vt:lpstr>Clima e Tempo Meteorologico a Confronto</vt:lpstr>
      <vt:lpstr>Aumento della Temperatura Terrestre</vt:lpstr>
      <vt:lpstr>Come Facciamo a Sapere che  la Terra si Sta Riscaldando?</vt:lpstr>
      <vt:lpstr> I Modelli Climatici (1/2)</vt:lpstr>
      <vt:lpstr>I Modelli Climatici (2/2)</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Marcella Veronesi</dc:creator>
  <cp:lastModifiedBy>argoli</cp:lastModifiedBy>
  <cp:revision>147</cp:revision>
  <dcterms:created xsi:type="dcterms:W3CDTF">2020-08-19T13:23:01Z</dcterms:created>
  <dcterms:modified xsi:type="dcterms:W3CDTF">2021-10-28T16:38:59Z</dcterms:modified>
</cp:coreProperties>
</file>