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Alt Başlık"/>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Başlık"/>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smtClean="0"/>
              <a:t>Asıl başlık stili için tıklatın</a:t>
            </a:r>
            <a:endParaRPr kumimoji="0" lang="en-US"/>
          </a:p>
        </p:txBody>
      </p:sp>
      <p:cxnSp>
        <p:nvCxnSpPr>
          <p:cNvPr id="8" name="7 Düz Bağlayıcı"/>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Oval"/>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Veri Yer Tutucusu"/>
          <p:cNvSpPr>
            <a:spLocks noGrp="1"/>
          </p:cNvSpPr>
          <p:nvPr>
            <p:ph type="dt" sz="half" idx="10"/>
          </p:nvPr>
        </p:nvSpPr>
        <p:spPr/>
        <p:txBody>
          <a:bodyPr/>
          <a:lstStyle/>
          <a:p>
            <a:fld id="{52D7F52B-FCCB-473A-B078-4750AA4B1A4D}" type="datetimeFigureOut">
              <a:rPr lang="tr-TR" smtClean="0"/>
              <a:pPr/>
              <a:t>29.04.2021</a:t>
            </a:fld>
            <a:endParaRPr lang="tr-TR"/>
          </a:p>
        </p:txBody>
      </p:sp>
      <p:sp>
        <p:nvSpPr>
          <p:cNvPr id="16" name="15 Slayt Numarası Yer Tutucusu"/>
          <p:cNvSpPr>
            <a:spLocks noGrp="1"/>
          </p:cNvSpPr>
          <p:nvPr>
            <p:ph type="sldNum" sz="quarter" idx="11"/>
          </p:nvPr>
        </p:nvSpPr>
        <p:spPr/>
        <p:txBody>
          <a:bodyPr/>
          <a:lstStyle/>
          <a:p>
            <a:fld id="{0CB06145-A673-42B1-ADF4-5D506EB65A5F}" type="slidenum">
              <a:rPr lang="tr-TR" smtClean="0"/>
              <a:pPr/>
              <a:t>‹N›</a:t>
            </a:fld>
            <a:endParaRPr lang="tr-TR"/>
          </a:p>
        </p:txBody>
      </p:sp>
      <p:sp>
        <p:nvSpPr>
          <p:cNvPr id="17" name="16 Altbilgi Yer Tutucusu"/>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2D7F52B-FCCB-473A-B078-4750AA4B1A4D}" type="datetimeFigureOut">
              <a:rPr lang="tr-TR" smtClean="0"/>
              <a:pPr/>
              <a:t>29.04.2021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CB06145-A673-42B1-ADF4-5D506EB65A5F}" type="slidenum">
              <a:rPr lang="tr-TR" smtClean="0"/>
              <a:pPr/>
              <a:t>‹N›</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2D7F52B-FCCB-473A-B078-4750AA4B1A4D}" type="datetimeFigureOut">
              <a:rPr lang="tr-TR" smtClean="0"/>
              <a:pPr/>
              <a:t>29.04.2021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CB06145-A673-42B1-ADF4-5D506EB65A5F}" type="slidenum">
              <a:rPr lang="tr-TR" smtClean="0"/>
              <a:pPr/>
              <a:t>‹N›</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8 İçerik Yer Tutucusu"/>
          <p:cNvSpPr>
            <a:spLocks noGrp="1"/>
          </p:cNvSpPr>
          <p:nvPr>
            <p:ph idx="1"/>
          </p:nvPr>
        </p:nvSpPr>
        <p:spPr>
          <a:xfrm>
            <a:off x="457200" y="1524000"/>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4" name="13 Veri Yer Tutucusu"/>
          <p:cNvSpPr>
            <a:spLocks noGrp="1"/>
          </p:cNvSpPr>
          <p:nvPr>
            <p:ph type="dt" sz="half" idx="14"/>
          </p:nvPr>
        </p:nvSpPr>
        <p:spPr/>
        <p:txBody>
          <a:bodyPr/>
          <a:lstStyle/>
          <a:p>
            <a:fld id="{52D7F52B-FCCB-473A-B078-4750AA4B1A4D}" type="datetimeFigureOut">
              <a:rPr lang="tr-TR" smtClean="0"/>
              <a:pPr/>
              <a:t>29.04.2021</a:t>
            </a:fld>
            <a:endParaRPr lang="tr-TR"/>
          </a:p>
        </p:txBody>
      </p:sp>
      <p:sp>
        <p:nvSpPr>
          <p:cNvPr id="15" name="14 Slayt Numarası Yer Tutucusu"/>
          <p:cNvSpPr>
            <a:spLocks noGrp="1"/>
          </p:cNvSpPr>
          <p:nvPr>
            <p:ph type="sldNum" sz="quarter" idx="15"/>
          </p:nvPr>
        </p:nvSpPr>
        <p:spPr/>
        <p:txBody>
          <a:bodyPr/>
          <a:lstStyle>
            <a:lvl1pPr algn="ctr">
              <a:defRPr/>
            </a:lvl1pPr>
          </a:lstStyle>
          <a:p>
            <a:fld id="{0CB06145-A673-42B1-ADF4-5D506EB65A5F}" type="slidenum">
              <a:rPr lang="tr-TR" smtClean="0"/>
              <a:pPr/>
              <a:t>‹N›</a:t>
            </a:fld>
            <a:endParaRPr lang="tr-TR"/>
          </a:p>
        </p:txBody>
      </p:sp>
      <p:sp>
        <p:nvSpPr>
          <p:cNvPr id="16" name="15 Altbilgi Yer Tutucusu"/>
          <p:cNvSpPr>
            <a:spLocks noGrp="1"/>
          </p:cNvSpPr>
          <p:nvPr>
            <p:ph type="ftr" sz="quarter" idx="16"/>
          </p:nvPr>
        </p:nvSpPr>
        <p:spPr/>
        <p:txBody>
          <a:bodyPr/>
          <a:lstStyle/>
          <a:p>
            <a:endParaRPr lang="tr-TR"/>
          </a:p>
        </p:txBody>
      </p:sp>
      <p:sp>
        <p:nvSpPr>
          <p:cNvPr id="17" name="16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52D7F52B-FCCB-473A-B078-4750AA4B1A4D}" type="datetimeFigureOut">
              <a:rPr lang="tr-TR" smtClean="0"/>
              <a:pPr/>
              <a:t>29.04.2021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CB06145-A673-42B1-ADF4-5D506EB65A5F}" type="slidenum">
              <a:rPr lang="tr-TR" smtClean="0"/>
              <a:pPr/>
              <a:t>‹N›</a:t>
            </a:fld>
            <a:endParaRPr lang="tr-TR"/>
          </a:p>
        </p:txBody>
      </p:sp>
      <p:sp>
        <p:nvSpPr>
          <p:cNvPr id="2" name="1 Başlık"/>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cxnSp>
        <p:nvCxnSpPr>
          <p:cNvPr id="7" name="6 Düz Bağlayıcı"/>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4 Veri Yer Tutucusu"/>
          <p:cNvSpPr>
            <a:spLocks noGrp="1"/>
          </p:cNvSpPr>
          <p:nvPr>
            <p:ph type="dt" sz="half" idx="10"/>
          </p:nvPr>
        </p:nvSpPr>
        <p:spPr/>
        <p:txBody>
          <a:bodyPr/>
          <a:lstStyle/>
          <a:p>
            <a:fld id="{52D7F52B-FCCB-473A-B078-4750AA4B1A4D}" type="datetimeFigureOut">
              <a:rPr lang="tr-TR" smtClean="0"/>
              <a:pPr/>
              <a:t>29.04.2021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CB06145-A673-42B1-ADF4-5D506EB65A5F}" type="slidenum">
              <a:rPr lang="tr-TR" smtClean="0"/>
              <a:pPr/>
              <a:t>‹N›</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11" name="10 İçerik Yer Tutucusu"/>
          <p:cNvSpPr>
            <a:spLocks noGrp="1"/>
          </p:cNvSpPr>
          <p:nvPr>
            <p:ph sz="half" idx="1"/>
          </p:nvPr>
        </p:nvSpPr>
        <p:spPr>
          <a:xfrm>
            <a:off x="457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8 Slayt Numarası Yer Tutucusu"/>
          <p:cNvSpPr>
            <a:spLocks noGrp="1"/>
          </p:cNvSpPr>
          <p:nvPr>
            <p:ph type="sldNum" sz="quarter" idx="12"/>
          </p:nvPr>
        </p:nvSpPr>
        <p:spPr/>
        <p:txBody>
          <a:bodyPr/>
          <a:lstStyle/>
          <a:p>
            <a:fld id="{0CB06145-A673-42B1-ADF4-5D506EB65A5F}" type="slidenum">
              <a:rPr lang="tr-TR" smtClean="0"/>
              <a:pPr/>
              <a:t>‹N›</a:t>
            </a:fld>
            <a:endParaRPr lang="tr-TR"/>
          </a:p>
        </p:txBody>
      </p:sp>
      <p:sp>
        <p:nvSpPr>
          <p:cNvPr id="8" name="7 Altbilgi Yer Tutucusu"/>
          <p:cNvSpPr>
            <a:spLocks noGrp="1"/>
          </p:cNvSpPr>
          <p:nvPr>
            <p:ph type="ftr" sz="quarter" idx="11"/>
          </p:nvPr>
        </p:nvSpPr>
        <p:spPr/>
        <p:txBody>
          <a:bodyPr/>
          <a:lstStyle/>
          <a:p>
            <a:endParaRPr lang="tr-TR"/>
          </a:p>
        </p:txBody>
      </p:sp>
      <p:sp>
        <p:nvSpPr>
          <p:cNvPr id="7" name="6 Veri Yer Tutucusu"/>
          <p:cNvSpPr>
            <a:spLocks noGrp="1"/>
          </p:cNvSpPr>
          <p:nvPr>
            <p:ph type="dt" sz="half" idx="10"/>
          </p:nvPr>
        </p:nvSpPr>
        <p:spPr/>
        <p:txBody>
          <a:bodyPr/>
          <a:lstStyle/>
          <a:p>
            <a:fld id="{52D7F52B-FCCB-473A-B078-4750AA4B1A4D}" type="datetimeFigureOut">
              <a:rPr lang="tr-TR" smtClean="0"/>
              <a:pPr/>
              <a:t>29.04.2021</a:t>
            </a:fld>
            <a:endParaRPr lang="tr-TR"/>
          </a:p>
        </p:txBody>
      </p:sp>
      <p:sp>
        <p:nvSpPr>
          <p:cNvPr id="3" name="2 Metin Yer Tutucusu"/>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32" name="31 İçerik Yer Tutucusu"/>
          <p:cNvSpPr>
            <a:spLocks noGrp="1"/>
          </p:cNvSpPr>
          <p:nvPr>
            <p:ph sz="half" idx="2"/>
          </p:nvPr>
        </p:nvSpPr>
        <p:spPr>
          <a:xfrm>
            <a:off x="457200"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4" name="33 İçerik Yer Tutucusu"/>
          <p:cNvSpPr>
            <a:spLocks noGrp="1"/>
          </p:cNvSpPr>
          <p:nvPr>
            <p:ph sz="quarter" idx="4"/>
          </p:nvPr>
        </p:nvSpPr>
        <p:spPr>
          <a:xfrm>
            <a:off x="4649788"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 name="1 Başlık"/>
          <p:cNvSpPr>
            <a:spLocks noGrp="1"/>
          </p:cNvSpPr>
          <p:nvPr>
            <p:ph type="title"/>
          </p:nvPr>
        </p:nvSpPr>
        <p:spPr>
          <a:xfrm>
            <a:off x="457200" y="155448"/>
            <a:ext cx="8229600" cy="1143000"/>
          </a:xfrm>
        </p:spPr>
        <p:txBody>
          <a:bodyPr anchor="b" anchorCtr="0"/>
          <a:lstStyle>
            <a:lvl1pPr>
              <a:defRPr/>
            </a:lvl1pPr>
          </a:lstStyle>
          <a:p>
            <a:r>
              <a:rPr kumimoji="0" lang="tr-TR" smtClean="0"/>
              <a:t>Asıl başlık stili için tıklatın</a:t>
            </a:r>
            <a:endParaRPr kumimoji="0" lang="en-US"/>
          </a:p>
        </p:txBody>
      </p:sp>
      <p:sp>
        <p:nvSpPr>
          <p:cNvPr id="12" name="11 Metin Yer Tutucusu"/>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cxnSp>
        <p:nvCxnSpPr>
          <p:cNvPr id="10" name="9 Düz Bağlayıcı"/>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Düz Bağlayıcı"/>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52D7F52B-FCCB-473A-B078-4750AA4B1A4D}" type="datetimeFigureOut">
              <a:rPr lang="tr-TR" smtClean="0"/>
              <a:pPr/>
              <a:t>29.04.2021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0CB06145-A673-42B1-ADF4-5D506EB65A5F}" type="slidenum">
              <a:rPr lang="tr-TR" smtClean="0"/>
              <a:pPr/>
              <a:t>‹N›</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2D7F52B-FCCB-473A-B078-4750AA4B1A4D}" type="datetimeFigureOut">
              <a:rPr lang="tr-TR" smtClean="0"/>
              <a:pPr/>
              <a:t>29.04.2021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0CB06145-A673-42B1-ADF4-5D506EB65A5F}" type="slidenum">
              <a:rPr lang="tr-TR" smtClean="0"/>
              <a:pPr/>
              <a:t>‹N›</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28 İçerik Yer Tutucusu"/>
          <p:cNvSpPr>
            <a:spLocks noGrp="1"/>
          </p:cNvSpPr>
          <p:nvPr>
            <p:ph sz="quarter" idx="1"/>
          </p:nvPr>
        </p:nvSpPr>
        <p:spPr>
          <a:xfrm>
            <a:off x="457200" y="457200"/>
            <a:ext cx="62484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 name="2 Metin Yer Tutucusu"/>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31" name="30 Başlık"/>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8" name="7 Veri Yer Tutucusu"/>
          <p:cNvSpPr>
            <a:spLocks noGrp="1"/>
          </p:cNvSpPr>
          <p:nvPr>
            <p:ph type="dt" sz="half" idx="14"/>
          </p:nvPr>
        </p:nvSpPr>
        <p:spPr/>
        <p:txBody>
          <a:bodyPr/>
          <a:lstStyle/>
          <a:p>
            <a:fld id="{52D7F52B-FCCB-473A-B078-4750AA4B1A4D}" type="datetimeFigureOut">
              <a:rPr lang="tr-TR" smtClean="0"/>
              <a:pPr/>
              <a:t>29.04.2021</a:t>
            </a:fld>
            <a:endParaRPr lang="tr-TR"/>
          </a:p>
        </p:txBody>
      </p:sp>
      <p:sp>
        <p:nvSpPr>
          <p:cNvPr id="9" name="8 Slayt Numarası Yer Tutucusu"/>
          <p:cNvSpPr>
            <a:spLocks noGrp="1"/>
          </p:cNvSpPr>
          <p:nvPr>
            <p:ph type="sldNum" sz="quarter" idx="15"/>
          </p:nvPr>
        </p:nvSpPr>
        <p:spPr/>
        <p:txBody>
          <a:bodyPr/>
          <a:lstStyle/>
          <a:p>
            <a:fld id="{0CB06145-A673-42B1-ADF4-5D506EB65A5F}" type="slidenum">
              <a:rPr lang="tr-TR" smtClean="0"/>
              <a:pPr/>
              <a:t>‹N›</a:t>
            </a:fld>
            <a:endParaRPr lang="tr-TR"/>
          </a:p>
        </p:txBody>
      </p:sp>
      <p:sp>
        <p:nvSpPr>
          <p:cNvPr id="10" name="9 Altbilgi Yer Tutucusu"/>
          <p:cNvSpPr>
            <a:spLocks noGrp="1"/>
          </p:cNvSpPr>
          <p:nvPr>
            <p:ph type="ftr" sz="quarter" idx="16"/>
          </p:nvPr>
        </p:nvSpPr>
        <p:spPr/>
        <p:txBody>
          <a:bodyPr/>
          <a:lstStyle/>
          <a:p>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smtClean="0"/>
              <a:t>Resim eklemek için simgeyi tıklatın</a:t>
            </a:r>
            <a:endParaRPr kumimoji="0" lang="en-US"/>
          </a:p>
        </p:txBody>
      </p:sp>
      <p:sp>
        <p:nvSpPr>
          <p:cNvPr id="4" name="3 Metin Yer Tutucusu"/>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p:txBody>
          <a:bodyPr/>
          <a:lstStyle/>
          <a:p>
            <a:fld id="{52D7F52B-FCCB-473A-B078-4750AA4B1A4D}" type="datetimeFigureOut">
              <a:rPr lang="tr-TR" smtClean="0"/>
              <a:pPr/>
              <a:t>29.04.2021</a:t>
            </a:fld>
            <a:endParaRPr lang="tr-TR"/>
          </a:p>
        </p:txBody>
      </p:sp>
      <p:sp>
        <p:nvSpPr>
          <p:cNvPr id="9" name="8 Slayt Numarası Yer Tutucusu"/>
          <p:cNvSpPr>
            <a:spLocks noGrp="1"/>
          </p:cNvSpPr>
          <p:nvPr>
            <p:ph type="sldNum" sz="quarter" idx="11"/>
          </p:nvPr>
        </p:nvSpPr>
        <p:spPr/>
        <p:txBody>
          <a:bodyPr/>
          <a:lstStyle/>
          <a:p>
            <a:fld id="{0CB06145-A673-42B1-ADF4-5D506EB65A5F}" type="slidenum">
              <a:rPr lang="tr-TR" smtClean="0"/>
              <a:pPr/>
              <a:t>‹N›</a:t>
            </a:fld>
            <a:endParaRPr lang="tr-TR"/>
          </a:p>
        </p:txBody>
      </p:sp>
      <p:sp>
        <p:nvSpPr>
          <p:cNvPr id="10" name="9 Altbilgi Yer Tutucusu"/>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etin Yer Tutucusu"/>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2D7F52B-FCCB-473A-B078-4750AA4B1A4D}" type="datetimeFigureOut">
              <a:rPr lang="tr-TR" smtClean="0"/>
              <a:pPr/>
              <a:t>29.04.2021</a:t>
            </a:fld>
            <a:endParaRPr lang="tr-TR"/>
          </a:p>
        </p:txBody>
      </p:sp>
      <p:sp>
        <p:nvSpPr>
          <p:cNvPr id="10" name="9 Altbilgi Yer Tutucusu"/>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tr-TR"/>
          </a:p>
        </p:txBody>
      </p:sp>
      <p:sp>
        <p:nvSpPr>
          <p:cNvPr id="22" name="21 Slayt Numarası Yer Tutucusu"/>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0CB06145-A673-42B1-ADF4-5D506EB65A5F}" type="slidenum">
              <a:rPr lang="tr-TR" smtClean="0"/>
              <a:pPr/>
              <a:t>‹N›</a:t>
            </a:fld>
            <a:endParaRPr lang="tr-TR"/>
          </a:p>
        </p:txBody>
      </p:sp>
      <p:sp>
        <p:nvSpPr>
          <p:cNvPr id="5" name="4 Başlık Yer Tutucusu"/>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smtClean="0"/>
              <a:t>Asıl başlık stili için tıklatın</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K%C3%B6ppen_climate_classification" TargetMode="External"/><Relationship Id="rId2" Type="http://schemas.openxmlformats.org/officeDocument/2006/relationships/hyperlink" Target="https://en.wikipedia.org/wiki/Oceanic_climat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0" y="0"/>
            <a:ext cx="9144000" cy="6858000"/>
          </a:xfrm>
        </p:spPr>
        <p:txBody>
          <a:bodyPr/>
          <a:lstStyle/>
          <a:p>
            <a:endParaRPr lang="tr-TR" b="1" i="1" dirty="0" smtClean="0"/>
          </a:p>
          <a:p>
            <a:endParaRPr lang="tr-TR" b="1" i="1" dirty="0" smtClean="0"/>
          </a:p>
          <a:p>
            <a:endParaRPr lang="tr-TR" b="1" i="1" dirty="0" smtClean="0"/>
          </a:p>
          <a:p>
            <a:endParaRPr lang="tr-TR" b="1" i="1" dirty="0" smtClean="0"/>
          </a:p>
          <a:p>
            <a:r>
              <a:rPr lang="tr-TR" sz="10000" b="1" i="1" dirty="0" smtClean="0">
                <a:solidFill>
                  <a:srgbClr val="C00000"/>
                </a:solidFill>
                <a:latin typeface="Algerian" pitchFamily="82" charset="0"/>
              </a:rPr>
              <a:t>ZONGULDAK</a:t>
            </a:r>
            <a:endParaRPr lang="tr-TR" sz="10000" b="1" i="1" dirty="0">
              <a:solidFill>
                <a:srgbClr val="C00000"/>
              </a:solidFill>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çerik Yer Tutucusu" descr="indir.jpg"/>
          <p:cNvPicPr>
            <a:picLocks noGrp="1" noChangeAspect="1"/>
          </p:cNvPicPr>
          <p:nvPr>
            <p:ph idx="1"/>
          </p:nvPr>
        </p:nvPicPr>
        <p:blipFill>
          <a:blip r:embed="rId2" cstate="print"/>
          <a:stretch>
            <a:fillRect/>
          </a:stretch>
        </p:blipFill>
        <p:spPr>
          <a:xfrm>
            <a:off x="0" y="0"/>
            <a:ext cx="9144000" cy="6858000"/>
          </a:xfrm>
          <a:prstGeom prst="rect">
            <a:avLst/>
          </a:prstGeom>
          <a:ln>
            <a:noFill/>
          </a:ln>
          <a:effectLst>
            <a:softEdge rad="1125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zonguldak1.jpg"/>
          <p:cNvPicPr>
            <a:picLocks noChangeAspect="1"/>
          </p:cNvPicPr>
          <p:nvPr/>
        </p:nvPicPr>
        <p:blipFill>
          <a:blip r:embed="rId2" cstate="print"/>
          <a:stretch>
            <a:fillRect/>
          </a:stretch>
        </p:blipFill>
        <p:spPr>
          <a:xfrm>
            <a:off x="0" y="0"/>
            <a:ext cx="9143999" cy="6858000"/>
          </a:xfrm>
          <a:prstGeom prst="rect">
            <a:avLst/>
          </a:prstGeom>
          <a:ln>
            <a:noFill/>
          </a:ln>
          <a:effectLst>
            <a:softEdge rad="11250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0" y="188640"/>
            <a:ext cx="9144000" cy="6669360"/>
          </a:xfrm>
        </p:spPr>
        <p:txBody>
          <a:bodyPr>
            <a:normAutofit fontScale="92500" lnSpcReduction="10000"/>
          </a:bodyPr>
          <a:lstStyle/>
          <a:p>
            <a:pPr fontAlgn="base"/>
            <a:r>
              <a:rPr lang="tr-TR" dirty="0" smtClean="0"/>
              <a:t>    </a:t>
            </a:r>
            <a:r>
              <a:rPr lang="en-US" i="1" dirty="0" err="1" smtClean="0"/>
              <a:t>Zonguldak</a:t>
            </a:r>
            <a:r>
              <a:rPr lang="en-US" i="1" dirty="0" smtClean="0"/>
              <a:t> (Greek: </a:t>
            </a:r>
            <a:r>
              <a:rPr lang="en-US" i="1" dirty="0" err="1" smtClean="0"/>
              <a:t>Sandraka</a:t>
            </a:r>
            <a:r>
              <a:rPr lang="en-US" i="1" dirty="0" smtClean="0"/>
              <a:t>) is a city and the capital of </a:t>
            </a:r>
            <a:r>
              <a:rPr lang="en-US" i="1" dirty="0" err="1" smtClean="0"/>
              <a:t>Zonguldak</a:t>
            </a:r>
            <a:r>
              <a:rPr lang="en-US" i="1" dirty="0" smtClean="0"/>
              <a:t> Province in the Black Sea region of Turkey. Its population according to the 2000 census was 104,276. It is an important port on the Black Sea, and is famous for its coal mine</a:t>
            </a:r>
            <a:endParaRPr lang="tr-TR" i="1" dirty="0" smtClean="0"/>
          </a:p>
          <a:p>
            <a:pPr fontAlgn="base"/>
            <a:r>
              <a:rPr lang="en-US" b="1" i="1" dirty="0" smtClean="0">
                <a:solidFill>
                  <a:srgbClr val="FF0000"/>
                </a:solidFill>
              </a:rPr>
              <a:t>ETYMOLOGY OF THE NAME</a:t>
            </a:r>
          </a:p>
          <a:p>
            <a:pPr fontAlgn="base"/>
            <a:r>
              <a:rPr lang="tr-TR" i="1" dirty="0" smtClean="0"/>
              <a:t>  </a:t>
            </a:r>
            <a:r>
              <a:rPr lang="en-US" i="1" dirty="0" smtClean="0"/>
              <a:t>The city's name probably comes from Zone </a:t>
            </a:r>
            <a:r>
              <a:rPr lang="en-US" i="1" dirty="0" err="1" smtClean="0"/>
              <a:t>Geul-Dagh</a:t>
            </a:r>
            <a:r>
              <a:rPr lang="en-US" i="1" dirty="0" smtClean="0"/>
              <a:t>, the name given to the area by French and Belgian mining companies. </a:t>
            </a:r>
            <a:r>
              <a:rPr lang="en-US" i="1" dirty="0" err="1" smtClean="0"/>
              <a:t>Göldağı</a:t>
            </a:r>
            <a:r>
              <a:rPr lang="en-US" i="1" dirty="0" smtClean="0"/>
              <a:t> ("Lake Mountain") is the highest mountain in the vicinity of </a:t>
            </a:r>
            <a:r>
              <a:rPr lang="en-US" i="1" dirty="0" err="1" smtClean="0"/>
              <a:t>Devrek</a:t>
            </a:r>
            <a:r>
              <a:rPr lang="en-US" i="1" dirty="0" smtClean="0"/>
              <a:t> district.</a:t>
            </a:r>
          </a:p>
          <a:p>
            <a:pPr fontAlgn="base"/>
            <a:r>
              <a:rPr lang="en-US" i="1" dirty="0" smtClean="0"/>
              <a:t> </a:t>
            </a:r>
            <a:r>
              <a:rPr lang="tr-TR" i="1" dirty="0" smtClean="0"/>
              <a:t>  </a:t>
            </a:r>
            <a:r>
              <a:rPr lang="en-US" i="1" dirty="0" smtClean="0"/>
              <a:t>Following information about </a:t>
            </a:r>
            <a:r>
              <a:rPr lang="en-US" i="1" dirty="0" err="1" smtClean="0"/>
              <a:t>Ereğli</a:t>
            </a:r>
            <a:r>
              <a:rPr lang="en-US" i="1" dirty="0" smtClean="0"/>
              <a:t> coal mining history, will help us to understand </a:t>
            </a:r>
            <a:r>
              <a:rPr lang="en-US" i="1" dirty="0" err="1" smtClean="0"/>
              <a:t>Zonguldak</a:t>
            </a:r>
            <a:r>
              <a:rPr lang="en-US" i="1" dirty="0" smtClean="0"/>
              <a:t> name is originated from Zone </a:t>
            </a:r>
            <a:r>
              <a:rPr lang="en-US" i="1" dirty="0" err="1" smtClean="0"/>
              <a:t>Geul-Dagh</a:t>
            </a:r>
            <a:r>
              <a:rPr lang="en-US" i="1" dirty="0" smtClean="0"/>
              <a:t> in French: (In Catholic Encyclopedia, with reference of year 1908, </a:t>
            </a:r>
            <a:r>
              <a:rPr lang="en-US" i="1" dirty="0" err="1" smtClean="0"/>
              <a:t>Zonguldak</a:t>
            </a:r>
            <a:r>
              <a:rPr lang="en-US" i="1" dirty="0" smtClean="0"/>
              <a:t> town is called as "</a:t>
            </a:r>
            <a:r>
              <a:rPr lang="en-US" i="1" dirty="0" err="1" smtClean="0"/>
              <a:t>Zoungoul-Dagh</a:t>
            </a:r>
            <a:r>
              <a:rPr lang="en-US" i="1" dirty="0" smtClean="0"/>
              <a:t>" or in Turkish, </a:t>
            </a:r>
            <a:r>
              <a:rPr lang="en-US" i="1" dirty="0" err="1" smtClean="0"/>
              <a:t>Zoungoul</a:t>
            </a:r>
            <a:r>
              <a:rPr lang="en-US" i="1" dirty="0" smtClean="0"/>
              <a:t> mountain; or with </a:t>
            </a:r>
            <a:r>
              <a:rPr lang="en-US" i="1" dirty="0" err="1" smtClean="0"/>
              <a:t>Turkish+French</a:t>
            </a:r>
            <a:r>
              <a:rPr lang="en-US" i="1" dirty="0" smtClean="0"/>
              <a:t> meaning, Lake/</a:t>
            </a:r>
            <a:r>
              <a:rPr lang="en-US" i="1" dirty="0" err="1" smtClean="0"/>
              <a:t>Göl</a:t>
            </a:r>
            <a:r>
              <a:rPr lang="en-US" i="1" dirty="0" smtClean="0"/>
              <a:t> mountain zone... "</a:t>
            </a:r>
            <a:r>
              <a:rPr lang="en-US" i="1" dirty="0" err="1" smtClean="0"/>
              <a:t>Goul-Dagh</a:t>
            </a:r>
            <a:r>
              <a:rPr lang="en-US" i="1" dirty="0" smtClean="0"/>
              <a:t> is a mountain on the south of </a:t>
            </a:r>
            <a:r>
              <a:rPr lang="en-US" i="1" dirty="0" err="1" smtClean="0"/>
              <a:t>Zonguldak</a:t>
            </a:r>
            <a:r>
              <a:rPr lang="en-US" i="1" dirty="0" smtClean="0"/>
              <a:t> town, with a little lake... It was a reference benchmark for the new mining zone and sea port location in </a:t>
            </a:r>
            <a:r>
              <a:rPr lang="en-US" i="1" dirty="0" err="1" smtClean="0"/>
              <a:t>Eregli</a:t>
            </a:r>
            <a:r>
              <a:rPr lang="en-US" i="1" dirty="0" smtClean="0"/>
              <a:t> region after 1860s.")</a:t>
            </a:r>
            <a:endParaRPr lang="tr-TR"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0" y="0"/>
            <a:ext cx="9144000" cy="6858000"/>
          </a:xfrm>
        </p:spPr>
        <p:txBody>
          <a:bodyPr>
            <a:normAutofit fontScale="85000" lnSpcReduction="20000"/>
          </a:bodyPr>
          <a:lstStyle/>
          <a:p>
            <a:pPr fontAlgn="base"/>
            <a:endParaRPr lang="tr-TR" b="1" dirty="0" smtClean="0"/>
          </a:p>
          <a:p>
            <a:pPr fontAlgn="base">
              <a:buNone/>
            </a:pPr>
            <a:r>
              <a:rPr lang="tr-TR" sz="3100" b="1" i="1" dirty="0" smtClean="0">
                <a:solidFill>
                  <a:srgbClr val="FF0000"/>
                </a:solidFill>
              </a:rPr>
              <a:t>     </a:t>
            </a:r>
            <a:r>
              <a:rPr lang="en-US" sz="3100" b="1" i="1" dirty="0" smtClean="0">
                <a:solidFill>
                  <a:srgbClr val="FF0000"/>
                </a:solidFill>
              </a:rPr>
              <a:t>BR</a:t>
            </a:r>
            <a:r>
              <a:rPr lang="tr-TR" sz="3100" b="1" i="1" dirty="0" smtClean="0">
                <a:solidFill>
                  <a:srgbClr val="FF0000"/>
                </a:solidFill>
              </a:rPr>
              <a:t>I</a:t>
            </a:r>
            <a:r>
              <a:rPr lang="en-US" sz="3100" b="1" i="1" dirty="0" smtClean="0">
                <a:solidFill>
                  <a:srgbClr val="FF0000"/>
                </a:solidFill>
              </a:rPr>
              <a:t>EF H</a:t>
            </a:r>
            <a:r>
              <a:rPr lang="tr-TR" sz="3100" b="1" i="1" dirty="0" smtClean="0">
                <a:solidFill>
                  <a:srgbClr val="FF0000"/>
                </a:solidFill>
              </a:rPr>
              <a:t>I</a:t>
            </a:r>
            <a:r>
              <a:rPr lang="en-US" sz="3100" b="1" i="1" dirty="0" smtClean="0">
                <a:solidFill>
                  <a:srgbClr val="FF0000"/>
                </a:solidFill>
              </a:rPr>
              <a:t>STORY</a:t>
            </a:r>
          </a:p>
          <a:p>
            <a:pPr fontAlgn="base"/>
            <a:r>
              <a:rPr lang="tr-TR" i="1" dirty="0" smtClean="0"/>
              <a:t> </a:t>
            </a:r>
            <a:r>
              <a:rPr lang="en-US" i="1" dirty="0" smtClean="0"/>
              <a:t>We know that the discovery of coal in </a:t>
            </a:r>
            <a:r>
              <a:rPr lang="en-US" i="1" dirty="0" err="1" smtClean="0"/>
              <a:t>Ereğli</a:t>
            </a:r>
            <a:r>
              <a:rPr lang="en-US" i="1" dirty="0" smtClean="0"/>
              <a:t> (Heraclea) region dated to the reign of Sultan Mahmud II and its extraction dated to </a:t>
            </a:r>
            <a:r>
              <a:rPr lang="en-US" i="1" dirty="0" err="1" smtClean="0"/>
              <a:t>Abdülmecid's</a:t>
            </a:r>
            <a:r>
              <a:rPr lang="en-US" i="1" dirty="0" smtClean="0"/>
              <a:t> reign. </a:t>
            </a:r>
          </a:p>
          <a:p>
            <a:pPr fontAlgn="base"/>
            <a:r>
              <a:rPr lang="tr-TR" i="1" dirty="0" smtClean="0"/>
              <a:t> </a:t>
            </a:r>
            <a:r>
              <a:rPr lang="en-US" i="1" dirty="0" smtClean="0"/>
              <a:t>The first specimen of Turkish coal was brought from </a:t>
            </a:r>
            <a:r>
              <a:rPr lang="en-US" i="1" dirty="0" err="1" smtClean="0"/>
              <a:t>Ereğli</a:t>
            </a:r>
            <a:r>
              <a:rPr lang="en-US" i="1" dirty="0" smtClean="0"/>
              <a:t> to Istanbul in 1822, but nothing was done for exploration and exploitation of this coal. However, in 1829, another specimen of coal was brought to Istanbul by </a:t>
            </a:r>
            <a:r>
              <a:rPr lang="en-US" i="1" dirty="0" err="1" smtClean="0"/>
              <a:t>Uzun</a:t>
            </a:r>
            <a:r>
              <a:rPr lang="en-US" i="1" dirty="0" smtClean="0"/>
              <a:t> (The Long) </a:t>
            </a:r>
            <a:r>
              <a:rPr lang="en-US" i="1" dirty="0" err="1" smtClean="0"/>
              <a:t>Mehmet</a:t>
            </a:r>
            <a:r>
              <a:rPr lang="en-US" i="1" dirty="0" smtClean="0"/>
              <a:t>, a sailor and native of the village of </a:t>
            </a:r>
            <a:r>
              <a:rPr lang="en-US" i="1" dirty="0" err="1" smtClean="0"/>
              <a:t>Kestaneci</a:t>
            </a:r>
            <a:r>
              <a:rPr lang="en-US" i="1" dirty="0" smtClean="0"/>
              <a:t>, near </a:t>
            </a:r>
            <a:r>
              <a:rPr lang="en-US" i="1" dirty="0" err="1" smtClean="0"/>
              <a:t>Ereğli</a:t>
            </a:r>
            <a:r>
              <a:rPr lang="en-US" i="1" dirty="0" smtClean="0"/>
              <a:t>. This time attention was given to the discovery and the sailor received a reward of a life pension, but before he could benefit from this reward he was murdered. </a:t>
            </a:r>
          </a:p>
          <a:p>
            <a:pPr fontAlgn="base"/>
            <a:r>
              <a:rPr lang="tr-TR" i="1" dirty="0" smtClean="0"/>
              <a:t> </a:t>
            </a:r>
            <a:r>
              <a:rPr lang="en-US" i="1" dirty="0" smtClean="0"/>
              <a:t>The first miners requested and delivered from the Austrian Government are the Austrian Croats known to have been </a:t>
            </a:r>
            <a:r>
              <a:rPr lang="en-US" i="1" dirty="0" err="1" smtClean="0"/>
              <a:t>employes</a:t>
            </a:r>
            <a:r>
              <a:rPr lang="en-US" i="1" dirty="0" smtClean="0"/>
              <a:t> in the </a:t>
            </a:r>
            <a:r>
              <a:rPr lang="en-US" i="1" dirty="0" err="1" smtClean="0"/>
              <a:t>Ereğli</a:t>
            </a:r>
            <a:r>
              <a:rPr lang="en-US" i="1" dirty="0" smtClean="0"/>
              <a:t> Coal Mines. The correspondence between Istanbul and the embassy in Vienna show that coal production in the </a:t>
            </a:r>
            <a:r>
              <a:rPr lang="en-US" i="1" dirty="0" err="1" smtClean="0"/>
              <a:t>Ereğli</a:t>
            </a:r>
            <a:r>
              <a:rPr lang="en-US" i="1" dirty="0" smtClean="0"/>
              <a:t> Basin predates the March 1837 request by 18 months and that production started around September 1835. </a:t>
            </a:r>
          </a:p>
          <a:p>
            <a:pPr fontAlgn="base"/>
            <a:r>
              <a:rPr lang="en-US" i="1" dirty="0" smtClean="0"/>
              <a:t>An investigation of </a:t>
            </a:r>
            <a:r>
              <a:rPr lang="en-US" i="1" dirty="0" err="1" smtClean="0"/>
              <a:t>Hazine-i</a:t>
            </a:r>
            <a:r>
              <a:rPr lang="en-US" i="1" dirty="0" smtClean="0"/>
              <a:t> </a:t>
            </a:r>
            <a:r>
              <a:rPr lang="en-US" i="1" dirty="0" err="1" smtClean="0"/>
              <a:t>Hassa</a:t>
            </a:r>
            <a:r>
              <a:rPr lang="en-US" i="1" dirty="0" smtClean="0"/>
              <a:t> (Ottoman Imperial Treasury Department) records in the Ottoman archives shows that regular mining activities in the </a:t>
            </a:r>
            <a:r>
              <a:rPr lang="en-US" i="1" dirty="0" err="1" smtClean="0"/>
              <a:t>Ereğli</a:t>
            </a:r>
            <a:r>
              <a:rPr lang="en-US" i="1" dirty="0" smtClean="0"/>
              <a:t> Basin started in February 1841. This is confirmed by a newspaper article published in the 14 February 1841 issue of </a:t>
            </a:r>
            <a:r>
              <a:rPr lang="en-US" i="1" dirty="0" err="1" smtClean="0"/>
              <a:t>Ceride-i</a:t>
            </a:r>
            <a:r>
              <a:rPr lang="en-US" i="1" dirty="0" smtClean="0"/>
              <a:t> </a:t>
            </a:r>
            <a:r>
              <a:rPr lang="en-US" i="1" dirty="0" err="1" smtClean="0"/>
              <a:t>Havadis</a:t>
            </a:r>
            <a:r>
              <a:rPr lang="en-US" i="1" dirty="0" smtClean="0"/>
              <a:t>.</a:t>
            </a:r>
            <a:endParaRPr lang="en-US"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0" y="0"/>
            <a:ext cx="9144000" cy="6858000"/>
          </a:xfrm>
        </p:spPr>
        <p:txBody>
          <a:bodyPr>
            <a:normAutofit/>
          </a:bodyPr>
          <a:lstStyle/>
          <a:p>
            <a:endParaRPr lang="tr-TR" b="1" i="1" dirty="0" smtClean="0">
              <a:solidFill>
                <a:srgbClr val="FF0000"/>
              </a:solidFill>
            </a:endParaRPr>
          </a:p>
          <a:p>
            <a:r>
              <a:rPr lang="en-US" b="1" i="1" dirty="0" smtClean="0">
                <a:solidFill>
                  <a:srgbClr val="FF0000"/>
                </a:solidFill>
              </a:rPr>
              <a:t>CL</a:t>
            </a:r>
            <a:r>
              <a:rPr lang="tr-TR" b="1" i="1" dirty="0" smtClean="0">
                <a:solidFill>
                  <a:srgbClr val="FF0000"/>
                </a:solidFill>
              </a:rPr>
              <a:t>I</a:t>
            </a:r>
            <a:r>
              <a:rPr lang="en-US" b="1" i="1" dirty="0" smtClean="0">
                <a:solidFill>
                  <a:srgbClr val="FF0000"/>
                </a:solidFill>
              </a:rPr>
              <a:t>MATE</a:t>
            </a:r>
          </a:p>
          <a:p>
            <a:pPr algn="just"/>
            <a:r>
              <a:rPr lang="en-US" sz="2400" i="1" dirty="0" err="1" smtClean="0"/>
              <a:t>Zonguldak</a:t>
            </a:r>
            <a:r>
              <a:rPr lang="en-US" sz="2400" i="1" dirty="0" smtClean="0"/>
              <a:t> has an </a:t>
            </a:r>
            <a:r>
              <a:rPr lang="en-US" sz="2400" i="1" dirty="0" smtClean="0">
                <a:hlinkClick r:id="rId2" tooltip="Oceanic climate"/>
              </a:rPr>
              <a:t>oceanic climate</a:t>
            </a:r>
            <a:r>
              <a:rPr lang="en-US" sz="2400" i="1" dirty="0" smtClean="0"/>
              <a:t> (</a:t>
            </a:r>
            <a:r>
              <a:rPr lang="en-US" sz="2400" i="1" dirty="0" err="1" smtClean="0">
                <a:hlinkClick r:id="rId3" tooltip="Köppen climate classification"/>
              </a:rPr>
              <a:t>Köppen</a:t>
            </a:r>
            <a:r>
              <a:rPr lang="en-US" sz="2400" i="1" dirty="0" smtClean="0">
                <a:hlinkClick r:id="rId3" tooltip="Köppen climate classification"/>
              </a:rPr>
              <a:t> climate classification</a:t>
            </a:r>
            <a:r>
              <a:rPr lang="en-US" sz="2400" i="1" dirty="0" smtClean="0"/>
              <a:t>; with high and evenly distributed rainfall the year round. Summers are warm and humid, and the average temperature is around 21 °C in July and August. Winters are cool and damp, and the average temperature is around 6 °C in January and February.</a:t>
            </a:r>
          </a:p>
          <a:p>
            <a:pPr algn="just"/>
            <a:r>
              <a:rPr lang="en-US" sz="2400" i="1" dirty="0" smtClean="0"/>
              <a:t>Precipitation is heaviest in autumn and early winter and lightest in spring. Snowfall is quite common between the months of December and March, snowing for a week or two, and it can be heavy once it snows.</a:t>
            </a:r>
          </a:p>
          <a:p>
            <a:pPr algn="just"/>
            <a:r>
              <a:rPr lang="en-US" sz="2400" i="1" dirty="0" smtClean="0"/>
              <a:t>The water temperature like in the whole Turkish Black Sea coast is always cool and fluctuates between 8° and 20 °C throughout the year.</a:t>
            </a:r>
            <a:endParaRPr lang="en-US" sz="2400"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0" y="0"/>
            <a:ext cx="9144000" cy="6858000"/>
          </a:xfrm>
        </p:spPr>
        <p:txBody>
          <a:bodyPr/>
          <a:lstStyle/>
          <a:p>
            <a:r>
              <a:rPr lang="en-US" b="1" i="1" dirty="0" smtClean="0">
                <a:solidFill>
                  <a:srgbClr val="FF0000"/>
                </a:solidFill>
              </a:rPr>
              <a:t>CAVES</a:t>
            </a:r>
            <a:r>
              <a:rPr lang="en-US" dirty="0" smtClean="0"/>
              <a:t/>
            </a:r>
            <a:br>
              <a:rPr lang="en-US" dirty="0" smtClean="0"/>
            </a:br>
            <a:r>
              <a:rPr lang="en-US" dirty="0" smtClean="0"/>
              <a:t/>
            </a:r>
            <a:br>
              <a:rPr lang="en-US" dirty="0" smtClean="0"/>
            </a:br>
            <a:r>
              <a:rPr lang="en-US" b="1" i="1" dirty="0" err="1" smtClean="0"/>
              <a:t>Cehennemağzı</a:t>
            </a:r>
            <a:r>
              <a:rPr lang="en-US" b="1" i="1" dirty="0" smtClean="0"/>
              <a:t> Cavern, </a:t>
            </a:r>
            <a:r>
              <a:rPr lang="en-US" b="1" i="1" dirty="0" err="1" smtClean="0"/>
              <a:t>Gökgöl</a:t>
            </a:r>
            <a:r>
              <a:rPr lang="en-US" b="1" i="1" dirty="0" smtClean="0"/>
              <a:t>, </a:t>
            </a:r>
            <a:r>
              <a:rPr lang="en-US" b="1" i="1" dirty="0" err="1" smtClean="0"/>
              <a:t>Kızılelma</a:t>
            </a:r>
            <a:r>
              <a:rPr lang="en-US" b="1" i="1" dirty="0" smtClean="0"/>
              <a:t>, </a:t>
            </a:r>
            <a:r>
              <a:rPr lang="en-US" b="1" i="1" dirty="0" err="1" smtClean="0"/>
              <a:t>İnağzı</a:t>
            </a:r>
            <a:r>
              <a:rPr lang="en-US" b="1" i="1" dirty="0" smtClean="0"/>
              <a:t> and </a:t>
            </a:r>
            <a:r>
              <a:rPr lang="en-US" b="1" i="1" dirty="0" err="1" smtClean="0"/>
              <a:t>Cumayanı</a:t>
            </a:r>
            <a:r>
              <a:rPr lang="en-US" b="1" i="1" dirty="0" smtClean="0"/>
              <a:t> Caverns should be seen. </a:t>
            </a:r>
            <a:br>
              <a:rPr lang="en-US" b="1" i="1" dirty="0" smtClean="0"/>
            </a:br>
            <a:r>
              <a:rPr lang="en-US" b="1" i="1" dirty="0" smtClean="0"/>
              <a:t/>
            </a:r>
            <a:br>
              <a:rPr lang="en-US" b="1" i="1" dirty="0" smtClean="0"/>
            </a:br>
            <a:r>
              <a:rPr lang="en-US" b="1" i="1" dirty="0" err="1" smtClean="0"/>
              <a:t>Cehennemağzı</a:t>
            </a:r>
            <a:r>
              <a:rPr lang="en-US" b="1" i="1" dirty="0" smtClean="0"/>
              <a:t> Caverns (</a:t>
            </a:r>
            <a:r>
              <a:rPr lang="en-US" b="1" i="1" dirty="0" err="1" smtClean="0"/>
              <a:t>Karadeniz</a:t>
            </a:r>
            <a:r>
              <a:rPr lang="en-US" b="1" i="1" dirty="0" smtClean="0"/>
              <a:t> (Black Sea) </a:t>
            </a:r>
            <a:r>
              <a:rPr lang="en-US" b="1" i="1" dirty="0" err="1" smtClean="0"/>
              <a:t>Ereğli</a:t>
            </a:r>
            <a:r>
              <a:rPr lang="en-US" b="1" i="1" dirty="0" smtClean="0"/>
              <a:t>): </a:t>
            </a:r>
            <a:br>
              <a:rPr lang="en-US" b="1" i="1" dirty="0" smtClean="0"/>
            </a:br>
            <a:r>
              <a:rPr lang="en-US" b="1" i="1" dirty="0" smtClean="0"/>
              <a:t/>
            </a:r>
            <a:br>
              <a:rPr lang="en-US" b="1" i="1" dirty="0" smtClean="0"/>
            </a:br>
            <a:r>
              <a:rPr lang="en-US" b="1" i="1" dirty="0" err="1" smtClean="0"/>
              <a:t>Cehennemağzı</a:t>
            </a:r>
            <a:r>
              <a:rPr lang="en-US" b="1" i="1" dirty="0" smtClean="0"/>
              <a:t> Caverns, which are also mentioned as "Caverns at Acheron - </a:t>
            </a:r>
            <a:r>
              <a:rPr lang="en-US" b="1" i="1" dirty="0" err="1" smtClean="0"/>
              <a:t>Akheron</a:t>
            </a:r>
            <a:r>
              <a:rPr lang="en-US" b="1" i="1" dirty="0" smtClean="0"/>
              <a:t> Valley" in the archeological sources of antic age, (</a:t>
            </a:r>
            <a:r>
              <a:rPr lang="en-US" b="1" i="1" dirty="0" err="1" smtClean="0"/>
              <a:t>Kehanet</a:t>
            </a:r>
            <a:r>
              <a:rPr lang="en-US" b="1" i="1" dirty="0" smtClean="0"/>
              <a:t> Caverns) is at the </a:t>
            </a:r>
            <a:r>
              <a:rPr lang="en-US" b="1" i="1" dirty="0" err="1" smtClean="0"/>
              <a:t>İnönü</a:t>
            </a:r>
            <a:r>
              <a:rPr lang="en-US" b="1" i="1" dirty="0" smtClean="0"/>
              <a:t> District, which is formerly named as </a:t>
            </a:r>
            <a:r>
              <a:rPr lang="en-US" b="1" i="1" dirty="0" err="1" smtClean="0"/>
              <a:t>Ayazma</a:t>
            </a:r>
            <a:r>
              <a:rPr lang="en-US" b="1" i="1" dirty="0" smtClean="0"/>
              <a:t>, of </a:t>
            </a:r>
            <a:r>
              <a:rPr lang="en-US" b="1" i="1" dirty="0" err="1" smtClean="0"/>
              <a:t>Ereğli</a:t>
            </a:r>
            <a:r>
              <a:rPr lang="en-US" b="1" i="1" dirty="0" smtClean="0"/>
              <a:t>, and is the mutual name of four caverns. </a:t>
            </a:r>
            <a:r>
              <a:rPr lang="en-US" b="1" i="1" dirty="0" err="1" smtClean="0"/>
              <a:t>Cehennemağzı</a:t>
            </a:r>
            <a:r>
              <a:rPr lang="en-US" b="1" i="1" dirty="0" smtClean="0"/>
              <a:t> Caverns, with being subjected to Greek Mythology, during the periods when Christianity was prohibited, is one of the worshipping places, thought to be used for secret worshipping.</a:t>
            </a:r>
            <a:br>
              <a:rPr lang="en-US" b="1" i="1" dirty="0" smtClean="0"/>
            </a:br>
            <a:endParaRPr lang="tr-TR" b="1"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zonguldak gezilecek yerler.jpg"/>
          <p:cNvPicPr>
            <a:picLocks noGrp="1" noChangeAspect="1"/>
          </p:cNvPicPr>
          <p:nvPr>
            <p:ph idx="1"/>
          </p:nvPr>
        </p:nvPicPr>
        <p:blipFill>
          <a:blip r:embed="rId2" cstate="print"/>
          <a:stretch>
            <a:fillRect/>
          </a:stretch>
        </p:blipFill>
        <p:spPr>
          <a:xfrm>
            <a:off x="0" y="0"/>
            <a:ext cx="9144000" cy="6858000"/>
          </a:xfrm>
          <a:prstGeom prst="rect">
            <a:avLst/>
          </a:prstGeom>
          <a:ln>
            <a:noFill/>
          </a:ln>
          <a:effectLst>
            <a:softEdge rad="112500"/>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Gökgöl mağarası, Zonguldak.JPG"/>
          <p:cNvPicPr>
            <a:picLocks noGrp="1" noChangeAspect="1"/>
          </p:cNvPicPr>
          <p:nvPr>
            <p:ph idx="1"/>
          </p:nvPr>
        </p:nvPicPr>
        <p:blipFill>
          <a:blip r:embed="rId2" cstate="print"/>
          <a:stretch>
            <a:fillRect/>
          </a:stretch>
        </p:blipFill>
        <p:spPr>
          <a:xfrm>
            <a:off x="0" y="0"/>
            <a:ext cx="9144000" cy="6858000"/>
          </a:xfrm>
          <a:prstGeom prst="rect">
            <a:avLst/>
          </a:prstGeom>
          <a:ln>
            <a:noFill/>
          </a:ln>
          <a:effectLst>
            <a:softEdge rad="112500"/>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0" y="0"/>
            <a:ext cx="9144000" cy="6858000"/>
          </a:xfrm>
        </p:spPr>
        <p:txBody>
          <a:bodyPr>
            <a:normAutofit fontScale="92500" lnSpcReduction="10000"/>
          </a:bodyPr>
          <a:lstStyle/>
          <a:p>
            <a:r>
              <a:rPr lang="tr-TR" sz="3200" b="1" i="1" dirty="0" smtClean="0">
                <a:solidFill>
                  <a:srgbClr val="FF0000"/>
                </a:solidFill>
              </a:rPr>
              <a:t>                ZONGULDAK CUISINE</a:t>
            </a:r>
            <a:r>
              <a:rPr lang="en-US" sz="3200" i="1" dirty="0" smtClean="0"/>
              <a:t> </a:t>
            </a:r>
            <a:endParaRPr lang="tr-TR" sz="3200" i="1" dirty="0" smtClean="0"/>
          </a:p>
          <a:p>
            <a:pPr algn="just"/>
            <a:r>
              <a:rPr lang="tr-TR" sz="3200" i="1" dirty="0" smtClean="0"/>
              <a:t>  </a:t>
            </a:r>
            <a:r>
              <a:rPr lang="en-US" sz="2400" i="1" dirty="0" smtClean="0"/>
              <a:t>The first province declared following the founding of the Republic of Turkey, </a:t>
            </a:r>
            <a:r>
              <a:rPr lang="en-US" sz="2400" i="1" dirty="0" err="1" smtClean="0"/>
              <a:t>Zonguldak</a:t>
            </a:r>
            <a:r>
              <a:rPr lang="en-US" sz="2400" i="1" dirty="0" smtClean="0"/>
              <a:t> has a deep-rooted history that has been host to numerous civilizations. In addition to seafood in its coastal areas, agricultural and animal production in its inner parts define the region’s gastronomical </a:t>
            </a:r>
            <a:r>
              <a:rPr lang="en-US" sz="2400" i="1" dirty="0" err="1" smtClean="0"/>
              <a:t>cultu</a:t>
            </a:r>
            <a:r>
              <a:rPr lang="en-US" sz="2400" i="1" dirty="0" smtClean="0"/>
              <a:t> One can hardly get enough of the baby chestnuts growing in the forests of </a:t>
            </a:r>
            <a:r>
              <a:rPr lang="en-US" sz="2400" i="1" dirty="0" err="1" smtClean="0"/>
              <a:t>Zonguldak</a:t>
            </a:r>
            <a:r>
              <a:rPr lang="en-US" sz="2400" i="1" dirty="0" smtClean="0"/>
              <a:t>. In addition to its chestnuts, chestnut honey is also a delicacy quite unique to the region. A dark, </a:t>
            </a:r>
            <a:r>
              <a:rPr lang="en-US" sz="2400" i="1" dirty="0" err="1" smtClean="0"/>
              <a:t>bitterish</a:t>
            </a:r>
            <a:r>
              <a:rPr lang="en-US" sz="2400" i="1" dirty="0" smtClean="0"/>
              <a:t> concoction, this honey is known as an “elixir of youth” due to its rich content. In addition to chestnuts, the forested area in </a:t>
            </a:r>
            <a:r>
              <a:rPr lang="en-US" sz="2400" i="1" dirty="0" err="1" smtClean="0"/>
              <a:t>Zonguldak</a:t>
            </a:r>
            <a:r>
              <a:rPr lang="en-US" sz="2400" i="1" dirty="0" smtClean="0"/>
              <a:t> and its vicinity is populated by cranberry, blackberry, </a:t>
            </a:r>
            <a:r>
              <a:rPr lang="en-US" sz="2400" i="1" dirty="0" err="1" smtClean="0"/>
              <a:t>medlar</a:t>
            </a:r>
            <a:r>
              <a:rPr lang="en-US" sz="2400" i="1" dirty="0" smtClean="0"/>
              <a:t>, rosehip, basil, bay, wild strawberry, and wild cherry. The local population exploits these flavors in its cuisine to a considerable extent.</a:t>
            </a:r>
            <a:br>
              <a:rPr lang="en-US" sz="2400" i="1" dirty="0" smtClean="0"/>
            </a:br>
            <a:endParaRPr lang="tr-TR" sz="2400" i="1" dirty="0" smtClean="0"/>
          </a:p>
          <a:p>
            <a:pPr algn="just"/>
            <a:r>
              <a:rPr lang="tr-TR" sz="2400" i="1" dirty="0" smtClean="0"/>
              <a:t> </a:t>
            </a:r>
            <a:r>
              <a:rPr lang="en-US" sz="2400" i="1" dirty="0" smtClean="0"/>
              <a:t>Particularly in </a:t>
            </a:r>
            <a:r>
              <a:rPr lang="en-US" sz="2400" i="1" dirty="0" err="1" smtClean="0"/>
              <a:t>Ereğli</a:t>
            </a:r>
            <a:r>
              <a:rPr lang="en-US" sz="2400" i="1" dirty="0" smtClean="0"/>
              <a:t> in the Black Sea region, there is a type of Ottoman strawberry that grew here, once regarded as highly delicious and named eponymously…. The building blocks of the local cuisine are made from wheat and corn flour. </a:t>
            </a:r>
            <a:r>
              <a:rPr lang="en-US" sz="2400" i="1" dirty="0" err="1" smtClean="0"/>
              <a:t>Ovmaç</a:t>
            </a:r>
            <a:r>
              <a:rPr lang="en-US" sz="2400" i="1" dirty="0" smtClean="0"/>
              <a:t>, </a:t>
            </a:r>
            <a:r>
              <a:rPr lang="en-US" sz="2400" i="1" dirty="0" err="1" smtClean="0"/>
              <a:t>kesme</a:t>
            </a:r>
            <a:r>
              <a:rPr lang="en-US" sz="2400" i="1" dirty="0" smtClean="0"/>
              <a:t>, </a:t>
            </a:r>
            <a:r>
              <a:rPr lang="en-US" sz="2400" i="1" dirty="0" err="1" smtClean="0"/>
              <a:t>pumpum</a:t>
            </a:r>
            <a:r>
              <a:rPr lang="en-US" sz="2400" i="1" dirty="0" smtClean="0"/>
              <a:t>, and </a:t>
            </a:r>
            <a:r>
              <a:rPr lang="en-US" sz="2400" i="1" dirty="0" err="1" smtClean="0"/>
              <a:t>öğre</a:t>
            </a:r>
            <a:r>
              <a:rPr lang="en-US" sz="2400" i="1" dirty="0" smtClean="0"/>
              <a:t> soup; </a:t>
            </a:r>
            <a:r>
              <a:rPr lang="en-US" sz="2400" i="1" dirty="0" err="1" smtClean="0"/>
              <a:t>hüpbülü</a:t>
            </a:r>
            <a:r>
              <a:rPr lang="en-US" sz="2400" i="1" dirty="0" smtClean="0"/>
              <a:t> beet dish, </a:t>
            </a:r>
            <a:r>
              <a:rPr lang="en-US" sz="2400" i="1" dirty="0" err="1" smtClean="0"/>
              <a:t>cimcük</a:t>
            </a:r>
            <a:r>
              <a:rPr lang="en-US" sz="2400" i="1" dirty="0" smtClean="0"/>
              <a:t> pasta, </a:t>
            </a:r>
            <a:r>
              <a:rPr lang="en-US" sz="2400" i="1" dirty="0" err="1" smtClean="0"/>
              <a:t>gırtıl</a:t>
            </a:r>
            <a:r>
              <a:rPr lang="en-US" sz="2400" i="1" dirty="0" smtClean="0"/>
              <a:t>, </a:t>
            </a:r>
            <a:r>
              <a:rPr lang="en-US" sz="2400" i="1" dirty="0" err="1" smtClean="0"/>
              <a:t>beddam</a:t>
            </a:r>
            <a:r>
              <a:rPr lang="en-US" sz="2400" i="1" dirty="0" smtClean="0"/>
              <a:t> </a:t>
            </a:r>
            <a:r>
              <a:rPr lang="en-US" sz="2400" i="1" dirty="0" err="1" smtClean="0"/>
              <a:t>mancar</a:t>
            </a:r>
            <a:r>
              <a:rPr lang="en-US" sz="2400" i="1" dirty="0" smtClean="0"/>
              <a:t>, vinegar </a:t>
            </a:r>
            <a:r>
              <a:rPr lang="en-US" sz="2400" i="1" dirty="0" err="1" smtClean="0"/>
              <a:t>bambam</a:t>
            </a:r>
            <a:r>
              <a:rPr lang="en-US" sz="2400" i="1" dirty="0" smtClean="0"/>
              <a:t>, </a:t>
            </a:r>
            <a:r>
              <a:rPr lang="en-US" sz="2400" i="1" dirty="0" err="1" smtClean="0"/>
              <a:t>çükündür</a:t>
            </a:r>
            <a:r>
              <a:rPr lang="en-US" sz="2400" i="1" dirty="0" smtClean="0"/>
              <a:t> </a:t>
            </a:r>
            <a:r>
              <a:rPr lang="en-US" sz="2400" i="1" dirty="0" err="1" smtClean="0"/>
              <a:t>mancar</a:t>
            </a:r>
            <a:r>
              <a:rPr lang="en-US" sz="2400" i="1" dirty="0" smtClean="0"/>
              <a:t>, </a:t>
            </a:r>
            <a:r>
              <a:rPr lang="en-US" sz="2400" i="1" dirty="0" err="1" smtClean="0"/>
              <a:t>tıntış</a:t>
            </a:r>
            <a:r>
              <a:rPr lang="en-US" sz="2400" i="1" dirty="0" smtClean="0"/>
              <a:t>, </a:t>
            </a:r>
            <a:r>
              <a:rPr lang="en-US" sz="2400" i="1" dirty="0" err="1" smtClean="0"/>
              <a:t>laylanga</a:t>
            </a:r>
            <a:r>
              <a:rPr lang="en-US" sz="2400" i="1" dirty="0" smtClean="0"/>
              <a:t>, </a:t>
            </a:r>
            <a:r>
              <a:rPr lang="en-US" sz="2400" i="1" dirty="0" err="1" smtClean="0"/>
              <a:t>hodan</a:t>
            </a:r>
            <a:r>
              <a:rPr lang="en-US" sz="2400" i="1" dirty="0" smtClean="0"/>
              <a:t> roast, flour </a:t>
            </a:r>
            <a:r>
              <a:rPr lang="en-US" sz="2400" i="1" dirty="0" err="1" smtClean="0"/>
              <a:t>gulu</a:t>
            </a:r>
            <a:r>
              <a:rPr lang="en-US" sz="2400" i="1" dirty="0" smtClean="0"/>
              <a:t> </a:t>
            </a:r>
            <a:r>
              <a:rPr lang="en-US" sz="2400" i="1" dirty="0" err="1" smtClean="0"/>
              <a:t>gulu</a:t>
            </a:r>
            <a:r>
              <a:rPr lang="en-US" sz="2400" i="1" dirty="0" smtClean="0"/>
              <a:t>, </a:t>
            </a:r>
            <a:r>
              <a:rPr lang="en-US" sz="2400" i="1" dirty="0" err="1" smtClean="0"/>
              <a:t>kirli</a:t>
            </a:r>
            <a:r>
              <a:rPr lang="en-US" sz="2400" i="1" dirty="0" smtClean="0"/>
              <a:t> </a:t>
            </a:r>
            <a:r>
              <a:rPr lang="en-US" sz="2400" i="1" dirty="0" err="1" smtClean="0"/>
              <a:t>ayşe</a:t>
            </a:r>
            <a:r>
              <a:rPr lang="en-US" sz="2400" i="1" dirty="0" smtClean="0"/>
              <a:t>, </a:t>
            </a:r>
            <a:r>
              <a:rPr lang="en-US" sz="2400" i="1" dirty="0" err="1" smtClean="0"/>
              <a:t>merdane</a:t>
            </a:r>
            <a:r>
              <a:rPr lang="en-US" sz="2400" i="1" dirty="0" smtClean="0"/>
              <a:t> dessert, and </a:t>
            </a:r>
            <a:r>
              <a:rPr lang="en-US" sz="2400" i="1" dirty="0" err="1" smtClean="0"/>
              <a:t>güccek</a:t>
            </a:r>
            <a:r>
              <a:rPr lang="en-US" sz="2400" i="1" dirty="0" smtClean="0"/>
              <a:t> are delicacies unique to the region. </a:t>
            </a:r>
            <a:endParaRPr lang="tr-TR" sz="2400" b="1" i="1" dirty="0">
              <a:solidFill>
                <a:srgbClr val="FF0000"/>
              </a:solidFil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1771</TotalTime>
  <Words>947</Words>
  <Application>Microsoft Office PowerPoint</Application>
  <PresentationFormat>Presentazione su schermo (4:3)</PresentationFormat>
  <Paragraphs>24</Paragraphs>
  <Slides>10</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10</vt:i4>
      </vt:variant>
    </vt:vector>
  </HeadingPairs>
  <TitlesOfParts>
    <vt:vector size="14" baseType="lpstr">
      <vt:lpstr>Algerian</vt:lpstr>
      <vt:lpstr>Constantia</vt:lpstr>
      <vt:lpstr>Wingdings 2</vt:lpstr>
      <vt:lpstr>Kağıt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Bilge Azra</dc:creator>
  <cp:lastModifiedBy>Utente</cp:lastModifiedBy>
  <cp:revision>33</cp:revision>
  <dcterms:created xsi:type="dcterms:W3CDTF">2016-09-27T18:49:19Z</dcterms:created>
  <dcterms:modified xsi:type="dcterms:W3CDTF">2021-04-29T13:50:32Z</dcterms:modified>
</cp:coreProperties>
</file>